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  <p:sldMasterId id="2147483707" r:id="rId2"/>
  </p:sldMasterIdLst>
  <p:notesMasterIdLst>
    <p:notesMasterId r:id="rId11"/>
  </p:notesMasterIdLst>
  <p:sldIdLst>
    <p:sldId id="256" r:id="rId3"/>
    <p:sldId id="257" r:id="rId4"/>
    <p:sldId id="259" r:id="rId5"/>
    <p:sldId id="271" r:id="rId6"/>
    <p:sldId id="272" r:id="rId7"/>
    <p:sldId id="266" r:id="rId8"/>
    <p:sldId id="273" r:id="rId9"/>
    <p:sldId id="276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Oswald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9AA0A6"/>
          </p15:clr>
        </p15:guide>
        <p15:guide id="2" orient="horz">
          <p15:clr>
            <a:srgbClr val="9AA0A6"/>
          </p15:clr>
        </p15:guide>
        <p15:guide id="3" pos="2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F7C607-3E48-4EEC-931E-0DB98E82E47E}">
  <a:tblStyle styleId="{61F7C607-3E48-4EEC-931E-0DB98E82E4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 varScale="1">
        <p:scale>
          <a:sx n="144" d="100"/>
          <a:sy n="144" d="100"/>
        </p:scale>
        <p:origin x="720" y="192"/>
      </p:cViewPr>
      <p:guideLst>
        <p:guide/>
        <p:guide orient="horz"/>
        <p:guide pos="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f22108ca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f22108ca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25179d60a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f25179d60a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1 000 000 абонентов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10 000 подъездов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30 городов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500 000 активных пользователей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25179d60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25179d60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170f5ec75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170f5ec75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170f5ec75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170f5ec75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151875b4d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1151875b4d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170f5ec75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170f5ec75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f22108ca30_0_1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f22108ca30_0_1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 b="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5550"/>
            <a:ext cx="78867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noFill/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-7578"/>
            <a:ext cx="6934500" cy="5151077"/>
          </a:xfrm>
          <a:custGeom>
            <a:avLst/>
            <a:gdLst/>
            <a:ahLst/>
            <a:cxnLst/>
            <a:rect l="l" t="t" r="r" b="b"/>
            <a:pathLst>
              <a:path w="9246000" h="6868103" extrusionOk="0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6575" y="4403044"/>
            <a:ext cx="1390425" cy="430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37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610090" y="277676"/>
            <a:ext cx="4218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/>
          <p:nvPr/>
        </p:nvSpPr>
        <p:spPr>
          <a:xfrm>
            <a:off x="0" y="2571750"/>
            <a:ext cx="9144000" cy="25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609700" y="982180"/>
            <a:ext cx="42189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52451" y="281334"/>
            <a:ext cx="4218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/>
          <p:nvPr/>
        </p:nvSpPr>
        <p:spPr>
          <a:xfrm>
            <a:off x="0" y="3111750"/>
            <a:ext cx="9144000" cy="203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52061" y="985838"/>
            <a:ext cx="42189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Char char="■"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5145750" y="0"/>
            <a:ext cx="3994800" cy="51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52451" y="281334"/>
            <a:ext cx="4218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0" y="3888000"/>
            <a:ext cx="2648400" cy="125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52061" y="985838"/>
            <a:ext cx="42189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Char char="■"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675350" y="2643497"/>
            <a:ext cx="4218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/>
          <p:nvPr/>
        </p:nvSpPr>
        <p:spPr>
          <a:xfrm>
            <a:off x="0" y="0"/>
            <a:ext cx="4218900" cy="51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9"/>
          <p:cNvSpPr>
            <a:spLocks noGrp="1"/>
          </p:cNvSpPr>
          <p:nvPr>
            <p:ph type="pic" idx="2"/>
          </p:nvPr>
        </p:nvSpPr>
        <p:spPr>
          <a:xfrm>
            <a:off x="252000" y="378000"/>
            <a:ext cx="4318800" cy="4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4675350" y="3280500"/>
            <a:ext cx="42189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3"/>
          </p:nvPr>
        </p:nvSpPr>
        <p:spPr>
          <a:xfrm>
            <a:off x="6161344" y="109087"/>
            <a:ext cx="2730600" cy="2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>
            <a:spLocks noGrp="1"/>
          </p:cNvSpPr>
          <p:nvPr>
            <p:ph type="pic" idx="4"/>
          </p:nvPr>
        </p:nvSpPr>
        <p:spPr>
          <a:xfrm>
            <a:off x="3360094" y="109088"/>
            <a:ext cx="2730600" cy="2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/>
          <p:nvPr/>
        </p:nvSpPr>
        <p:spPr>
          <a:xfrm>
            <a:off x="5145750" y="0"/>
            <a:ext cx="3994800" cy="51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52451" y="281334"/>
            <a:ext cx="351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352061" y="985838"/>
            <a:ext cx="35109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>
            <a:spLocks noGrp="1"/>
          </p:cNvSpPr>
          <p:nvPr>
            <p:ph type="pic" idx="2"/>
          </p:nvPr>
        </p:nvSpPr>
        <p:spPr>
          <a:xfrm>
            <a:off x="4167000" y="281334"/>
            <a:ext cx="4725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352061" y="3111750"/>
            <a:ext cx="6379800" cy="135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0" y="-1524"/>
            <a:ext cx="4572000" cy="5145000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184500" y="242620"/>
            <a:ext cx="4218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184109" y="947123"/>
            <a:ext cx="4218900" cy="3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2"/>
          </p:nvPr>
        </p:nvSpPr>
        <p:spPr>
          <a:xfrm>
            <a:off x="4756547" y="242888"/>
            <a:ext cx="4203000" cy="4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7204500" y="0"/>
            <a:ext cx="2104800" cy="51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352451" y="281334"/>
            <a:ext cx="50295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352061" y="985838"/>
            <a:ext cx="50295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>
            <a:spLocks noGrp="1"/>
          </p:cNvSpPr>
          <p:nvPr>
            <p:ph type="pic" idx="2"/>
          </p:nvPr>
        </p:nvSpPr>
        <p:spPr>
          <a:xfrm>
            <a:off x="5549968" y="273844"/>
            <a:ext cx="29706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628650" y="275550"/>
            <a:ext cx="78867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/>
          <p:nvPr/>
        </p:nvSpPr>
        <p:spPr>
          <a:xfrm>
            <a:off x="0" y="4900500"/>
            <a:ext cx="2547000" cy="243000"/>
          </a:xfrm>
          <a:custGeom>
            <a:avLst/>
            <a:gdLst/>
            <a:ahLst/>
            <a:cxnLst/>
            <a:rect l="l" t="t" r="r" b="b"/>
            <a:pathLst>
              <a:path w="3396000" h="324000" extrusionOk="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628650" y="1626394"/>
            <a:ext cx="7886700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628650" y="275550"/>
            <a:ext cx="78867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628650" y="275550"/>
            <a:ext cx="78867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628650" y="275550"/>
            <a:ext cx="78867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628650" y="275550"/>
            <a:ext cx="78867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5"/>
          <p:cNvPicPr preferRelativeResize="0"/>
          <p:nvPr/>
        </p:nvPicPr>
        <p:blipFill rotWithShape="1">
          <a:blip r:embed="rId2">
            <a:alphaModFix/>
          </a:blip>
          <a:srcRect l="-11053" r="20971"/>
          <a:stretch/>
        </p:blipFill>
        <p:spPr>
          <a:xfrm>
            <a:off x="3352294" y="-3787"/>
            <a:ext cx="57917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758428" y="1930004"/>
            <a:ext cx="48318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5"/>
          <p:cNvSpPr/>
          <p:nvPr/>
        </p:nvSpPr>
        <p:spPr>
          <a:xfrm>
            <a:off x="0" y="-7578"/>
            <a:ext cx="6934500" cy="5151077"/>
          </a:xfrm>
          <a:custGeom>
            <a:avLst/>
            <a:gdLst/>
            <a:ahLst/>
            <a:cxnLst/>
            <a:rect l="l" t="t" r="r" b="b"/>
            <a:pathLst>
              <a:path w="9246000" h="6868103" extrusionOk="0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5"/>
          <p:cNvSpPr/>
          <p:nvPr/>
        </p:nvSpPr>
        <p:spPr>
          <a:xfrm>
            <a:off x="6158250" y="1356750"/>
            <a:ext cx="303900" cy="262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5"/>
          <p:cNvSpPr/>
          <p:nvPr/>
        </p:nvSpPr>
        <p:spPr>
          <a:xfrm>
            <a:off x="5156002" y="3514725"/>
            <a:ext cx="433983" cy="351829"/>
          </a:xfrm>
          <a:custGeom>
            <a:avLst/>
            <a:gdLst/>
            <a:ahLst/>
            <a:cxnLst/>
            <a:rect l="l" t="t" r="r" b="b"/>
            <a:pathLst>
              <a:path w="578644" h="469106" extrusionOk="0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5"/>
          <p:cNvSpPr/>
          <p:nvPr/>
        </p:nvSpPr>
        <p:spPr>
          <a:xfrm>
            <a:off x="626366" y="1619170"/>
            <a:ext cx="5835634" cy="1897580"/>
          </a:xfrm>
          <a:custGeom>
            <a:avLst/>
            <a:gdLst/>
            <a:ahLst/>
            <a:cxnLst/>
            <a:rect l="l" t="t" r="r" b="b"/>
            <a:pathLst>
              <a:path w="7780845" h="2530106" extrusionOk="0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62" y="4375969"/>
            <a:ext cx="1390425" cy="43044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 txBox="1"/>
          <p:nvPr/>
        </p:nvSpPr>
        <p:spPr>
          <a:xfrm>
            <a:off x="-683550" y="3099638"/>
            <a:ext cx="230100" cy="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35"/>
          <p:cNvSpPr txBox="1"/>
          <p:nvPr/>
        </p:nvSpPr>
        <p:spPr>
          <a:xfrm>
            <a:off x="629400" y="3729038"/>
            <a:ext cx="25107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5">
          <p15:clr>
            <a:srgbClr val="FA7B17"/>
          </p15:clr>
        </p15:guide>
        <p15:guide id="2" pos="395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/>
          <p:nvPr/>
        </p:nvSpPr>
        <p:spPr>
          <a:xfrm>
            <a:off x="0" y="-1524"/>
            <a:ext cx="3994800" cy="51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6"/>
          <p:cNvSpPr txBox="1">
            <a:spLocks noGrp="1"/>
          </p:cNvSpPr>
          <p:nvPr>
            <p:ph type="title"/>
          </p:nvPr>
        </p:nvSpPr>
        <p:spPr>
          <a:xfrm>
            <a:off x="4566222" y="2571750"/>
            <a:ext cx="4218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6"/>
          <p:cNvSpPr>
            <a:spLocks noGrp="1"/>
          </p:cNvSpPr>
          <p:nvPr>
            <p:ph type="pic" idx="2"/>
          </p:nvPr>
        </p:nvSpPr>
        <p:spPr>
          <a:xfrm>
            <a:off x="252000" y="411750"/>
            <a:ext cx="4083900" cy="4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body" idx="1"/>
          </p:nvPr>
        </p:nvSpPr>
        <p:spPr>
          <a:xfrm>
            <a:off x="4565831" y="3276253"/>
            <a:ext cx="42189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6"/>
          <p:cNvSpPr>
            <a:spLocks noGrp="1"/>
          </p:cNvSpPr>
          <p:nvPr>
            <p:ph type="pic" idx="3"/>
          </p:nvPr>
        </p:nvSpPr>
        <p:spPr>
          <a:xfrm>
            <a:off x="2647950" y="175501"/>
            <a:ext cx="62439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3991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ontserrat"/>
              <a:buNone/>
              <a:defRPr sz="2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3" name="Google Shape;1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3597" y="4395013"/>
            <a:ext cx="548700" cy="595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5550"/>
            <a:ext cx="78867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2" name="Google Shape;62;p14">
            <a:hlinkClick r:id="rId25"/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8888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62"/>
          <p:cNvPicPr preferRelativeResize="0"/>
          <p:nvPr/>
        </p:nvPicPr>
        <p:blipFill rotWithShape="1">
          <a:blip r:embed="rId3">
            <a:alphaModFix/>
          </a:blip>
          <a:srcRect t="5003" b="5012"/>
          <a:stretch/>
        </p:blipFill>
        <p:spPr>
          <a:xfrm>
            <a:off x="-9" y="514987"/>
            <a:ext cx="9144018" cy="462851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2"/>
          <p:cNvSpPr/>
          <p:nvPr/>
        </p:nvSpPr>
        <p:spPr>
          <a:xfrm>
            <a:off x="7360181" y="0"/>
            <a:ext cx="1355100" cy="1319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857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338" name="Google Shape;33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0181" y="787911"/>
            <a:ext cx="1355196" cy="4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2"/>
          <p:cNvSpPr txBox="1"/>
          <p:nvPr/>
        </p:nvSpPr>
        <p:spPr>
          <a:xfrm>
            <a:off x="352444" y="51244"/>
            <a:ext cx="30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is74.ru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62"/>
          <p:cNvSpPr txBox="1"/>
          <p:nvPr/>
        </p:nvSpPr>
        <p:spPr>
          <a:xfrm>
            <a:off x="352444" y="2981759"/>
            <a:ext cx="7973100" cy="2292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1B334B"/>
            </a:outerShdw>
          </a:effectLst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lvl="0"/>
            <a:r>
              <a:rPr lang="ru-RU" sz="28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Глюкометрия</a:t>
            </a:r>
            <a:endParaRPr lang="ru-RU" sz="2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онлайн-передача показаний </a:t>
            </a:r>
            <a:r>
              <a:rPr lang="ru-RU" sz="28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глюкометра</a:t>
            </a:r>
            <a:r>
              <a:rPr lang="ru-RU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медкарту пациента</a:t>
            </a:r>
          </a:p>
          <a:p>
            <a:pPr lvl="0"/>
            <a:endParaRPr lang="ru-RU" sz="2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ru-RU" sz="2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3"/>
          <p:cNvSpPr/>
          <p:nvPr/>
        </p:nvSpPr>
        <p:spPr>
          <a:xfrm>
            <a:off x="4517025" y="0"/>
            <a:ext cx="4626900" cy="3257700"/>
          </a:xfrm>
          <a:prstGeom prst="rect">
            <a:avLst/>
          </a:prstGeom>
          <a:gradFill>
            <a:gsLst>
              <a:gs pos="0">
                <a:srgbClr val="2E5498"/>
              </a:gs>
              <a:gs pos="100000">
                <a:srgbClr val="6699FF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3"/>
          <p:cNvSpPr txBox="1"/>
          <p:nvPr/>
        </p:nvSpPr>
        <p:spPr>
          <a:xfrm>
            <a:off x="5667600" y="378750"/>
            <a:ext cx="3048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 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ИНТЕРСВЯЗЬ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63"/>
          <p:cNvSpPr txBox="1"/>
          <p:nvPr/>
        </p:nvSpPr>
        <p:spPr>
          <a:xfrm>
            <a:off x="5667600" y="1379963"/>
            <a:ext cx="3048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Федеральный оператор связи и лидер телекоммуникационного рынка Челябинской области. 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IT-компания и оператор услуг Умного города </a:t>
            </a:r>
            <a:b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 2017 года.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Комплексные проекты цифровизации Умного города дают жителям многоквартирных домов и частного сектора новый уровень безопасности и комфорта. 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48" name="Google Shape;348;p63"/>
          <p:cNvGraphicFramePr/>
          <p:nvPr/>
        </p:nvGraphicFramePr>
        <p:xfrm>
          <a:off x="1027688" y="3653419"/>
          <a:ext cx="7088600" cy="1173470"/>
        </p:xfrm>
        <a:graphic>
          <a:graphicData uri="http://schemas.openxmlformats.org/drawingml/2006/table">
            <a:tbl>
              <a:tblPr>
                <a:noFill/>
                <a:tableStyleId>{61F7C607-3E48-4EEC-931E-0DB98E82E47E}</a:tableStyleId>
              </a:tblPr>
              <a:tblGrid>
                <a:gridCol w="177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0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>
                          <a:solidFill>
                            <a:srgbClr val="6699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млн</a:t>
                      </a:r>
                      <a:endParaRPr sz="1800" b="1">
                        <a:solidFill>
                          <a:srgbClr val="6699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6699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установок мобильного приложения</a:t>
                      </a:r>
                      <a:endParaRPr sz="1100"/>
                    </a:p>
                  </a:txBody>
                  <a:tcPr marL="137150" marR="274325" marT="68575" marB="6857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>
                          <a:solidFill>
                            <a:srgbClr val="6699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10 000</a:t>
                      </a:r>
                      <a:endParaRPr sz="1800" b="1">
                        <a:solidFill>
                          <a:srgbClr val="6699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умных 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домофонов</a:t>
                      </a:r>
                      <a:endParaRPr sz="1100"/>
                    </a:p>
                  </a:txBody>
                  <a:tcPr marL="137150" marR="274325" marT="68575" marB="6857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>
                          <a:solidFill>
                            <a:srgbClr val="6699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700 000</a:t>
                      </a:r>
                      <a:endParaRPr sz="1800" b="1">
                        <a:solidFill>
                          <a:srgbClr val="6699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активных 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пользователей приложения</a:t>
                      </a:r>
                      <a:endParaRPr sz="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месяц</a:t>
                      </a:r>
                      <a:endParaRPr sz="1100"/>
                    </a:p>
                  </a:txBody>
                  <a:tcPr marL="137150" marR="274325" marT="68575" marB="6857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>
                          <a:solidFill>
                            <a:srgbClr val="6699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&gt; 600 000</a:t>
                      </a:r>
                      <a:endParaRPr sz="1800" b="1">
                        <a:solidFill>
                          <a:srgbClr val="6699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домохозяйств подключено к услугам интернета и цифрового ТВ</a:t>
                      </a:r>
                      <a:endParaRPr sz="1100" b="1"/>
                    </a:p>
                  </a:txBody>
                  <a:tcPr marL="137150" marR="274325" marT="68575" marB="6857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49" name="Google Shape;349;p63"/>
          <p:cNvCxnSpPr/>
          <p:nvPr/>
        </p:nvCxnSpPr>
        <p:spPr>
          <a:xfrm>
            <a:off x="2799844" y="3653419"/>
            <a:ext cx="0" cy="960000"/>
          </a:xfrm>
          <a:prstGeom prst="straightConnector1">
            <a:avLst/>
          </a:prstGeom>
          <a:noFill/>
          <a:ln w="28575" cap="flat" cmpd="sng">
            <a:solidFill>
              <a:srgbClr val="E7E6E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63"/>
          <p:cNvCxnSpPr/>
          <p:nvPr/>
        </p:nvCxnSpPr>
        <p:spPr>
          <a:xfrm>
            <a:off x="4572000" y="3653419"/>
            <a:ext cx="0" cy="960000"/>
          </a:xfrm>
          <a:prstGeom prst="straightConnector1">
            <a:avLst/>
          </a:prstGeom>
          <a:noFill/>
          <a:ln w="28575" cap="flat" cmpd="sng">
            <a:solidFill>
              <a:srgbClr val="E7E6E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63"/>
          <p:cNvCxnSpPr/>
          <p:nvPr/>
        </p:nvCxnSpPr>
        <p:spPr>
          <a:xfrm>
            <a:off x="6344156" y="3653419"/>
            <a:ext cx="0" cy="960000"/>
          </a:xfrm>
          <a:prstGeom prst="straightConnector1">
            <a:avLst/>
          </a:prstGeom>
          <a:noFill/>
          <a:ln w="28575" cap="flat" cmpd="sng">
            <a:solidFill>
              <a:srgbClr val="E7E6E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63"/>
          <p:cNvCxnSpPr/>
          <p:nvPr/>
        </p:nvCxnSpPr>
        <p:spPr>
          <a:xfrm>
            <a:off x="5755575" y="1251206"/>
            <a:ext cx="2976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3" name="Google Shape;353;p63"/>
          <p:cNvPicPr preferRelativeResize="0"/>
          <p:nvPr/>
        </p:nvPicPr>
        <p:blipFill rotWithShape="1">
          <a:blip r:embed="rId3">
            <a:alphaModFix/>
          </a:blip>
          <a:srcRect t="13941" b="29567"/>
          <a:stretch/>
        </p:blipFill>
        <p:spPr>
          <a:xfrm>
            <a:off x="0" y="0"/>
            <a:ext cx="4572002" cy="3257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3"/>
          <p:cNvSpPr/>
          <p:nvPr/>
        </p:nvSpPr>
        <p:spPr>
          <a:xfrm>
            <a:off x="3914782" y="985500"/>
            <a:ext cx="1314600" cy="128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43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endParaRPr sz="18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городов присутствия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5"/>
          <p:cNvSpPr txBox="1"/>
          <p:nvPr/>
        </p:nvSpPr>
        <p:spPr>
          <a:xfrm>
            <a:off x="278375" y="71500"/>
            <a:ext cx="8310000" cy="1323600"/>
          </a:xfrm>
          <a:prstGeom prst="rect">
            <a:avLst/>
          </a:prstGeom>
          <a:noFill/>
          <a:ln>
            <a:noFill/>
          </a:ln>
          <a:effectLst>
            <a:outerShdw blurRad="128588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</a:t>
            </a:r>
            <a:endParaRPr sz="7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65"/>
          <p:cNvSpPr txBox="1">
            <a:spLocks noGrp="1"/>
          </p:cNvSpPr>
          <p:nvPr>
            <p:ph type="title" idx="4294967295"/>
          </p:nvPr>
        </p:nvSpPr>
        <p:spPr>
          <a:xfrm>
            <a:off x="352459" y="281325"/>
            <a:ext cx="79650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accent5"/>
                </a:solidFill>
              </a:rPr>
              <a:t>Мобильное приложение «Интерсвязь.Умный город»</a:t>
            </a:r>
            <a:endParaRPr sz="1800">
              <a:solidFill>
                <a:schemeClr val="accent5"/>
              </a:solidFill>
            </a:endParaRPr>
          </a:p>
        </p:txBody>
      </p:sp>
      <p:sp>
        <p:nvSpPr>
          <p:cNvPr id="367" name="Google Shape;367;p65"/>
          <p:cNvSpPr txBox="1"/>
          <p:nvPr/>
        </p:nvSpPr>
        <p:spPr>
          <a:xfrm>
            <a:off x="312675" y="1416637"/>
            <a:ext cx="5433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91625" rIns="91625" bIns="916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200"/>
              <a:buFont typeface="Montserrat"/>
              <a:buChar char="■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&gt;2 000 000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установок Android / iOS</a:t>
            </a:r>
            <a:endParaRPr sz="12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200"/>
              <a:buFont typeface="Montserrat"/>
              <a:buChar char="■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&gt;700 000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активных пользователей в месяц</a:t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1200"/>
              <a:buFont typeface="Montserrat"/>
              <a:buChar char="■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Более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16 городских сервисов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Умные домофоны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Запись к врачу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Оплата услуг ЖКХ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Обратиться в ЖЭК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Транспортная карта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Вывоз мусора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Онлайн-ТВ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Школьное питание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Городской Wi-Fi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Видеонаблюдение на улицах и во дворах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Умные парковки в ТРК и во дворах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Сервис по ремонту ПК / Интернет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Чат техподдержки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8" name="Google Shape;36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120" y="1407963"/>
            <a:ext cx="1577231" cy="340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5"/>
          <p:cNvPicPr preferRelativeResize="0"/>
          <p:nvPr/>
        </p:nvPicPr>
        <p:blipFill rotWithShape="1">
          <a:blip r:embed="rId4">
            <a:alphaModFix/>
          </a:blip>
          <a:srcRect l="36747" t="10363" r="40110" b="6261"/>
          <a:stretch/>
        </p:blipFill>
        <p:spPr>
          <a:xfrm>
            <a:off x="5670893" y="1212211"/>
            <a:ext cx="1765683" cy="3761634"/>
          </a:xfrm>
          <a:prstGeom prst="rect">
            <a:avLst/>
          </a:prstGeom>
          <a:noFill/>
          <a:ln>
            <a:noFill/>
          </a:ln>
          <a:effectLst>
            <a:outerShdw blurRad="57150" dist="9525" dir="54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0" name="Google Shape;370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8675" y="3404875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5"/>
          <p:cNvSpPr txBox="1"/>
          <p:nvPr/>
        </p:nvSpPr>
        <p:spPr>
          <a:xfrm>
            <a:off x="7597325" y="2850775"/>
            <a:ext cx="131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Скачать приложение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7"/>
          <p:cNvSpPr txBox="1"/>
          <p:nvPr/>
        </p:nvSpPr>
        <p:spPr>
          <a:xfrm>
            <a:off x="278375" y="300100"/>
            <a:ext cx="6141000" cy="1015800"/>
          </a:xfrm>
          <a:prstGeom prst="rect">
            <a:avLst/>
          </a:prstGeom>
          <a:noFill/>
          <a:ln>
            <a:noFill/>
          </a:ln>
          <a:effectLst>
            <a:outerShdw blurRad="128588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ГЛЮКОМЕТРИЯ</a:t>
            </a:r>
            <a:endParaRPr sz="5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77"/>
          <p:cNvSpPr txBox="1">
            <a:spLocks noGrp="1"/>
          </p:cNvSpPr>
          <p:nvPr>
            <p:ph type="title" idx="4294967295"/>
          </p:nvPr>
        </p:nvSpPr>
        <p:spPr>
          <a:xfrm>
            <a:off x="352455" y="281325"/>
            <a:ext cx="6066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accent5"/>
                </a:solidFill>
              </a:rPr>
              <a:t>Как обычно мониторят сахар в крови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13" name="Google Shape;513;p77"/>
          <p:cNvSpPr txBox="1"/>
          <p:nvPr/>
        </p:nvSpPr>
        <p:spPr>
          <a:xfrm>
            <a:off x="885850" y="1522975"/>
            <a:ext cx="41283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У пациента стоит датчик. Он сканирует состояние пациента; показания сохраняются в сканере.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Показания через трансмиттер регулярно передаются на мобильное устройство и сохраняются уже там.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На приеме у врача пациент либо демонстрирует историю показаний с мобильного устройства, либо выгружает данные сканера на компьютер врача.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p77"/>
          <p:cNvSpPr/>
          <p:nvPr/>
        </p:nvSpPr>
        <p:spPr>
          <a:xfrm>
            <a:off x="6419401" y="0"/>
            <a:ext cx="2724600" cy="2862900"/>
          </a:xfrm>
          <a:prstGeom prst="rect">
            <a:avLst/>
          </a:prstGeom>
          <a:gradFill>
            <a:gsLst>
              <a:gs pos="0">
                <a:srgbClr val="2E5498"/>
              </a:gs>
              <a:gs pos="100000">
                <a:srgbClr val="6699FF"/>
              </a:gs>
            </a:gsLst>
            <a:lin ang="18900044" scaled="0"/>
          </a:gradFill>
          <a:ln>
            <a:noFill/>
          </a:ln>
        </p:spPr>
        <p:txBody>
          <a:bodyPr spcFirstLastPara="1" wrap="square" lIns="205725" tIns="320400" rIns="20572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p77"/>
          <p:cNvSpPr txBox="1"/>
          <p:nvPr/>
        </p:nvSpPr>
        <p:spPr>
          <a:xfrm>
            <a:off x="352450" y="1529075"/>
            <a:ext cx="533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9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6" name="Google Shape;516;p77"/>
          <p:cNvSpPr txBox="1"/>
          <p:nvPr/>
        </p:nvSpPr>
        <p:spPr>
          <a:xfrm>
            <a:off x="352450" y="2251125"/>
            <a:ext cx="533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9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77"/>
          <p:cNvSpPr txBox="1"/>
          <p:nvPr/>
        </p:nvSpPr>
        <p:spPr>
          <a:xfrm>
            <a:off x="352450" y="2973175"/>
            <a:ext cx="533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9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8" name="Google Shape;51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429" y="1459550"/>
            <a:ext cx="2279800" cy="34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8"/>
          <p:cNvSpPr txBox="1"/>
          <p:nvPr/>
        </p:nvSpPr>
        <p:spPr>
          <a:xfrm>
            <a:off x="278375" y="300100"/>
            <a:ext cx="6141000" cy="1015800"/>
          </a:xfrm>
          <a:prstGeom prst="rect">
            <a:avLst/>
          </a:prstGeom>
          <a:noFill/>
          <a:ln>
            <a:noFill/>
          </a:ln>
          <a:effectLst>
            <a:outerShdw blurRad="128588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ГЛЮКОМЕТРИЯ</a:t>
            </a:r>
            <a:endParaRPr sz="5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78"/>
          <p:cNvSpPr txBox="1">
            <a:spLocks noGrp="1"/>
          </p:cNvSpPr>
          <p:nvPr>
            <p:ph type="title" idx="4294967295"/>
          </p:nvPr>
        </p:nvSpPr>
        <p:spPr>
          <a:xfrm>
            <a:off x="352455" y="281325"/>
            <a:ext cx="6066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accent5"/>
                </a:solidFill>
              </a:rPr>
              <a:t>Предлагаемое решение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25" name="Google Shape;525;p78"/>
          <p:cNvSpPr/>
          <p:nvPr/>
        </p:nvSpPr>
        <p:spPr>
          <a:xfrm>
            <a:off x="118991" y="2045925"/>
            <a:ext cx="1251000" cy="936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E5498"/>
              </a:gs>
              <a:gs pos="100000">
                <a:srgbClr val="6699FF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Глюкометр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78"/>
          <p:cNvSpPr/>
          <p:nvPr/>
        </p:nvSpPr>
        <p:spPr>
          <a:xfrm>
            <a:off x="1576445" y="2571750"/>
            <a:ext cx="1251000" cy="15710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ru" sz="1050" dirty="0">
                <a:solidFill>
                  <a:schemeClr val="dk1"/>
                </a:solidFill>
                <a:latin typeface="Montserrat"/>
                <a:sym typeface="Montserrat"/>
              </a:rPr>
              <a:t>Сенсор</a:t>
            </a:r>
          </a:p>
        </p:txBody>
      </p:sp>
      <p:sp>
        <p:nvSpPr>
          <p:cNvPr id="527" name="Google Shape;527;p78"/>
          <p:cNvSpPr/>
          <p:nvPr/>
        </p:nvSpPr>
        <p:spPr>
          <a:xfrm>
            <a:off x="3033899" y="2045925"/>
            <a:ext cx="1251000" cy="15710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91425" rIns="18000" bIns="91425" anchor="ctr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ru" sz="1050" dirty="0">
                <a:solidFill>
                  <a:schemeClr val="dk1"/>
                </a:solidFill>
                <a:latin typeface="Montserrat"/>
                <a:sym typeface="Montserrat"/>
              </a:rPr>
              <a:t>bluetooth-</a:t>
            </a:r>
            <a:endParaRPr sz="105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ru-RU" sz="1050" dirty="0">
                <a:solidFill>
                  <a:schemeClr val="dk1"/>
                </a:solidFill>
                <a:latin typeface="Montserrat"/>
                <a:sym typeface="Montserrat"/>
              </a:rPr>
              <a:t>Т</a:t>
            </a:r>
            <a:r>
              <a:rPr lang="ru" sz="1050" dirty="0">
                <a:solidFill>
                  <a:schemeClr val="dk1"/>
                </a:solidFill>
                <a:latin typeface="Montserrat"/>
                <a:sym typeface="Montserrat"/>
              </a:rPr>
              <a:t>рансмиттер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Google Shape;528;p78"/>
          <p:cNvSpPr/>
          <p:nvPr/>
        </p:nvSpPr>
        <p:spPr>
          <a:xfrm>
            <a:off x="4570008" y="1763775"/>
            <a:ext cx="1251000" cy="93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 dirty="0">
                <a:solidFill>
                  <a:schemeClr val="dk1"/>
                </a:solidFill>
                <a:latin typeface="Montserrat"/>
                <a:sym typeface="Montserrat"/>
              </a:rPr>
              <a:t>Мобильное устройство пациента</a:t>
            </a:r>
          </a:p>
        </p:txBody>
      </p:sp>
      <p:sp>
        <p:nvSpPr>
          <p:cNvPr id="529" name="Google Shape;529;p78"/>
          <p:cNvSpPr/>
          <p:nvPr/>
        </p:nvSpPr>
        <p:spPr>
          <a:xfrm>
            <a:off x="6165992" y="1743137"/>
            <a:ext cx="1401563" cy="10676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050" dirty="0">
                <a:solidFill>
                  <a:schemeClr val="dk1"/>
                </a:solidFill>
                <a:latin typeface="Montserrat"/>
              </a:rPr>
              <a:t>ГИС</a:t>
            </a:r>
            <a:r>
              <a:rPr lang="ru-RU" dirty="0"/>
              <a:t> </a:t>
            </a:r>
            <a:r>
              <a:rPr lang="ru-RU" sz="1050" dirty="0">
                <a:solidFill>
                  <a:schemeClr val="dk1"/>
                </a:solidFill>
                <a:latin typeface="Montserrat"/>
              </a:rPr>
              <a:t>СЗ</a:t>
            </a:r>
            <a:r>
              <a:rPr lang="ru-RU" dirty="0"/>
              <a:t> </a:t>
            </a:r>
            <a:endParaRPr sz="800" dirty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530" name="Google Shape;530;p78"/>
          <p:cNvSpPr/>
          <p:nvPr/>
        </p:nvSpPr>
        <p:spPr>
          <a:xfrm>
            <a:off x="7770025" y="2045925"/>
            <a:ext cx="1251000" cy="936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E5498"/>
              </a:gs>
              <a:gs pos="100000">
                <a:srgbClr val="6699FF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Врач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1" name="Google Shape;531;p78"/>
          <p:cNvSpPr/>
          <p:nvPr/>
        </p:nvSpPr>
        <p:spPr>
          <a:xfrm>
            <a:off x="6374600" y="3148550"/>
            <a:ext cx="1251000" cy="93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Font typeface="Arial"/>
              <a:buNone/>
            </a:pPr>
            <a:r>
              <a:rPr lang="ru" sz="1050" dirty="0">
                <a:solidFill>
                  <a:schemeClr val="dk1"/>
                </a:solidFill>
                <a:latin typeface="Montserrat"/>
                <a:sym typeface="Montserrat"/>
              </a:rPr>
              <a:t>Медкарта пациента</a:t>
            </a:r>
            <a:endParaRPr sz="1050" dirty="0">
              <a:solidFill>
                <a:schemeClr val="dk1"/>
              </a:solidFill>
              <a:latin typeface="Montserrat"/>
              <a:sym typeface="Montserrat"/>
            </a:endParaRPr>
          </a:p>
        </p:txBody>
      </p:sp>
      <p:sp>
        <p:nvSpPr>
          <p:cNvPr id="532" name="Google Shape;532;p78"/>
          <p:cNvSpPr/>
          <p:nvPr/>
        </p:nvSpPr>
        <p:spPr>
          <a:xfrm>
            <a:off x="4593463" y="3148550"/>
            <a:ext cx="1251000" cy="93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91425" rIns="18000" bIns="91425" anchor="ctr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ru" sz="1050" dirty="0">
                <a:solidFill>
                  <a:schemeClr val="dk1"/>
                </a:solidFill>
                <a:latin typeface="Montserrat"/>
                <a:sym typeface="Montserrat"/>
              </a:rPr>
              <a:t>Мобильное приложение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ru" sz="1050" dirty="0">
                <a:solidFill>
                  <a:schemeClr val="dk1"/>
                </a:solidFill>
                <a:latin typeface="Montserrat"/>
                <a:sym typeface="Montserrat"/>
              </a:rPr>
              <a:t>«Интерсвязь. Умный город»</a:t>
            </a:r>
            <a:endParaRPr sz="1050" dirty="0">
              <a:solidFill>
                <a:schemeClr val="dk1"/>
              </a:solidFill>
              <a:latin typeface="Montserrat"/>
              <a:sym typeface="Montserrat"/>
            </a:endParaRPr>
          </a:p>
        </p:txBody>
      </p:sp>
      <p:cxnSp>
        <p:nvCxnSpPr>
          <p:cNvPr id="533" name="Google Shape;533;p78"/>
          <p:cNvCxnSpPr>
            <a:cxnSpLocks/>
            <a:stCxn id="525" idx="3"/>
            <a:endCxn id="526" idx="1"/>
          </p:cNvCxnSpPr>
          <p:nvPr/>
        </p:nvCxnSpPr>
        <p:spPr>
          <a:xfrm>
            <a:off x="1369991" y="2514375"/>
            <a:ext cx="206454" cy="842913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34" name="Google Shape;534;p78"/>
          <p:cNvCxnSpPr>
            <a:cxnSpLocks/>
            <a:stCxn id="526" idx="3"/>
            <a:endCxn id="527" idx="1"/>
          </p:cNvCxnSpPr>
          <p:nvPr/>
        </p:nvCxnSpPr>
        <p:spPr>
          <a:xfrm flipV="1">
            <a:off x="2827445" y="2831463"/>
            <a:ext cx="206454" cy="525825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35" name="Google Shape;535;p78"/>
          <p:cNvCxnSpPr>
            <a:cxnSpLocks/>
            <a:stCxn id="527" idx="3"/>
            <a:endCxn id="528" idx="1"/>
          </p:cNvCxnSpPr>
          <p:nvPr/>
        </p:nvCxnSpPr>
        <p:spPr>
          <a:xfrm flipV="1">
            <a:off x="4284899" y="2232225"/>
            <a:ext cx="285109" cy="599238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36" name="Google Shape;536;p78"/>
          <p:cNvCxnSpPr>
            <a:cxnSpLocks/>
          </p:cNvCxnSpPr>
          <p:nvPr/>
        </p:nvCxnSpPr>
        <p:spPr>
          <a:xfrm flipV="1">
            <a:off x="5690302" y="2718359"/>
            <a:ext cx="484816" cy="447874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37" name="Google Shape;537;p78"/>
          <p:cNvCxnSpPr>
            <a:stCxn id="528" idx="2"/>
            <a:endCxn id="532" idx="0"/>
          </p:cNvCxnSpPr>
          <p:nvPr/>
        </p:nvCxnSpPr>
        <p:spPr>
          <a:xfrm>
            <a:off x="5195508" y="2700675"/>
            <a:ext cx="23455" cy="447875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38" name="Google Shape;538;p78"/>
          <p:cNvCxnSpPr>
            <a:cxnSpLocks/>
            <a:stCxn id="529" idx="2"/>
            <a:endCxn id="531" idx="0"/>
          </p:cNvCxnSpPr>
          <p:nvPr/>
        </p:nvCxnSpPr>
        <p:spPr>
          <a:xfrm>
            <a:off x="6866774" y="2810825"/>
            <a:ext cx="133326" cy="337725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39" name="Google Shape;539;p78"/>
          <p:cNvCxnSpPr>
            <a:stCxn id="531" idx="3"/>
            <a:endCxn id="530" idx="2"/>
          </p:cNvCxnSpPr>
          <p:nvPr/>
        </p:nvCxnSpPr>
        <p:spPr>
          <a:xfrm flipV="1">
            <a:off x="7625600" y="2982825"/>
            <a:ext cx="769925" cy="634175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2"/>
          <p:cNvSpPr txBox="1">
            <a:spLocks noGrp="1"/>
          </p:cNvSpPr>
          <p:nvPr>
            <p:ph type="title"/>
          </p:nvPr>
        </p:nvSpPr>
        <p:spPr>
          <a:xfrm>
            <a:off x="2289731" y="281325"/>
            <a:ext cx="64254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" sz="1800" dirty="0">
                <a:solidFill>
                  <a:schemeClr val="accent1"/>
                </a:solidFill>
              </a:rPr>
              <a:t>Сценарий работы практики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435" name="Google Shape;435;p72"/>
          <p:cNvSpPr/>
          <p:nvPr/>
        </p:nvSpPr>
        <p:spPr>
          <a:xfrm>
            <a:off x="0" y="0"/>
            <a:ext cx="1837800" cy="5143500"/>
          </a:xfrm>
          <a:prstGeom prst="rect">
            <a:avLst/>
          </a:prstGeom>
          <a:gradFill>
            <a:gsLst>
              <a:gs pos="0">
                <a:srgbClr val="2E5498"/>
              </a:gs>
              <a:gs pos="100000">
                <a:srgbClr val="6699FF"/>
              </a:gs>
            </a:gsLst>
            <a:lin ang="18900732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5BB00-7D0C-A747-A816-430EB1B044C6}"/>
              </a:ext>
            </a:extLst>
          </p:cNvPr>
          <p:cNvSpPr txBox="1"/>
          <p:nvPr/>
        </p:nvSpPr>
        <p:spPr>
          <a:xfrm>
            <a:off x="2188599" y="641139"/>
            <a:ext cx="4448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r>
              <a:rPr lang="ru-RU" dirty="0"/>
              <a:t>1. Пациент измеряет показания уровня сахаров крови с помощью </a:t>
            </a:r>
            <a:r>
              <a:rPr lang="ru-RU" dirty="0" err="1"/>
              <a:t>глюкометра</a:t>
            </a:r>
            <a:r>
              <a:rPr lang="ru-RU" dirty="0"/>
              <a:t> </a:t>
            </a:r>
          </a:p>
          <a:p>
            <a:r>
              <a:rPr lang="ru-RU" dirty="0"/>
              <a:t>2. Показания передаются в телефон с помощью </a:t>
            </a:r>
            <a:r>
              <a:rPr lang="ru-RU" dirty="0" err="1"/>
              <a:t>bluetooth</a:t>
            </a:r>
            <a:r>
              <a:rPr lang="ru-RU" dirty="0"/>
              <a:t>-Трансмиттера</a:t>
            </a:r>
          </a:p>
          <a:p>
            <a:r>
              <a:rPr lang="ru-RU" dirty="0"/>
              <a:t>3. Приложение в телефоне связывается с ГИС СЗ и вносит данные </a:t>
            </a:r>
          </a:p>
          <a:p>
            <a:r>
              <a:rPr lang="ru-RU" dirty="0"/>
              <a:t>4. Врач видит все внесенные изменения показаний пациента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610E1F-F2B5-0F4E-8043-A0598BA2F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577" y="3324279"/>
            <a:ext cx="1009095" cy="10090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65AE04-BC87-7843-8FAC-82BAB48C4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58" y="3325114"/>
            <a:ext cx="1009095" cy="10090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130883-0330-0146-91D6-7664D455F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203" y="3325114"/>
            <a:ext cx="1009095" cy="10090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2268E80-94EE-E444-843E-42D3C06FF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513" y="3324280"/>
            <a:ext cx="1009095" cy="10090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47CD6B-01D0-1648-9699-83A24F0AD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774" y="3324279"/>
            <a:ext cx="1009095" cy="1009095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C3F2629-5A8B-F843-82D4-AD9AAB9A7EAE}"/>
              </a:ext>
            </a:extLst>
          </p:cNvPr>
          <p:cNvCxnSpPr>
            <a:stCxn id="13" idx="3"/>
          </p:cNvCxnSpPr>
          <p:nvPr/>
        </p:nvCxnSpPr>
        <p:spPr>
          <a:xfrm flipV="1">
            <a:off x="3058298" y="3829660"/>
            <a:ext cx="50621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6C2078D-DE36-B045-A069-996D5106524B}"/>
              </a:ext>
            </a:extLst>
          </p:cNvPr>
          <p:cNvCxnSpPr/>
          <p:nvPr/>
        </p:nvCxnSpPr>
        <p:spPr>
          <a:xfrm flipV="1">
            <a:off x="4305388" y="3828824"/>
            <a:ext cx="50621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C33B55F1-7AFC-F44C-81E8-BE5625D79A09}"/>
              </a:ext>
            </a:extLst>
          </p:cNvPr>
          <p:cNvCxnSpPr/>
          <p:nvPr/>
        </p:nvCxnSpPr>
        <p:spPr>
          <a:xfrm flipV="1">
            <a:off x="5670113" y="3828824"/>
            <a:ext cx="50621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C6ED4EA1-CAC4-EE4A-B2B3-4794BE09E4FE}"/>
              </a:ext>
            </a:extLst>
          </p:cNvPr>
          <p:cNvCxnSpPr/>
          <p:nvPr/>
        </p:nvCxnSpPr>
        <p:spPr>
          <a:xfrm flipV="1">
            <a:off x="7450272" y="3828826"/>
            <a:ext cx="50621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7DBA7F5-25A5-3949-88BC-4684EA5B49BC}"/>
              </a:ext>
            </a:extLst>
          </p:cNvPr>
          <p:cNvSpPr txBox="1"/>
          <p:nvPr/>
        </p:nvSpPr>
        <p:spPr>
          <a:xfrm>
            <a:off x="3106169" y="3170390"/>
            <a:ext cx="23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BE0AB24-723A-9E4C-9DD3-82ADE06B8E76}"/>
              </a:ext>
            </a:extLst>
          </p:cNvPr>
          <p:cNvSpPr/>
          <p:nvPr/>
        </p:nvSpPr>
        <p:spPr>
          <a:xfrm>
            <a:off x="4359984" y="316955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8F91BB2-85EE-2A44-8F23-4DD1EA0AA52F}"/>
              </a:ext>
            </a:extLst>
          </p:cNvPr>
          <p:cNvSpPr/>
          <p:nvPr/>
        </p:nvSpPr>
        <p:spPr>
          <a:xfrm>
            <a:off x="5685414" y="316672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08435ED-A5B7-8F4F-9CD8-B102F527139B}"/>
              </a:ext>
            </a:extLst>
          </p:cNvPr>
          <p:cNvSpPr/>
          <p:nvPr/>
        </p:nvSpPr>
        <p:spPr>
          <a:xfrm>
            <a:off x="7472963" y="316672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9"/>
          <p:cNvSpPr txBox="1"/>
          <p:nvPr/>
        </p:nvSpPr>
        <p:spPr>
          <a:xfrm>
            <a:off x="278375" y="300100"/>
            <a:ext cx="6141000" cy="1015800"/>
          </a:xfrm>
          <a:prstGeom prst="rect">
            <a:avLst/>
          </a:prstGeom>
          <a:noFill/>
          <a:ln>
            <a:noFill/>
          </a:ln>
          <a:effectLst>
            <a:outerShdw blurRad="128588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ГЛЮКОМЕТРИЯ</a:t>
            </a:r>
            <a:endParaRPr sz="5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79"/>
          <p:cNvSpPr txBox="1">
            <a:spLocks noGrp="1"/>
          </p:cNvSpPr>
          <p:nvPr>
            <p:ph type="title" idx="4294967295"/>
          </p:nvPr>
        </p:nvSpPr>
        <p:spPr>
          <a:xfrm>
            <a:off x="352455" y="281325"/>
            <a:ext cx="6066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accent5"/>
                </a:solidFill>
              </a:rPr>
              <a:t>Преимущества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46" name="Google Shape;546;p79"/>
          <p:cNvSpPr txBox="1"/>
          <p:nvPr/>
        </p:nvSpPr>
        <p:spPr>
          <a:xfrm>
            <a:off x="885850" y="1522975"/>
            <a:ext cx="4128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Доктору не нужно тратить время приема на загрузку данных со сканера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Не нужно приобретать сканеры для пациентов, трансмиттер стоит 15 т.р. в розницу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Наблюдающий врач всегда имеет доступ к актуальной истории показаний пациента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79"/>
          <p:cNvSpPr/>
          <p:nvPr/>
        </p:nvSpPr>
        <p:spPr>
          <a:xfrm>
            <a:off x="6419401" y="0"/>
            <a:ext cx="2724600" cy="2862900"/>
          </a:xfrm>
          <a:prstGeom prst="rect">
            <a:avLst/>
          </a:prstGeom>
          <a:gradFill>
            <a:gsLst>
              <a:gs pos="0">
                <a:srgbClr val="2E5498"/>
              </a:gs>
              <a:gs pos="100000">
                <a:srgbClr val="6699FF"/>
              </a:gs>
            </a:gsLst>
            <a:lin ang="18900044" scaled="0"/>
          </a:gradFill>
          <a:ln>
            <a:noFill/>
          </a:ln>
        </p:spPr>
        <p:txBody>
          <a:bodyPr spcFirstLastPara="1" wrap="square" lIns="205725" tIns="320400" rIns="20572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79"/>
          <p:cNvSpPr txBox="1"/>
          <p:nvPr/>
        </p:nvSpPr>
        <p:spPr>
          <a:xfrm>
            <a:off x="352450" y="1529075"/>
            <a:ext cx="533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9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79"/>
          <p:cNvSpPr txBox="1"/>
          <p:nvPr/>
        </p:nvSpPr>
        <p:spPr>
          <a:xfrm>
            <a:off x="352450" y="2251125"/>
            <a:ext cx="533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9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79"/>
          <p:cNvSpPr txBox="1"/>
          <p:nvPr/>
        </p:nvSpPr>
        <p:spPr>
          <a:xfrm>
            <a:off x="352450" y="2973175"/>
            <a:ext cx="533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9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1" name="Google Shape;551;p79"/>
          <p:cNvPicPr preferRelativeResize="0"/>
          <p:nvPr/>
        </p:nvPicPr>
        <p:blipFill rotWithShape="1">
          <a:blip r:embed="rId3">
            <a:alphaModFix/>
          </a:blip>
          <a:srcRect t="23180" b="10401"/>
          <a:stretch/>
        </p:blipFill>
        <p:spPr>
          <a:xfrm>
            <a:off x="5215375" y="1459550"/>
            <a:ext cx="2893199" cy="341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2"/>
          <p:cNvPicPr preferRelativeResize="0"/>
          <p:nvPr/>
        </p:nvPicPr>
        <p:blipFill rotWithShape="1">
          <a:blip r:embed="rId3">
            <a:alphaModFix/>
          </a:blip>
          <a:srcRect t="1147" b="63341"/>
          <a:stretch/>
        </p:blipFill>
        <p:spPr>
          <a:xfrm>
            <a:off x="50" y="-1"/>
            <a:ext cx="9144003" cy="1826548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82"/>
          <p:cNvSpPr/>
          <p:nvPr/>
        </p:nvSpPr>
        <p:spPr>
          <a:xfrm>
            <a:off x="2531588" y="1560524"/>
            <a:ext cx="4080900" cy="510900"/>
          </a:xfrm>
          <a:prstGeom prst="rect">
            <a:avLst/>
          </a:prstGeom>
          <a:gradFill>
            <a:gsLst>
              <a:gs pos="0">
                <a:srgbClr val="2E5498"/>
              </a:gs>
              <a:gs pos="100000">
                <a:srgbClr val="6699FF"/>
              </a:gs>
            </a:gsLst>
            <a:lin ang="18900044" scaled="0"/>
          </a:gradFill>
          <a:ln>
            <a:noFill/>
          </a:ln>
          <a:effectLst>
            <a:outerShdw blurRad="3143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КОНТАКТНАЯ ИНФОРМАЦИЯ</a:t>
            </a:r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9" name="Google Shape;579;p82"/>
          <p:cNvSpPr txBox="1"/>
          <p:nvPr/>
        </p:nvSpPr>
        <p:spPr>
          <a:xfrm>
            <a:off x="3215550" y="3316954"/>
            <a:ext cx="2712900" cy="6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Антон Воронин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1200" dirty="0">
                <a:solidFill>
                  <a:srgbClr val="1D1333"/>
                </a:solidFill>
                <a:latin typeface="Graphik LC"/>
              </a:rPr>
              <a:t>Заместитель технического директора</a:t>
            </a:r>
            <a:endParaRPr lang="ru-RU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lvl="0">
              <a:buClr>
                <a:schemeClr val="dk1"/>
              </a:buClr>
              <a:buSzPts val="800"/>
            </a:pPr>
            <a:r>
              <a:rPr lang="ru" sz="1200" dirty="0">
                <a:solidFill>
                  <a:srgbClr val="1D1333"/>
                </a:solidFill>
                <a:latin typeface="Graphik LC"/>
                <a:sym typeface="Montserrat"/>
              </a:rPr>
              <a:t>E</a:t>
            </a:r>
            <a:r>
              <a:rPr lang="en-US" sz="1200" dirty="0">
                <a:solidFill>
                  <a:srgbClr val="1D1333"/>
                </a:solidFill>
                <a:latin typeface="Graphik LC"/>
                <a:sym typeface="Montserrat"/>
              </a:rPr>
              <a:t>mail</a:t>
            </a:r>
            <a:r>
              <a:rPr lang="ru" sz="1200" dirty="0">
                <a:solidFill>
                  <a:srgbClr val="1D1333"/>
                </a:solidFill>
                <a:latin typeface="Graphik LC"/>
                <a:sym typeface="Montserrat"/>
              </a:rPr>
              <a:t>: </a:t>
            </a:r>
            <a:r>
              <a:rPr lang="en" sz="1200" dirty="0" err="1">
                <a:solidFill>
                  <a:srgbClr val="1D1333"/>
                </a:solidFill>
                <a:latin typeface="Graphik LC"/>
                <a:sym typeface="Montserrat"/>
              </a:rPr>
              <a:t>ant.v.voronin@gmail.com</a:t>
            </a:r>
            <a:endParaRPr sz="1200" dirty="0">
              <a:solidFill>
                <a:srgbClr val="1D1333"/>
              </a:solidFill>
              <a:latin typeface="Graphik LC"/>
              <a:sym typeface="Montserrat"/>
            </a:endParaRPr>
          </a:p>
        </p:txBody>
      </p:sp>
      <p:sp>
        <p:nvSpPr>
          <p:cNvPr id="582" name="Google Shape;582;p82"/>
          <p:cNvSpPr/>
          <p:nvPr/>
        </p:nvSpPr>
        <p:spPr>
          <a:xfrm>
            <a:off x="7360181" y="0"/>
            <a:ext cx="1355100" cy="1319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286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583" name="Google Shape;583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0181" y="787911"/>
            <a:ext cx="1355196" cy="4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4475C1"/>
      </a:dk2>
      <a:lt2>
        <a:srgbClr val="EEEEEE"/>
      </a:lt2>
      <a:accent1>
        <a:srgbClr val="6699FF"/>
      </a:accent1>
      <a:accent2>
        <a:srgbClr val="212121"/>
      </a:accent2>
      <a:accent3>
        <a:srgbClr val="FF6340"/>
      </a:accent3>
      <a:accent4>
        <a:srgbClr val="FFAB40"/>
      </a:accent4>
      <a:accent5>
        <a:srgbClr val="6699FF"/>
      </a:accent5>
      <a:accent6>
        <a:srgbClr val="EEFF41"/>
      </a:accent6>
      <a:hlink>
        <a:srgbClr val="0563C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Глубокий оранжевый синий">
      <a:dk1>
        <a:srgbClr val="000000"/>
      </a:dk1>
      <a:lt1>
        <a:srgbClr val="FFFFFF"/>
      </a:lt1>
      <a:dk2>
        <a:srgbClr val="4475C1"/>
      </a:dk2>
      <a:lt2>
        <a:srgbClr val="E7E6E6"/>
      </a:lt2>
      <a:accent1>
        <a:srgbClr val="4472C4"/>
      </a:accent1>
      <a:accent2>
        <a:srgbClr val="FF6340"/>
      </a:accent2>
      <a:accent3>
        <a:srgbClr val="A5A5A5"/>
      </a:accent3>
      <a:accent4>
        <a:srgbClr val="FFC000"/>
      </a:accent4>
      <a:accent5>
        <a:srgbClr val="6699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358</Words>
  <Application>Microsoft Macintosh PowerPoint</Application>
  <PresentationFormat>Экран (16:9)</PresentationFormat>
  <Paragraphs>101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Graphik LC</vt:lpstr>
      <vt:lpstr>Oswald</vt:lpstr>
      <vt:lpstr>Montserrat</vt:lpstr>
      <vt:lpstr>Calibri</vt:lpstr>
      <vt:lpstr>Arial</vt:lpstr>
      <vt:lpstr>Simple Light</vt:lpstr>
      <vt:lpstr>Тема Office</vt:lpstr>
      <vt:lpstr>Презентация PowerPoint</vt:lpstr>
      <vt:lpstr>Презентация PowerPoint</vt:lpstr>
      <vt:lpstr>Мобильное приложение «Интерсвязь.Умный город»</vt:lpstr>
      <vt:lpstr>Как обычно мониторят сахар в крови</vt:lpstr>
      <vt:lpstr>Предлагаемое решение</vt:lpstr>
      <vt:lpstr>Сценарий работы практики</vt:lpstr>
      <vt:lpstr>Преимущества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7</cp:revision>
  <dcterms:modified xsi:type="dcterms:W3CDTF">2022-10-24T07:58:01Z</dcterms:modified>
</cp:coreProperties>
</file>