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0D94EADC-4741-2203-656D-1758B492DAED}">
  <a:tblStyle styleId="{0D94EADC-4741-2203-656D-1758B492DAED}" styleName="Medium Style 2 - Accent 1">
    <a:wholeTbl>
      <a:tcTxStyle>
        <a:fontRef idx="minor"/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/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/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6E73CE7-64FE-5591-D582-F033CE1E2A48}" styleName="Medium Style 2 - Accent 1">
    <a:wholeTbl>
      <a:tcTxStyle>
        <a:fontRef idx="minor"/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/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/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8793325-72CC-8AA7-A2FA-F78EFBCB9060}" styleName="Medium Style 2 - Accent 3">
    <a:wholeTbl>
      <a:tcTxStyle>
        <a:fontRef idx="minor"/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  <a:fill>
          <a:solidFill>
            <a:schemeClr val="accent3">
              <a:tint val="40000"/>
            </a:schemeClr>
          </a:solidFill>
        </a:fill>
      </a:tcStyle>
    </a:band2V>
    <a:lastCol>
      <a:tcTxStyle b="on">
        <a:fontRef idx="minor"/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/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/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/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presProps" Target="presProps.xml" /><Relationship Id="rId24" Type="http://schemas.openxmlformats.org/officeDocument/2006/relationships/tableStyles" Target="tableStyles.xml" /><Relationship Id="rId25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3999" y="1122362"/>
            <a:ext cx="9144000" cy="2387599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3999" y="3602037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899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198" y="365125"/>
            <a:ext cx="7734299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198" y="1825625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7" y="365125"/>
            <a:ext cx="10515600" cy="132556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9" y="1681162"/>
            <a:ext cx="5157785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9" y="2505074"/>
            <a:ext cx="5157785" cy="368458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2"/>
            <a:ext cx="5183187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7" cy="368458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4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3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7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7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7" y="2057399"/>
            <a:ext cx="393223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7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5183187" y="987425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 lang="en-US"/>
          </a:p>
        </p:txBody>
      </p:sp>
      <p:sp>
        <p:nvSpPr>
          <p:cNvPr id="4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7" y="2057399"/>
            <a:ext cx="393223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198" y="365125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198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1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59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49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4.png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&#1082;&#1086;-&#1090;&#1072;&#1083;&#1076;&#1086;&#1084;.&#1088;&#1092;/STL/index.php" TargetMode="External"/><Relationship Id="rId3" Type="http://schemas.openxmlformats.org/officeDocument/2006/relationships/image" Target="../media/image15.png"/><Relationship Id="rId4" Type="http://schemas.openxmlformats.org/officeDocument/2006/relationships/image" Target="../media/image1.png"/><Relationship Id="rId5" Type="http://schemas.openxmlformats.org/officeDocument/2006/relationships/image" Target="../media/image16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41449378" name="" hidden="0"/>
          <p:cNvPicPr>
            <a:picLocks noChangeAspect="1"/>
          </p:cNvPicPr>
          <p:nvPr isPhoto="0" userDrawn="0"/>
        </p:nvPicPr>
        <p:blipFill>
          <a:blip r:embed="rId2"/>
          <a:srcRect l="0" t="0" r="22027" b="30232"/>
          <a:stretch/>
        </p:blipFill>
        <p:spPr bwMode="auto">
          <a:xfrm flipH="0" flipV="0">
            <a:off x="1639274" y="581024"/>
            <a:ext cx="9344024" cy="2351678"/>
          </a:xfrm>
          <a:prstGeom prst="rect">
            <a:avLst/>
          </a:prstGeom>
        </p:spPr>
      </p:pic>
      <p:pic>
        <p:nvPicPr>
          <p:cNvPr id="787182662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1167787" y="3467098"/>
            <a:ext cx="942975" cy="952499"/>
          </a:xfrm>
          <a:prstGeom prst="rect">
            <a:avLst/>
          </a:prstGeom>
        </p:spPr>
      </p:pic>
      <p:pic>
        <p:nvPicPr>
          <p:cNvPr id="1616101464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4000500" y="3467098"/>
            <a:ext cx="952499" cy="952499"/>
          </a:xfrm>
          <a:prstGeom prst="rect">
            <a:avLst/>
          </a:prstGeom>
        </p:spPr>
      </p:pic>
      <p:pic>
        <p:nvPicPr>
          <p:cNvPr id="492948391" name="" hidden="0"/>
          <p:cNvPicPr>
            <a:picLocks noChangeAspect="1"/>
          </p:cNvPicPr>
          <p:nvPr isPhoto="0" userDrawn="0"/>
        </p:nvPicPr>
        <p:blipFill>
          <a:blip r:embed="rId5"/>
          <a:stretch/>
        </p:blipFill>
        <p:spPr bwMode="auto">
          <a:xfrm>
            <a:off x="7110412" y="3467098"/>
            <a:ext cx="952499" cy="952499"/>
          </a:xfrm>
          <a:prstGeom prst="rect">
            <a:avLst/>
          </a:prstGeom>
        </p:spPr>
      </p:pic>
      <p:pic>
        <p:nvPicPr>
          <p:cNvPr id="294489817" name="" hidden="0"/>
          <p:cNvPicPr>
            <a:picLocks noChangeAspect="1"/>
          </p:cNvPicPr>
          <p:nvPr isPhoto="0" userDrawn="0"/>
        </p:nvPicPr>
        <p:blipFill>
          <a:blip r:embed="rId6"/>
          <a:stretch/>
        </p:blipFill>
        <p:spPr bwMode="auto">
          <a:xfrm>
            <a:off x="10030799" y="3467098"/>
            <a:ext cx="952499" cy="952499"/>
          </a:xfrm>
          <a:prstGeom prst="rect">
            <a:avLst/>
          </a:prstGeom>
        </p:spPr>
      </p:pic>
      <p:sp>
        <p:nvSpPr>
          <p:cNvPr id="1415631537" name="" hidden="0"/>
          <p:cNvSpPr txBox="1"/>
          <p:nvPr isPhoto="0" userDrawn="0"/>
        </p:nvSpPr>
        <p:spPr bwMode="auto">
          <a:xfrm flipH="0" flipV="0">
            <a:off x="458192" y="4571999"/>
            <a:ext cx="2467208" cy="9449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Разработка игр 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(GameDev)</a:t>
            </a:r>
            <a:endParaRPr>
              <a:solidFill>
                <a:srgbClr val="331D10"/>
              </a:solidFill>
            </a:endParaRPr>
          </a:p>
        </p:txBody>
      </p:sp>
      <p:sp>
        <p:nvSpPr>
          <p:cNvPr id="263241895" name="" hidden="0"/>
          <p:cNvSpPr txBox="1"/>
          <p:nvPr isPhoto="0" userDrawn="0"/>
        </p:nvSpPr>
        <p:spPr bwMode="auto">
          <a:xfrm flipH="0" flipV="0">
            <a:off x="3243127" y="4572000"/>
            <a:ext cx="2467604" cy="9449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Веб-разработка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1837281585" name="" hidden="0"/>
          <p:cNvSpPr txBox="1"/>
          <p:nvPr isPhoto="0" userDrawn="0"/>
        </p:nvSpPr>
        <p:spPr bwMode="auto">
          <a:xfrm flipH="0" flipV="0">
            <a:off x="9272994" y="4571999"/>
            <a:ext cx="2468828" cy="9449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Анимационная графика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426591518" name="" hidden="0"/>
          <p:cNvSpPr txBox="1"/>
          <p:nvPr isPhoto="0" userDrawn="0"/>
        </p:nvSpPr>
        <p:spPr bwMode="auto">
          <a:xfrm flipH="0" flipV="0">
            <a:off x="6311287" y="4571999"/>
            <a:ext cx="2468144" cy="5181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Робототехника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35306192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4339611" y="3360083"/>
            <a:ext cx="2370558" cy="2581274"/>
          </a:xfrm>
          <a:prstGeom prst="rect">
            <a:avLst/>
          </a:prstGeom>
        </p:spPr>
      </p:pic>
      <p:pic>
        <p:nvPicPr>
          <p:cNvPr id="845589862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1" flipV="0">
            <a:off x="9447147" y="3360083"/>
            <a:ext cx="2370557" cy="2581274"/>
          </a:xfrm>
          <a:prstGeom prst="rect">
            <a:avLst/>
          </a:prstGeom>
        </p:spPr>
      </p:pic>
      <p:pic>
        <p:nvPicPr>
          <p:cNvPr id="1441366711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7160306" y="1755866"/>
            <a:ext cx="1673061" cy="1477870"/>
          </a:xfrm>
          <a:prstGeom prst="rect">
            <a:avLst/>
          </a:prstGeom>
        </p:spPr>
      </p:pic>
      <p:sp>
        <p:nvSpPr>
          <p:cNvPr id="1513479606" name="" hidden="0"/>
          <p:cNvSpPr txBox="1"/>
          <p:nvPr isPhoto="0" userDrawn="0"/>
        </p:nvSpPr>
        <p:spPr bwMode="auto">
          <a:xfrm flipH="0" flipV="0">
            <a:off x="734416" y="1283407"/>
            <a:ext cx="2467495" cy="9449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Веб-разработка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1653212543" name="" hidden="0"/>
          <p:cNvSpPr/>
          <p:nvPr isPhoto="0" userDrawn="0"/>
        </p:nvSpPr>
        <p:spPr bwMode="auto">
          <a:xfrm flipH="0" flipV="0">
            <a:off x="534375" y="2326620"/>
            <a:ext cx="2762248" cy="723898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>
              <a:defRPr/>
            </a:pPr>
            <a:endParaRPr/>
          </a:p>
        </p:txBody>
      </p:sp>
      <p:sp>
        <p:nvSpPr>
          <p:cNvPr id="176776744" name="" hidden="0"/>
          <p:cNvSpPr txBox="1"/>
          <p:nvPr isPhoto="0" userDrawn="0"/>
        </p:nvSpPr>
        <p:spPr bwMode="auto">
          <a:xfrm flipH="0" flipV="0">
            <a:off x="534375" y="2429472"/>
            <a:ext cx="2762680" cy="5181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8-11 классы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2125008897" name="" hidden="0"/>
          <p:cNvSpPr/>
          <p:nvPr isPhoto="0" userDrawn="0"/>
        </p:nvSpPr>
        <p:spPr bwMode="auto">
          <a:xfrm flipH="0" flipV="0">
            <a:off x="6849450" y="3619181"/>
            <a:ext cx="2457449" cy="1552574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1400" b="1">
                <a:solidFill>
                  <a:schemeClr val="tx1"/>
                </a:solidFill>
              </a:rPr>
              <a:t>Цель: </a:t>
            </a:r>
            <a:r>
              <a:rPr sz="2200" b="1">
                <a:solidFill>
                  <a:schemeClr val="tx1"/>
                </a:solidFill>
              </a:rPr>
              <a:t>создание сайта </a:t>
            </a:r>
            <a:endParaRPr sz="16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sz="1600" b="1">
                <a:solidFill>
                  <a:schemeClr val="tx1"/>
                </a:solidFill>
              </a:rPr>
              <a:t>PHP-MySQL</a:t>
            </a:r>
            <a:endParaRPr sz="2800" b="1">
              <a:solidFill>
                <a:schemeClr val="tx1"/>
              </a:solidFill>
            </a:endParaRPr>
          </a:p>
        </p:txBody>
      </p:sp>
      <p:sp>
        <p:nvSpPr>
          <p:cNvPr id="45267108" name="" hidden="0"/>
          <p:cNvSpPr/>
          <p:nvPr isPhoto="0" userDrawn="0"/>
        </p:nvSpPr>
        <p:spPr bwMode="auto">
          <a:xfrm flipH="0" flipV="0">
            <a:off x="4614670" y="2023314"/>
            <a:ext cx="2095499" cy="942975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Контент-менеджер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046309299" name="" hidden="0"/>
          <p:cNvSpPr/>
          <p:nvPr isPhoto="0" userDrawn="0"/>
        </p:nvSpPr>
        <p:spPr bwMode="auto">
          <a:xfrm flipH="0" flipV="0">
            <a:off x="6949086" y="546939"/>
            <a:ext cx="2095499" cy="942975"/>
          </a:xfrm>
          <a:prstGeom prst="wedgeRectCallout">
            <a:avLst>
              <a:gd name="adj1" fmla="val -8391"/>
              <a:gd name="adj2" fmla="val 67092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Веб-дизайнер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424300890" name="" hidden="0"/>
          <p:cNvSpPr/>
          <p:nvPr isPhoto="0" userDrawn="0"/>
        </p:nvSpPr>
        <p:spPr bwMode="auto">
          <a:xfrm flipH="0" flipV="0">
            <a:off x="9672443" y="2055159"/>
            <a:ext cx="2095499" cy="942975"/>
          </a:xfrm>
          <a:prstGeom prst="wedgeRectCallout">
            <a:avLst>
              <a:gd name="adj1" fmla="val 15282"/>
              <a:gd name="adj2" fmla="val 66745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Верстальщик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1960084834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1491789" y="227853"/>
            <a:ext cx="952497" cy="952497"/>
          </a:xfrm>
          <a:prstGeom prst="rect">
            <a:avLst/>
          </a:prstGeom>
        </p:spPr>
      </p:pic>
      <p:sp>
        <p:nvSpPr>
          <p:cNvPr id="212287871" name="" hidden="0"/>
          <p:cNvSpPr txBox="1"/>
          <p:nvPr isPhoto="0" userDrawn="0"/>
        </p:nvSpPr>
        <p:spPr bwMode="auto">
          <a:xfrm flipH="0" flipV="0">
            <a:off x="534375" y="4650720"/>
            <a:ext cx="2987372" cy="192027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16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Программное обеспечение:</a:t>
            </a:r>
            <a:endParaRPr sz="16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marL="394022" indent="-394022" algn="l">
              <a:buFont typeface="Arial"/>
              <a:buChar char="–"/>
              <a:defRPr/>
            </a:pPr>
            <a:r>
              <a:rPr sz="20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текстовые редакторы </a:t>
            </a:r>
            <a:r>
              <a:rPr sz="16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(Bluefish, </a:t>
            </a:r>
            <a:r>
              <a:rPr sz="16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Visual Studio Code, </a:t>
            </a:r>
            <a:r>
              <a:rPr sz="16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Geany)</a:t>
            </a:r>
            <a:endParaRPr sz="20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marL="394022" indent="-394022" algn="l">
              <a:buFont typeface="Arial"/>
              <a:buChar char="–"/>
              <a:defRPr/>
            </a:pPr>
            <a:r>
              <a:rPr sz="20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браузеры </a:t>
            </a:r>
            <a:r>
              <a:rPr sz="16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(Chromium, Yandex Браузер, Mozilla Firefox)</a:t>
            </a:r>
            <a:endParaRPr sz="16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102748786" name="" hidden="0"/>
          <p:cNvSpPr txBox="1"/>
          <p:nvPr isPhoto="0" userDrawn="0"/>
        </p:nvSpPr>
        <p:spPr bwMode="auto">
          <a:xfrm flipH="0" flipV="0">
            <a:off x="537399" y="3233735"/>
            <a:ext cx="2985356" cy="131067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16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Технологии:</a:t>
            </a:r>
            <a:endParaRPr sz="16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marL="394022" indent="-394022" algn="l">
              <a:buFont typeface="Arial"/>
              <a:buChar char="–"/>
              <a:defRPr/>
            </a:pPr>
            <a:r>
              <a:rPr sz="20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HTML</a:t>
            </a:r>
            <a:r>
              <a:rPr sz="20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-CSS-JS</a:t>
            </a:r>
            <a:endParaRPr sz="20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marL="394022" indent="-394022" algn="l">
              <a:buFont typeface="Arial"/>
              <a:buChar char="–"/>
              <a:defRPr/>
            </a:pPr>
            <a:r>
              <a:rPr sz="20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PHP</a:t>
            </a:r>
            <a:endParaRPr sz="20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marL="394022" indent="-394022" algn="l">
              <a:buFont typeface="Arial"/>
              <a:buChar char="–"/>
              <a:defRPr/>
            </a:pPr>
            <a:r>
              <a:rPr sz="24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MySQL</a:t>
            </a:r>
            <a:endParaRPr sz="24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7826451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4339611" y="3360083"/>
            <a:ext cx="2370558" cy="2581274"/>
          </a:xfrm>
          <a:prstGeom prst="rect">
            <a:avLst/>
          </a:prstGeom>
        </p:spPr>
      </p:pic>
      <p:pic>
        <p:nvPicPr>
          <p:cNvPr id="757802809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1" flipV="0">
            <a:off x="9447147" y="3360083"/>
            <a:ext cx="2370557" cy="2581274"/>
          </a:xfrm>
          <a:prstGeom prst="rect">
            <a:avLst/>
          </a:prstGeom>
        </p:spPr>
      </p:pic>
      <p:pic>
        <p:nvPicPr>
          <p:cNvPr id="272889161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7160306" y="1755866"/>
            <a:ext cx="1673061" cy="1477870"/>
          </a:xfrm>
          <a:prstGeom prst="rect">
            <a:avLst/>
          </a:prstGeom>
        </p:spPr>
      </p:pic>
      <p:sp>
        <p:nvSpPr>
          <p:cNvPr id="1597884808" name="" hidden="0"/>
          <p:cNvSpPr txBox="1"/>
          <p:nvPr isPhoto="0" userDrawn="0"/>
        </p:nvSpPr>
        <p:spPr bwMode="auto">
          <a:xfrm flipH="0" flipV="0">
            <a:off x="734920" y="1569476"/>
            <a:ext cx="2468107" cy="5181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Робототехника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1559448707" name="" hidden="0"/>
          <p:cNvSpPr/>
          <p:nvPr isPhoto="0" userDrawn="0"/>
        </p:nvSpPr>
        <p:spPr bwMode="auto">
          <a:xfrm flipH="0" flipV="0">
            <a:off x="534879" y="2612689"/>
            <a:ext cx="2762248" cy="723898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>
              <a:defRPr/>
            </a:pPr>
            <a:endParaRPr/>
          </a:p>
        </p:txBody>
      </p:sp>
      <p:sp>
        <p:nvSpPr>
          <p:cNvPr id="945245607" name="" hidden="0"/>
          <p:cNvSpPr txBox="1"/>
          <p:nvPr isPhoto="0" userDrawn="0"/>
        </p:nvSpPr>
        <p:spPr bwMode="auto">
          <a:xfrm flipH="0" flipV="0">
            <a:off x="534879" y="2715541"/>
            <a:ext cx="2762752" cy="5181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5-7 классы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901738710" name="" hidden="0"/>
          <p:cNvSpPr/>
          <p:nvPr isPhoto="0" userDrawn="0"/>
        </p:nvSpPr>
        <p:spPr bwMode="auto">
          <a:xfrm flipH="0" flipV="0">
            <a:off x="6849450" y="3619181"/>
            <a:ext cx="2457449" cy="1552574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1400" b="1">
                <a:solidFill>
                  <a:schemeClr val="tx1"/>
                </a:solidFill>
              </a:rPr>
              <a:t>Цель: </a:t>
            </a:r>
            <a:r>
              <a:rPr sz="2200" b="1">
                <a:solidFill>
                  <a:schemeClr val="tx1"/>
                </a:solidFill>
              </a:rPr>
              <a:t>создание робота </a:t>
            </a:r>
            <a:endParaRPr sz="16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sz="1600" b="1">
                <a:solidFill>
                  <a:schemeClr val="tx1"/>
                </a:solidFill>
              </a:rPr>
              <a:t>Lego</a:t>
            </a:r>
            <a:endParaRPr sz="2800" b="1">
              <a:solidFill>
                <a:schemeClr val="tx1"/>
              </a:solidFill>
            </a:endParaRPr>
          </a:p>
        </p:txBody>
      </p:sp>
      <p:sp>
        <p:nvSpPr>
          <p:cNvPr id="1864897633" name="" hidden="0"/>
          <p:cNvSpPr txBox="1"/>
          <p:nvPr isPhoto="0" userDrawn="0"/>
        </p:nvSpPr>
        <p:spPr bwMode="auto">
          <a:xfrm flipH="0" flipV="0">
            <a:off x="534375" y="5019374"/>
            <a:ext cx="2984168" cy="10668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20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Программное обеспечение:</a:t>
            </a:r>
            <a:endParaRPr sz="20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marL="394023" indent="-394023" algn="l">
              <a:buFont typeface="Arial"/>
              <a:buChar char="–"/>
              <a:defRPr/>
            </a:pPr>
            <a:r>
              <a:rPr sz="24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Trik Studio</a:t>
            </a:r>
            <a:endParaRPr sz="24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513999420" name="" hidden="0"/>
          <p:cNvSpPr/>
          <p:nvPr isPhoto="0" userDrawn="0"/>
        </p:nvSpPr>
        <p:spPr bwMode="auto">
          <a:xfrm flipH="0" flipV="0">
            <a:off x="4614670" y="2023314"/>
            <a:ext cx="2095499" cy="942975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Алгоритмист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920899246" name="" hidden="0"/>
          <p:cNvSpPr/>
          <p:nvPr isPhoto="0" userDrawn="0"/>
        </p:nvSpPr>
        <p:spPr bwMode="auto">
          <a:xfrm flipH="0" flipV="0">
            <a:off x="6949086" y="546939"/>
            <a:ext cx="2095499" cy="942975"/>
          </a:xfrm>
          <a:prstGeom prst="wedgeRectCallout">
            <a:avLst>
              <a:gd name="adj1" fmla="val -8391"/>
              <a:gd name="adj2" fmla="val 67092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Инженер-робототехник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719197692" name="" hidden="0"/>
          <p:cNvSpPr/>
          <p:nvPr isPhoto="0" userDrawn="0"/>
        </p:nvSpPr>
        <p:spPr bwMode="auto">
          <a:xfrm flipH="0" flipV="0">
            <a:off x="9672443" y="2055159"/>
            <a:ext cx="2095499" cy="942975"/>
          </a:xfrm>
          <a:prstGeom prst="wedgeRectCallout">
            <a:avLst>
              <a:gd name="adj1" fmla="val 15282"/>
              <a:gd name="adj2" fmla="val 66745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Программист-робототехник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626967800" name="" hidden="0"/>
          <p:cNvSpPr txBox="1"/>
          <p:nvPr isPhoto="0" userDrawn="0"/>
        </p:nvSpPr>
        <p:spPr bwMode="auto">
          <a:xfrm flipH="0" flipV="0">
            <a:off x="534375" y="3565841"/>
            <a:ext cx="3039014" cy="1127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20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Оборудование:</a:t>
            </a:r>
            <a:endParaRPr sz="20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marL="394022" indent="-394022" algn="l">
              <a:buFont typeface="Arial"/>
              <a:buChar char="–"/>
              <a:defRPr/>
            </a:pPr>
            <a:r>
              <a:rPr sz="24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Lego Mindstorms EV3</a:t>
            </a:r>
            <a:endParaRPr sz="24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pic>
        <p:nvPicPr>
          <p:cNvPr id="647807600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1439754" y="382827"/>
            <a:ext cx="952497" cy="9524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828718919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4339611" y="3360082"/>
            <a:ext cx="2370557" cy="2581273"/>
          </a:xfrm>
          <a:prstGeom prst="rect">
            <a:avLst/>
          </a:prstGeom>
        </p:spPr>
      </p:pic>
      <p:pic>
        <p:nvPicPr>
          <p:cNvPr id="1232870161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1" flipV="0">
            <a:off x="9447147" y="3360082"/>
            <a:ext cx="2370556" cy="2581273"/>
          </a:xfrm>
          <a:prstGeom prst="rect">
            <a:avLst/>
          </a:prstGeom>
        </p:spPr>
      </p:pic>
      <p:pic>
        <p:nvPicPr>
          <p:cNvPr id="1002909345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7160305" y="1755865"/>
            <a:ext cx="1673060" cy="1477869"/>
          </a:xfrm>
          <a:prstGeom prst="rect">
            <a:avLst/>
          </a:prstGeom>
        </p:spPr>
      </p:pic>
      <p:sp>
        <p:nvSpPr>
          <p:cNvPr id="609455063" name="" hidden="0"/>
          <p:cNvSpPr txBox="1"/>
          <p:nvPr isPhoto="0" userDrawn="0"/>
        </p:nvSpPr>
        <p:spPr bwMode="auto">
          <a:xfrm flipH="0" flipV="0">
            <a:off x="734919" y="1569475"/>
            <a:ext cx="2468106" cy="51819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Робототехника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2122009906" name="" hidden="0"/>
          <p:cNvSpPr/>
          <p:nvPr isPhoto="0" userDrawn="0"/>
        </p:nvSpPr>
        <p:spPr bwMode="auto">
          <a:xfrm flipH="0" flipV="0">
            <a:off x="534879" y="2612688"/>
            <a:ext cx="2762247" cy="723897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>
              <a:defRPr/>
            </a:pPr>
            <a:endParaRPr/>
          </a:p>
        </p:txBody>
      </p:sp>
      <p:sp>
        <p:nvSpPr>
          <p:cNvPr id="893395411" name="" hidden="0"/>
          <p:cNvSpPr txBox="1"/>
          <p:nvPr isPhoto="0" userDrawn="0"/>
        </p:nvSpPr>
        <p:spPr bwMode="auto">
          <a:xfrm flipH="0" flipV="0">
            <a:off x="534879" y="2715540"/>
            <a:ext cx="2763038" cy="5181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8-11 классы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1840264099" name="" hidden="0"/>
          <p:cNvSpPr/>
          <p:nvPr isPhoto="0" userDrawn="0"/>
        </p:nvSpPr>
        <p:spPr bwMode="auto">
          <a:xfrm flipH="0" flipV="0">
            <a:off x="6849450" y="3619180"/>
            <a:ext cx="2457448" cy="1552573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1400" b="1">
                <a:solidFill>
                  <a:schemeClr val="tx1"/>
                </a:solidFill>
              </a:rPr>
              <a:t>Цель: </a:t>
            </a:r>
            <a:r>
              <a:rPr sz="2200" b="1">
                <a:solidFill>
                  <a:schemeClr val="tx1"/>
                </a:solidFill>
              </a:rPr>
              <a:t>создание робота </a:t>
            </a:r>
            <a:endParaRPr sz="16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sz="1600" b="1">
                <a:solidFill>
                  <a:schemeClr val="tx1"/>
                </a:solidFill>
              </a:rPr>
              <a:t>Arduino</a:t>
            </a:r>
            <a:endParaRPr sz="2800" b="1">
              <a:solidFill>
                <a:schemeClr val="tx1"/>
              </a:solidFill>
            </a:endParaRPr>
          </a:p>
        </p:txBody>
      </p:sp>
      <p:sp>
        <p:nvSpPr>
          <p:cNvPr id="374342331" name="" hidden="0"/>
          <p:cNvSpPr txBox="1"/>
          <p:nvPr isPhoto="0" userDrawn="0"/>
        </p:nvSpPr>
        <p:spPr bwMode="auto">
          <a:xfrm flipH="0" flipV="0">
            <a:off x="534879" y="4924123"/>
            <a:ext cx="2984635" cy="10668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20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Программное обеспечение:</a:t>
            </a:r>
            <a:endParaRPr sz="20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marL="394022" indent="-394022" algn="l">
              <a:buFont typeface="Arial"/>
              <a:buChar char="–"/>
              <a:defRPr/>
            </a:pPr>
            <a:r>
              <a:rPr sz="24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Arduino IDE</a:t>
            </a:r>
            <a:endParaRPr sz="24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889591378" name="" hidden="0"/>
          <p:cNvSpPr/>
          <p:nvPr isPhoto="0" userDrawn="0"/>
        </p:nvSpPr>
        <p:spPr bwMode="auto">
          <a:xfrm flipH="0" flipV="0">
            <a:off x="4614669" y="2023313"/>
            <a:ext cx="2095498" cy="942975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Алгоритмист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192841172" name="" hidden="0"/>
          <p:cNvSpPr/>
          <p:nvPr isPhoto="0" userDrawn="0"/>
        </p:nvSpPr>
        <p:spPr bwMode="auto">
          <a:xfrm flipH="0" flipV="0">
            <a:off x="6949085" y="546939"/>
            <a:ext cx="2095498" cy="942975"/>
          </a:xfrm>
          <a:prstGeom prst="wedgeRectCallout">
            <a:avLst>
              <a:gd name="adj1" fmla="val -8391"/>
              <a:gd name="adj2" fmla="val 67092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Инженер-робототехник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975369988" name="" hidden="0"/>
          <p:cNvSpPr/>
          <p:nvPr isPhoto="0" userDrawn="0"/>
        </p:nvSpPr>
        <p:spPr bwMode="auto">
          <a:xfrm flipH="0" flipV="0">
            <a:off x="9672443" y="2055159"/>
            <a:ext cx="2095498" cy="942975"/>
          </a:xfrm>
          <a:prstGeom prst="wedgeRectCallout">
            <a:avLst>
              <a:gd name="adj1" fmla="val 15282"/>
              <a:gd name="adj2" fmla="val 66745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Программист-робототехник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028287490" name="" hidden="0"/>
          <p:cNvSpPr txBox="1"/>
          <p:nvPr isPhoto="0" userDrawn="0"/>
        </p:nvSpPr>
        <p:spPr bwMode="auto">
          <a:xfrm flipH="0" flipV="0">
            <a:off x="534879" y="3785832"/>
            <a:ext cx="3039265" cy="7620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20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Оборудование:</a:t>
            </a:r>
            <a:endParaRPr sz="20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marL="394021" indent="-394021" algn="l">
              <a:buFont typeface="Arial"/>
              <a:buChar char="–"/>
              <a:defRPr/>
            </a:pPr>
            <a:r>
              <a:rPr sz="24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Arduino</a:t>
            </a:r>
            <a:endParaRPr sz="24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pic>
        <p:nvPicPr>
          <p:cNvPr id="1384135699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1439753" y="382826"/>
            <a:ext cx="952497" cy="9524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6150671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4339611" y="3360082"/>
            <a:ext cx="2370557" cy="2581273"/>
          </a:xfrm>
          <a:prstGeom prst="rect">
            <a:avLst/>
          </a:prstGeom>
        </p:spPr>
      </p:pic>
      <p:pic>
        <p:nvPicPr>
          <p:cNvPr id="711988119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1" flipV="0">
            <a:off x="9447147" y="3360082"/>
            <a:ext cx="2370556" cy="2581273"/>
          </a:xfrm>
          <a:prstGeom prst="rect">
            <a:avLst/>
          </a:prstGeom>
        </p:spPr>
      </p:pic>
      <p:pic>
        <p:nvPicPr>
          <p:cNvPr id="1852118586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7160305" y="1755865"/>
            <a:ext cx="1673060" cy="1477869"/>
          </a:xfrm>
          <a:prstGeom prst="rect">
            <a:avLst/>
          </a:prstGeom>
        </p:spPr>
      </p:pic>
      <p:sp>
        <p:nvSpPr>
          <p:cNvPr id="460975280" name="" hidden="0"/>
          <p:cNvSpPr txBox="1"/>
          <p:nvPr isPhoto="0" userDrawn="0"/>
        </p:nvSpPr>
        <p:spPr bwMode="auto">
          <a:xfrm flipH="0" flipV="0">
            <a:off x="734415" y="1638296"/>
            <a:ext cx="2468070" cy="9449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Анимационная графика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682076026" name="" hidden="0"/>
          <p:cNvSpPr/>
          <p:nvPr isPhoto="0" userDrawn="0"/>
        </p:nvSpPr>
        <p:spPr bwMode="auto">
          <a:xfrm flipH="0" flipV="0">
            <a:off x="534375" y="2845730"/>
            <a:ext cx="2762247" cy="723897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479091452" name="" hidden="0"/>
          <p:cNvSpPr txBox="1"/>
          <p:nvPr isPhoto="0" userDrawn="0"/>
        </p:nvSpPr>
        <p:spPr bwMode="auto">
          <a:xfrm flipH="0" flipV="0">
            <a:off x="534375" y="2948581"/>
            <a:ext cx="2762355" cy="51819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5-7 классы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1853208211" name="" hidden="0"/>
          <p:cNvSpPr/>
          <p:nvPr isPhoto="0" userDrawn="0"/>
        </p:nvSpPr>
        <p:spPr bwMode="auto">
          <a:xfrm flipH="0" flipV="0">
            <a:off x="6849450" y="3619180"/>
            <a:ext cx="2457448" cy="1552573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1400" b="1">
                <a:solidFill>
                  <a:schemeClr val="tx1"/>
                </a:solidFill>
              </a:rPr>
              <a:t>Цель: </a:t>
            </a:r>
            <a:r>
              <a:rPr sz="2200" b="1">
                <a:solidFill>
                  <a:schemeClr val="tx1"/>
                </a:solidFill>
              </a:rPr>
              <a:t>создание 2D-анимации</a:t>
            </a:r>
            <a:endParaRPr sz="2800" b="1">
              <a:solidFill>
                <a:schemeClr val="tx1"/>
              </a:solidFill>
            </a:endParaRPr>
          </a:p>
        </p:txBody>
      </p:sp>
      <p:sp>
        <p:nvSpPr>
          <p:cNvPr id="1281440891" name="" hidden="0"/>
          <p:cNvSpPr txBox="1"/>
          <p:nvPr isPhoto="0" userDrawn="0"/>
        </p:nvSpPr>
        <p:spPr bwMode="auto">
          <a:xfrm flipH="0" flipV="0">
            <a:off x="534375" y="4101107"/>
            <a:ext cx="2981827" cy="118875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22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Программное обеспечение: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marL="394022" indent="-394022" algn="l">
              <a:buFont typeface="Arial"/>
              <a:buChar char="–"/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Synfig Studio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652863425" name="" hidden="0"/>
          <p:cNvSpPr/>
          <p:nvPr isPhoto="0" userDrawn="0"/>
        </p:nvSpPr>
        <p:spPr bwMode="auto">
          <a:xfrm flipH="0" flipV="0">
            <a:off x="4614669" y="2023313"/>
            <a:ext cx="2095498" cy="942975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Художник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704489884" name="" hidden="0"/>
          <p:cNvSpPr/>
          <p:nvPr isPhoto="0" userDrawn="0"/>
        </p:nvSpPr>
        <p:spPr bwMode="auto">
          <a:xfrm flipH="0" flipV="0">
            <a:off x="6949085" y="546939"/>
            <a:ext cx="2095498" cy="942975"/>
          </a:xfrm>
          <a:prstGeom prst="wedgeRectCallout">
            <a:avLst>
              <a:gd name="adj1" fmla="val -8391"/>
              <a:gd name="adj2" fmla="val 67092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Сценарист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156641542" name="" hidden="0"/>
          <p:cNvSpPr/>
          <p:nvPr isPhoto="0" userDrawn="0"/>
        </p:nvSpPr>
        <p:spPr bwMode="auto">
          <a:xfrm flipH="0" flipV="0">
            <a:off x="9672443" y="2055159"/>
            <a:ext cx="2095498" cy="942975"/>
          </a:xfrm>
          <a:prstGeom prst="wedgeRectCallout">
            <a:avLst>
              <a:gd name="adj1" fmla="val 15282"/>
              <a:gd name="adj2" fmla="val 66745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Аниматор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713705432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1439249" y="685797"/>
            <a:ext cx="952498" cy="9524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232356514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4339611" y="3360082"/>
            <a:ext cx="2370557" cy="2581273"/>
          </a:xfrm>
          <a:prstGeom prst="rect">
            <a:avLst/>
          </a:prstGeom>
        </p:spPr>
      </p:pic>
      <p:pic>
        <p:nvPicPr>
          <p:cNvPr id="1323841790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1" flipV="0">
            <a:off x="9447147" y="3360082"/>
            <a:ext cx="2370556" cy="2581273"/>
          </a:xfrm>
          <a:prstGeom prst="rect">
            <a:avLst/>
          </a:prstGeom>
        </p:spPr>
      </p:pic>
      <p:pic>
        <p:nvPicPr>
          <p:cNvPr id="1013664977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7160305" y="1755865"/>
            <a:ext cx="1673060" cy="1477869"/>
          </a:xfrm>
          <a:prstGeom prst="rect">
            <a:avLst/>
          </a:prstGeom>
        </p:spPr>
      </p:pic>
      <p:sp>
        <p:nvSpPr>
          <p:cNvPr id="1511291669" name="" hidden="0"/>
          <p:cNvSpPr txBox="1"/>
          <p:nvPr isPhoto="0" userDrawn="0"/>
        </p:nvSpPr>
        <p:spPr bwMode="auto">
          <a:xfrm flipH="0" flipV="0">
            <a:off x="734415" y="1638296"/>
            <a:ext cx="2468070" cy="9449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Анимационная графика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675657790" name="" hidden="0"/>
          <p:cNvSpPr/>
          <p:nvPr isPhoto="0" userDrawn="0"/>
        </p:nvSpPr>
        <p:spPr bwMode="auto">
          <a:xfrm flipH="0" flipV="0">
            <a:off x="534375" y="2845730"/>
            <a:ext cx="2762247" cy="723897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32810850" name="" hidden="0"/>
          <p:cNvSpPr txBox="1"/>
          <p:nvPr isPhoto="0" userDrawn="0"/>
        </p:nvSpPr>
        <p:spPr bwMode="auto">
          <a:xfrm flipH="0" flipV="0">
            <a:off x="534375" y="2948581"/>
            <a:ext cx="2762463" cy="5181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8-11 классы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273271076" name="" hidden="0"/>
          <p:cNvSpPr/>
          <p:nvPr isPhoto="0" userDrawn="0"/>
        </p:nvSpPr>
        <p:spPr bwMode="auto">
          <a:xfrm flipH="0" flipV="0">
            <a:off x="6849450" y="3619180"/>
            <a:ext cx="2457448" cy="1552573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1400" b="1">
                <a:solidFill>
                  <a:schemeClr val="tx1"/>
                </a:solidFill>
              </a:rPr>
              <a:t>Цель: </a:t>
            </a:r>
            <a:r>
              <a:rPr sz="2200" b="1">
                <a:solidFill>
                  <a:schemeClr val="tx1"/>
                </a:solidFill>
              </a:rPr>
              <a:t>создание 3D-анимации</a:t>
            </a:r>
            <a:endParaRPr sz="2800" b="1">
              <a:solidFill>
                <a:schemeClr val="tx1"/>
              </a:solidFill>
            </a:endParaRPr>
          </a:p>
        </p:txBody>
      </p:sp>
      <p:sp>
        <p:nvSpPr>
          <p:cNvPr id="16980425" name="" hidden="0"/>
          <p:cNvSpPr txBox="1"/>
          <p:nvPr isPhoto="0" userDrawn="0"/>
        </p:nvSpPr>
        <p:spPr bwMode="auto">
          <a:xfrm flipH="0" flipV="0">
            <a:off x="534375" y="4101107"/>
            <a:ext cx="2982115" cy="118875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22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Программное обеспечение: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marL="394022" indent="-394022" algn="l">
              <a:buFont typeface="Arial"/>
              <a:buChar char="–"/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Blender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693301529" name="" hidden="0"/>
          <p:cNvSpPr/>
          <p:nvPr isPhoto="0" userDrawn="0"/>
        </p:nvSpPr>
        <p:spPr bwMode="auto">
          <a:xfrm flipH="0" flipV="0">
            <a:off x="4614669" y="2023313"/>
            <a:ext cx="2095498" cy="942975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Художник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882936082" name="" hidden="0"/>
          <p:cNvSpPr/>
          <p:nvPr isPhoto="0" userDrawn="0"/>
        </p:nvSpPr>
        <p:spPr bwMode="auto">
          <a:xfrm flipH="0" flipV="0">
            <a:off x="6949085" y="546939"/>
            <a:ext cx="2095498" cy="942975"/>
          </a:xfrm>
          <a:prstGeom prst="wedgeRectCallout">
            <a:avLst>
              <a:gd name="adj1" fmla="val -8391"/>
              <a:gd name="adj2" fmla="val 67092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Сценарист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477339449" name="" hidden="0"/>
          <p:cNvSpPr/>
          <p:nvPr isPhoto="0" userDrawn="0"/>
        </p:nvSpPr>
        <p:spPr bwMode="auto">
          <a:xfrm flipH="0" flipV="0">
            <a:off x="9672443" y="2055159"/>
            <a:ext cx="2095498" cy="942975"/>
          </a:xfrm>
          <a:prstGeom prst="wedgeRectCallout">
            <a:avLst>
              <a:gd name="adj1" fmla="val 15282"/>
              <a:gd name="adj2" fmla="val 66745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Аниматор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1697894119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1439249" y="685797"/>
            <a:ext cx="952498" cy="9524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494005899" name="" hidden="0"/>
          <p:cNvGraphicFramePr>
            <a:graphicFrameLocks xmlns:a="http://schemas.openxmlformats.org/drawingml/2006/main"/>
          </p:cNvGraphicFramePr>
          <p:nvPr isPhoto="0" userDrawn="0"/>
        </p:nvGraphicFramePr>
        <p:xfrm>
          <a:off x="10497" y="19047"/>
          <a:ext cx="8127999" cy="1615303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{E8793325-72CC-8AA7-A2FA-F78EFBCB9060}</a:tableStyleId>
              </a:tblPr>
              <a:tblGrid>
                <a:gridCol w="1620000"/>
                <a:gridCol w="1260000"/>
                <a:gridCol w="9289771"/>
              </a:tblGrid>
              <a:tr h="111924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600" b="0">
                          <a:latin typeface="Liberation Sans Narrow"/>
                          <a:ea typeface="Liberation Sans Narrow"/>
                          <a:cs typeface="Liberation Sans Narrow"/>
                        </a:rPr>
                        <a:t>9:00 - 10:00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600" b="0">
                          <a:latin typeface="Liberation Sans Narrow"/>
                          <a:ea typeface="Liberation Sans Narrow"/>
                          <a:cs typeface="Liberation Sans Narrow"/>
                        </a:rPr>
                        <a:t>1 час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2400" b="1" i="0" u="none">
                          <a:solidFill>
                            <a:schemeClr val="tx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Мастер-класс от организаторов для команд-участниц </a:t>
                      </a:r>
                      <a:r>
                        <a:rPr sz="2400" b="0" i="0" u="none">
                          <a:solidFill>
                            <a:schemeClr val="tx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по работе с программным обеспечением и оборудованием</a:t>
                      </a:r>
                      <a:r>
                        <a:rPr sz="2400" b="0" i="0" u="none">
                          <a:solidFill>
                            <a:schemeClr val="tx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,</a:t>
                      </a:r>
                      <a:r>
                        <a:rPr sz="2400" b="0" i="0" u="none">
                          <a:solidFill>
                            <a:schemeClr val="tx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 пример организации командной работы по методу Scrum, выдача командам конкурсного задания</a:t>
                      </a:r>
                      <a:endParaRPr sz="2400">
                        <a:solidFill>
                          <a:schemeClr val="tx1"/>
                        </a:solidFill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85582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600" b="0">
                          <a:latin typeface="Liberation Sans Narrow"/>
                          <a:ea typeface="Liberation Sans Narrow"/>
                          <a:cs typeface="Liberation Sans Narrow"/>
                        </a:rPr>
                        <a:t>10:00 - 12:00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600" b="0">
                          <a:latin typeface="Liberation Sans Narrow"/>
                          <a:ea typeface="Liberation Sans Narrow"/>
                          <a:cs typeface="Liberation Sans Narrow"/>
                        </a:rPr>
                        <a:t>2 часа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2400" b="1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Выполнение конкурсного задания: работа над проектами</a:t>
                      </a:r>
                      <a:endParaRPr sz="2400" b="1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1924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12:00 - 12:30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0,5 часа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2400" b="1">
                          <a:latin typeface="Liberation Sans Narrow"/>
                          <a:ea typeface="Liberation Sans Narrow"/>
                          <a:cs typeface="Liberation Sans Narrow"/>
                        </a:rPr>
                        <a:t>Перерыв, обед</a:t>
                      </a:r>
                      <a:endParaRPr sz="2400" b="1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1924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12:30 - 15:00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2,5 часа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2400" b="1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Завершение работы над проектами</a:t>
                      </a:r>
                      <a:endParaRPr sz="2400" b="1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1924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15:00 - 16:30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1,5 часа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2400" b="1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Презентации проектов, оценивание жюри</a:t>
                      </a:r>
                      <a:endParaRPr sz="2400" b="1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1924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16:30 - 17:00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0,5 часа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2400" b="1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Подведение итогов, награждение</a:t>
                      </a:r>
                      <a:endParaRPr sz="2400" b="1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50147172" name="" hidden="0"/>
          <p:cNvSpPr/>
          <p:nvPr isPhoto="0" userDrawn="0"/>
        </p:nvSpPr>
        <p:spPr bwMode="auto">
          <a:xfrm flipH="0" flipV="0">
            <a:off x="115273" y="4733924"/>
            <a:ext cx="11877673" cy="211455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76315480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1345341" y="4075720"/>
            <a:ext cx="1128193" cy="375328"/>
          </a:xfrm>
          <a:prstGeom prst="rect">
            <a:avLst/>
          </a:prstGeom>
        </p:spPr>
      </p:pic>
      <p:pic>
        <p:nvPicPr>
          <p:cNvPr id="292674353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2642862" y="4075719"/>
            <a:ext cx="1128193" cy="375328"/>
          </a:xfrm>
          <a:prstGeom prst="rect">
            <a:avLst/>
          </a:prstGeom>
        </p:spPr>
      </p:pic>
      <p:pic>
        <p:nvPicPr>
          <p:cNvPr id="761912465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1345341" y="4543816"/>
            <a:ext cx="1128193" cy="375328"/>
          </a:xfrm>
          <a:prstGeom prst="rect">
            <a:avLst/>
          </a:prstGeom>
        </p:spPr>
      </p:pic>
      <p:pic>
        <p:nvPicPr>
          <p:cNvPr id="1252572761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2642862" y="4543816"/>
            <a:ext cx="1128193" cy="375328"/>
          </a:xfrm>
          <a:prstGeom prst="rect">
            <a:avLst/>
          </a:prstGeom>
        </p:spPr>
      </p:pic>
      <p:pic>
        <p:nvPicPr>
          <p:cNvPr id="1726492354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1345341" y="4995254"/>
            <a:ext cx="1128193" cy="375328"/>
          </a:xfrm>
          <a:prstGeom prst="rect">
            <a:avLst/>
          </a:prstGeom>
        </p:spPr>
      </p:pic>
      <p:pic>
        <p:nvPicPr>
          <p:cNvPr id="771466879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2642862" y="4995254"/>
            <a:ext cx="1128193" cy="375328"/>
          </a:xfrm>
          <a:prstGeom prst="rect">
            <a:avLst/>
          </a:prstGeom>
        </p:spPr>
      </p:pic>
      <p:pic>
        <p:nvPicPr>
          <p:cNvPr id="187898098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5415503" y="4259231"/>
            <a:ext cx="1710860" cy="569169"/>
          </a:xfrm>
          <a:prstGeom prst="rect">
            <a:avLst/>
          </a:prstGeom>
        </p:spPr>
      </p:pic>
      <p:pic>
        <p:nvPicPr>
          <p:cNvPr id="1117098511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9034051" y="4709357"/>
            <a:ext cx="1423468" cy="473560"/>
          </a:xfrm>
          <a:prstGeom prst="rect">
            <a:avLst/>
          </a:prstGeom>
        </p:spPr>
      </p:pic>
      <p:pic>
        <p:nvPicPr>
          <p:cNvPr id="1612319357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9034051" y="4162311"/>
            <a:ext cx="1423468" cy="473560"/>
          </a:xfrm>
          <a:prstGeom prst="rect">
            <a:avLst/>
          </a:prstGeom>
        </p:spPr>
      </p:pic>
      <p:pic>
        <p:nvPicPr>
          <p:cNvPr id="1025073801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5415503" y="467590"/>
            <a:ext cx="1884677" cy="2052204"/>
          </a:xfrm>
          <a:prstGeom prst="rect">
            <a:avLst/>
          </a:prstGeom>
        </p:spPr>
      </p:pic>
      <p:pic>
        <p:nvPicPr>
          <p:cNvPr id="1770565931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 flipH="0" flipV="0">
            <a:off x="5750733" y="600074"/>
            <a:ext cx="672547" cy="766762"/>
          </a:xfrm>
          <a:prstGeom prst="rect">
            <a:avLst/>
          </a:prstGeom>
        </p:spPr>
      </p:pic>
      <p:sp>
        <p:nvSpPr>
          <p:cNvPr id="1975888249" name="" hidden="0"/>
          <p:cNvSpPr/>
          <p:nvPr isPhoto="0" userDrawn="0"/>
        </p:nvSpPr>
        <p:spPr bwMode="auto">
          <a:xfrm flipH="0" flipV="0">
            <a:off x="1528437" y="3181348"/>
            <a:ext cx="2095498" cy="727913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000">
                <a:solidFill>
                  <a:schemeClr val="tx1"/>
                </a:solidFill>
              </a:rPr>
              <a:t>Жюри участников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323569947" name="" hidden="0"/>
          <p:cNvSpPr/>
          <p:nvPr isPhoto="0" userDrawn="0"/>
        </p:nvSpPr>
        <p:spPr bwMode="auto">
          <a:xfrm flipH="0" flipV="0">
            <a:off x="8746613" y="3181348"/>
            <a:ext cx="2095498" cy="727913"/>
          </a:xfrm>
          <a:prstGeom prst="wedgeRectCallout">
            <a:avLst>
              <a:gd name="adj1" fmla="val 15282"/>
              <a:gd name="adj2" fmla="val 66745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000">
                <a:solidFill>
                  <a:schemeClr val="tx1"/>
                </a:solidFill>
              </a:rPr>
              <a:t>Жюри наставников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465393362" name="" hidden="0"/>
          <p:cNvSpPr/>
          <p:nvPr isPhoto="0" userDrawn="0"/>
        </p:nvSpPr>
        <p:spPr bwMode="auto">
          <a:xfrm flipH="0" flipV="0">
            <a:off x="5157745" y="3181348"/>
            <a:ext cx="2095498" cy="727913"/>
          </a:xfrm>
          <a:prstGeom prst="wedgeRectCallout">
            <a:avLst>
              <a:gd name="adj1" fmla="val -8391"/>
              <a:gd name="adj2" fmla="val 67092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000">
                <a:solidFill>
                  <a:schemeClr val="tx1"/>
                </a:solidFill>
              </a:rPr>
              <a:t>Жюри специалистов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33530610" name="" hidden="0"/>
          <p:cNvSpPr txBox="1"/>
          <p:nvPr isPhoto="0" userDrawn="0"/>
        </p:nvSpPr>
        <p:spPr bwMode="auto">
          <a:xfrm flipH="0" flipV="0">
            <a:off x="1528437" y="5543550"/>
            <a:ext cx="2080279" cy="640115"/>
          </a:xfrm>
          <a:prstGeom prst="rect">
            <a:avLst/>
          </a:prstGeom>
          <a:noFill/>
        </p:spPr>
        <p:txBody>
          <a:bodyPr vertOverflow="overflow" horzOverflow="clip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3600" b="1">
                <a:latin typeface="Liberation Sans Narrow"/>
                <a:ea typeface="Liberation Sans Narrow"/>
                <a:cs typeface="Liberation Sans Narrow"/>
              </a:rPr>
              <a:t>30 баллов</a:t>
            </a:r>
            <a:endParaRPr/>
          </a:p>
        </p:txBody>
      </p:sp>
      <p:sp>
        <p:nvSpPr>
          <p:cNvPr id="640595588" name="" hidden="0"/>
          <p:cNvSpPr txBox="1"/>
          <p:nvPr isPhoto="0" userDrawn="0"/>
        </p:nvSpPr>
        <p:spPr bwMode="auto">
          <a:xfrm flipH="0" flipV="0">
            <a:off x="8761833" y="5543550"/>
            <a:ext cx="2080279" cy="640115"/>
          </a:xfrm>
          <a:prstGeom prst="rect">
            <a:avLst/>
          </a:prstGeom>
          <a:noFill/>
        </p:spPr>
        <p:txBody>
          <a:bodyPr vertOverflow="overflow" horzOverflow="clip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3600" b="1">
                <a:latin typeface="Liberation Sans Narrow"/>
                <a:ea typeface="Liberation Sans Narrow"/>
                <a:cs typeface="Liberation Sans Narrow"/>
              </a:rPr>
              <a:t>30 баллов</a:t>
            </a:r>
            <a:endParaRPr/>
          </a:p>
        </p:txBody>
      </p:sp>
      <p:sp>
        <p:nvSpPr>
          <p:cNvPr id="1416873865" name="" hidden="0"/>
          <p:cNvSpPr txBox="1"/>
          <p:nvPr isPhoto="0" userDrawn="0"/>
        </p:nvSpPr>
        <p:spPr bwMode="auto">
          <a:xfrm flipH="0" flipV="0">
            <a:off x="5317702" y="5543550"/>
            <a:ext cx="2080279" cy="640115"/>
          </a:xfrm>
          <a:prstGeom prst="rect">
            <a:avLst/>
          </a:prstGeom>
          <a:noFill/>
        </p:spPr>
        <p:txBody>
          <a:bodyPr vertOverflow="overflow" horzOverflow="clip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3600" b="1">
                <a:latin typeface="Liberation Sans Narrow"/>
                <a:ea typeface="Liberation Sans Narrow"/>
                <a:cs typeface="Liberation Sans Narrow"/>
              </a:rPr>
              <a:t>40 баллов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08946259" name="" hidden="0"/>
          <p:cNvGraphicFramePr>
            <a:graphicFrameLocks xmlns:a="http://schemas.openxmlformats.org/drawingml/2006/main"/>
          </p:cNvGraphicFramePr>
          <p:nvPr isPhoto="0" userDrawn="0"/>
        </p:nvGraphicFramePr>
        <p:xfrm>
          <a:off x="29549" y="38099"/>
          <a:ext cx="10095524" cy="3154680"/>
        </p:xfrm>
        <a:graphic>
          <a:graphicData uri="http://schemas.openxmlformats.org/drawingml/2006/table">
            <a:tbl>
              <a:tblPr firstRow="1" firstCol="0" lastRow="0" lastCol="0" bandRow="0" bandCol="0">
                <a:tableStyleId>{0D94EADC-4741-2203-656D-1758B492DAED}</a:tableStyleId>
              </a:tblPr>
              <a:tblGrid>
                <a:gridCol w="3028156"/>
                <a:gridCol w="3028156"/>
                <a:gridCol w="3028156"/>
                <a:gridCol w="3028156"/>
              </a:tblGrid>
              <a:tr h="1125678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200">
                          <a:solidFill>
                            <a:schemeClr val="tx1"/>
                          </a:solidFill>
                        </a:rPr>
                        <a:t>Критерии</a:t>
                      </a:r>
                      <a:endParaRPr sz="2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800">
                          <a:solidFill>
                            <a:schemeClr val="tx1"/>
                          </a:solidFill>
                        </a:rPr>
                        <a:t>0</a:t>
                      </a:r>
                      <a:endParaRPr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800">
                          <a:solidFill>
                            <a:schemeClr val="tx1"/>
                          </a:solidFill>
                        </a:rPr>
                        <a:t>0,5</a:t>
                      </a:r>
                      <a:endParaRPr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800">
                          <a:solidFill>
                            <a:schemeClr val="tx1"/>
                          </a:solidFill>
                        </a:rPr>
                        <a:t>1</a:t>
                      </a:r>
                      <a:endParaRPr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178806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200"/>
                        <a:t>Соответствие конкурсному заданию</a:t>
                      </a:r>
                      <a:endParaRPr sz="22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800" b="0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проект не соответствует условиям конкурсного задания</a:t>
                      </a:r>
                      <a:endParaRPr sz="18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800" b="0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проект имеет отклонения от условий конкурсного задания</a:t>
                      </a:r>
                      <a:endParaRPr sz="18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800" b="0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проект выполнен в рамках конкурсного задания</a:t>
                      </a:r>
                      <a:endParaRPr sz="18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12978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200"/>
                        <a:t>Креативность</a:t>
                      </a:r>
                      <a:endParaRPr sz="22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800" b="0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проект является копией существующего продукта</a:t>
                      </a:r>
                      <a:endParaRPr sz="18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800" b="0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проект сделан на основе готовых решений</a:t>
                      </a:r>
                      <a:endParaRPr sz="18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800" b="0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проект является оригинальным продуктом</a:t>
                      </a:r>
                      <a:endParaRPr sz="18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12978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200"/>
                        <a:t>Работа в команде</a:t>
                      </a:r>
                      <a:endParaRPr sz="22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 b="0" i="0" u="none" strike="noStrike" cap="none" spc="0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крайне неравномерный вклад участников команды в итоговый результат</a:t>
                      </a:r>
                      <a:endParaRPr sz="18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 b="0" i="0" u="none" strike="noStrike" cap="none" spc="0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работа в команде организована на среднем уровне</a:t>
                      </a:r>
                      <a:endParaRPr sz="18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800" b="0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в команде распределены сферы ответственности, работа осуществлялась по методу Scrum</a:t>
                      </a:r>
                      <a:endParaRPr sz="18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12978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200"/>
                        <a:t>Презентация</a:t>
                      </a:r>
                      <a:endParaRPr sz="22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800" b="0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презентация проекта не подготовлена или проведена на низком уровне</a:t>
                      </a:r>
                      <a:endParaRPr sz="18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800" b="0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презентация проекта проведена на среднем уровне</a:t>
                      </a:r>
                      <a:endParaRPr sz="18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800" b="0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яркое выступление, соблюдение регламента, исчерпывающие ответы на вопросы жюри</a:t>
                      </a:r>
                      <a:endParaRPr sz="18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12978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200"/>
                        <a:t>Общее впечатление</a:t>
                      </a:r>
                      <a:endParaRPr sz="2200"/>
                    </a:p>
                  </a:txBody>
                  <a:tcPr anchor="ctr"/>
                </a:tc>
                <a:tc gridSpan="3">
                  <a:txBody>
                    <a:bodyPr/>
                    <a:p>
                      <a:pPr algn="ctr">
                        <a:defRPr/>
                      </a:pPr>
                      <a:r>
                        <a:rPr sz="1800" b="0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возможность поставить 0,5 или 1 бонусный балл, исходя из общего субъективного впечатления о проекте или при выявлении значимой особенности, не отражённой в описанных критериях</a:t>
                      </a:r>
                      <a:endParaRPr sz="18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93918590" name="" hidden="0"/>
          <p:cNvSpPr/>
          <p:nvPr isPhoto="0" userDrawn="0"/>
        </p:nvSpPr>
        <p:spPr bwMode="auto">
          <a:xfrm flipH="0" flipV="0">
            <a:off x="7853415" y="458565"/>
            <a:ext cx="3750520" cy="757742"/>
          </a:xfrm>
          <a:prstGeom prst="rect">
            <a:avLst/>
          </a:prstGeom>
          <a:solidFill>
            <a:schemeClr val="accent1">
              <a:alpha val="0"/>
            </a:schemeClr>
          </a:solidFill>
          <a:ln w="1904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96107459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1" flipV="0">
            <a:off x="5034934" y="2286560"/>
            <a:ext cx="2370556" cy="2581273"/>
          </a:xfrm>
          <a:prstGeom prst="rect">
            <a:avLst/>
          </a:prstGeom>
        </p:spPr>
      </p:pic>
      <p:sp>
        <p:nvSpPr>
          <p:cNvPr id="18065070" name="" hidden="0"/>
          <p:cNvSpPr/>
          <p:nvPr isPhoto="0" userDrawn="0"/>
        </p:nvSpPr>
        <p:spPr bwMode="auto">
          <a:xfrm flipH="0" flipV="0">
            <a:off x="5260230" y="981636"/>
            <a:ext cx="2095498" cy="942975"/>
          </a:xfrm>
          <a:prstGeom prst="wedgeRectCallout">
            <a:avLst>
              <a:gd name="adj1" fmla="val 15282"/>
              <a:gd name="adj2" fmla="val 66745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Секретарь жюри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1996312185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2571750" y="419661"/>
            <a:ext cx="1123949" cy="1123949"/>
          </a:xfrm>
          <a:prstGeom prst="rect">
            <a:avLst/>
          </a:prstGeom>
        </p:spPr>
      </p:pic>
      <p:pic>
        <p:nvPicPr>
          <p:cNvPr id="1963624416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3276601" y="934011"/>
            <a:ext cx="1123949" cy="1123949"/>
          </a:xfrm>
          <a:prstGeom prst="rect">
            <a:avLst/>
          </a:prstGeom>
        </p:spPr>
      </p:pic>
      <p:pic>
        <p:nvPicPr>
          <p:cNvPr id="1309758856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4010025" y="1521758"/>
            <a:ext cx="1123949" cy="1123949"/>
          </a:xfrm>
          <a:prstGeom prst="rect">
            <a:avLst/>
          </a:prstGeom>
        </p:spPr>
      </p:pic>
      <p:pic>
        <p:nvPicPr>
          <p:cNvPr id="2106256580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2571750" y="2698376"/>
            <a:ext cx="1123949" cy="1123949"/>
          </a:xfrm>
          <a:prstGeom prst="rect">
            <a:avLst/>
          </a:prstGeom>
        </p:spPr>
      </p:pic>
      <p:pic>
        <p:nvPicPr>
          <p:cNvPr id="2066348455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3276601" y="2698376"/>
            <a:ext cx="1123949" cy="1123949"/>
          </a:xfrm>
          <a:prstGeom prst="rect">
            <a:avLst/>
          </a:prstGeom>
        </p:spPr>
      </p:pic>
      <p:pic>
        <p:nvPicPr>
          <p:cNvPr id="474299762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4010026" y="2779058"/>
            <a:ext cx="1123949" cy="1123949"/>
          </a:xfrm>
          <a:prstGeom prst="rect">
            <a:avLst/>
          </a:prstGeom>
        </p:spPr>
      </p:pic>
      <p:pic>
        <p:nvPicPr>
          <p:cNvPr id="854070582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2571750" y="5196447"/>
            <a:ext cx="1123949" cy="1123949"/>
          </a:xfrm>
          <a:prstGeom prst="rect">
            <a:avLst/>
          </a:prstGeom>
        </p:spPr>
      </p:pic>
      <p:pic>
        <p:nvPicPr>
          <p:cNvPr id="1054142554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3276601" y="4634471"/>
            <a:ext cx="1123949" cy="1123949"/>
          </a:xfrm>
          <a:prstGeom prst="rect">
            <a:avLst/>
          </a:prstGeom>
        </p:spPr>
      </p:pic>
      <p:pic>
        <p:nvPicPr>
          <p:cNvPr id="114808721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4010026" y="4153178"/>
            <a:ext cx="1123949" cy="1123949"/>
          </a:xfrm>
          <a:prstGeom prst="rect">
            <a:avLst/>
          </a:prstGeom>
        </p:spPr>
      </p:pic>
      <p:sp>
        <p:nvSpPr>
          <p:cNvPr id="1335743722" name="" hidden="0"/>
          <p:cNvSpPr/>
          <p:nvPr isPhoto="0" userDrawn="0"/>
        </p:nvSpPr>
        <p:spPr bwMode="auto">
          <a:xfrm flipH="0" flipV="0">
            <a:off x="581999" y="419661"/>
            <a:ext cx="1895474" cy="864534"/>
          </a:xfrm>
          <a:prstGeom prst="rect">
            <a:avLst/>
          </a:prstGeom>
          <a:solidFill>
            <a:schemeClr val="accent1">
              <a:alpha val="0"/>
            </a:schemeClr>
          </a:solidFill>
          <a:ln w="1904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>
                <a:solidFill>
                  <a:schemeClr val="tx1"/>
                </a:solidFill>
              </a:rPr>
              <a:t>Жюри </a:t>
            </a:r>
            <a:r>
              <a:rPr>
                <a:solidFill>
                  <a:schemeClr val="tx1"/>
                </a:solidFill>
              </a:rPr>
              <a:t>участников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494282486" name="" hidden="0"/>
          <p:cNvSpPr/>
          <p:nvPr isPhoto="0" userDrawn="0"/>
        </p:nvSpPr>
        <p:spPr bwMode="auto">
          <a:xfrm flipH="0" flipV="0">
            <a:off x="581999" y="5610785"/>
            <a:ext cx="1895474" cy="864533"/>
          </a:xfrm>
          <a:prstGeom prst="rect">
            <a:avLst/>
          </a:prstGeom>
          <a:solidFill>
            <a:schemeClr val="accent1">
              <a:alpha val="0"/>
            </a:schemeClr>
          </a:solidFill>
          <a:ln w="1904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>
                <a:solidFill>
                  <a:schemeClr val="tx1"/>
                </a:solidFill>
              </a:rPr>
              <a:t>Жюри </a:t>
            </a:r>
            <a:r>
              <a:rPr>
                <a:solidFill>
                  <a:schemeClr val="tx1"/>
                </a:solidFill>
              </a:rPr>
              <a:t>наставников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419990360" name="" hidden="0"/>
          <p:cNvSpPr/>
          <p:nvPr isPhoto="0" userDrawn="0"/>
        </p:nvSpPr>
        <p:spPr bwMode="auto">
          <a:xfrm flipH="0" flipV="0">
            <a:off x="581999" y="2877110"/>
            <a:ext cx="1895474" cy="864533"/>
          </a:xfrm>
          <a:prstGeom prst="rect">
            <a:avLst/>
          </a:prstGeom>
          <a:solidFill>
            <a:schemeClr val="accent1">
              <a:alpha val="0"/>
            </a:schemeClr>
          </a:solidFill>
          <a:ln w="1904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>
                <a:solidFill>
                  <a:schemeClr val="tx1"/>
                </a:solidFill>
              </a:rPr>
              <a:t>Жюри </a:t>
            </a:r>
            <a:r>
              <a:rPr>
                <a:solidFill>
                  <a:schemeClr val="tx1"/>
                </a:solidFill>
              </a:rPr>
              <a:t>специалистов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805413524" name="" hidden="0"/>
          <p:cNvSpPr txBox="1"/>
          <p:nvPr isPhoto="0" userDrawn="0"/>
        </p:nvSpPr>
        <p:spPr bwMode="auto">
          <a:xfrm flipH="0" flipV="0">
            <a:off x="7964718" y="518744"/>
            <a:ext cx="2886183" cy="3048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400"/>
              <a:t>Сумма оценок Жюри участников</a:t>
            </a:r>
            <a:endParaRPr sz="1400"/>
          </a:p>
        </p:txBody>
      </p:sp>
      <p:sp>
        <p:nvSpPr>
          <p:cNvPr id="1230682815" name="" hidden="0"/>
          <p:cNvSpPr txBox="1"/>
          <p:nvPr isPhoto="0" userDrawn="0"/>
        </p:nvSpPr>
        <p:spPr bwMode="auto">
          <a:xfrm flipH="0" flipV="0">
            <a:off x="7964718" y="846213"/>
            <a:ext cx="2886579" cy="3048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400"/>
              <a:t>Количество Жюри участников</a:t>
            </a:r>
            <a:endParaRPr sz="1400"/>
          </a:p>
        </p:txBody>
      </p:sp>
      <p:cxnSp>
        <p:nvCxnSpPr>
          <p:cNvPr id="0" name="" hidden="0"/>
          <p:cNvCxnSpPr>
            <a:cxnSpLocks/>
          </p:cNvCxnSpPr>
          <p:nvPr isPhoto="0" userDrawn="0"/>
        </p:nvCxnSpPr>
        <p:spPr bwMode="auto">
          <a:xfrm flipH="0" flipV="0">
            <a:off x="8079018" y="846213"/>
            <a:ext cx="2686049" cy="0"/>
          </a:xfrm>
          <a:prstGeom prst="line">
            <a:avLst/>
          </a:prstGeom>
          <a:ln w="19049" cap="flat" cmpd="sng" algn="ctr">
            <a:solidFill>
              <a:srgbClr val="000000"/>
            </a:solidFill>
            <a:prstDash val="solid"/>
            <a:miter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3514781" name="" hidden="0"/>
          <p:cNvSpPr txBox="1"/>
          <p:nvPr isPhoto="0" userDrawn="0"/>
        </p:nvSpPr>
        <p:spPr bwMode="auto">
          <a:xfrm flipH="0" flipV="0">
            <a:off x="10851333" y="654538"/>
            <a:ext cx="676418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/>
              <a:t>X 30</a:t>
            </a:r>
            <a:endParaRPr/>
          </a:p>
        </p:txBody>
      </p:sp>
      <p:sp>
        <p:nvSpPr>
          <p:cNvPr id="1779343707" name="" hidden="0"/>
          <p:cNvSpPr txBox="1"/>
          <p:nvPr isPhoto="0" userDrawn="0"/>
        </p:nvSpPr>
        <p:spPr bwMode="auto">
          <a:xfrm flipH="0" flipV="0">
            <a:off x="9393468" y="1216308"/>
            <a:ext cx="450020" cy="6401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3600"/>
              <a:t>+</a:t>
            </a:r>
            <a:endParaRPr/>
          </a:p>
        </p:txBody>
      </p:sp>
      <p:sp>
        <p:nvSpPr>
          <p:cNvPr id="1330153558" name="" hidden="0"/>
          <p:cNvSpPr txBox="1"/>
          <p:nvPr isPhoto="0" userDrawn="0"/>
        </p:nvSpPr>
        <p:spPr bwMode="auto">
          <a:xfrm flipH="0" flipV="0">
            <a:off x="7736010" y="1922539"/>
            <a:ext cx="3372066" cy="3048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400"/>
              <a:t>Сумма оценок Жюри специалистов</a:t>
            </a:r>
            <a:endParaRPr sz="1400"/>
          </a:p>
        </p:txBody>
      </p:sp>
      <p:sp>
        <p:nvSpPr>
          <p:cNvPr id="1249256955" name="" hidden="0"/>
          <p:cNvSpPr txBox="1"/>
          <p:nvPr isPhoto="0" userDrawn="0"/>
        </p:nvSpPr>
        <p:spPr bwMode="auto">
          <a:xfrm flipH="0" flipV="0">
            <a:off x="7939539" y="2244911"/>
            <a:ext cx="3058928" cy="3048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400"/>
              <a:t>Количество Жюри специалистов</a:t>
            </a:r>
            <a:endParaRPr sz="1400"/>
          </a:p>
        </p:txBody>
      </p:sp>
      <p:cxnSp>
        <p:nvCxnSpPr>
          <p:cNvPr id="1866334194" name="" hidden="0"/>
          <p:cNvCxnSpPr>
            <a:cxnSpLocks/>
          </p:cNvCxnSpPr>
          <p:nvPr isPhoto="0" userDrawn="0"/>
        </p:nvCxnSpPr>
        <p:spPr bwMode="auto">
          <a:xfrm flipH="0" flipV="0">
            <a:off x="8093235" y="2244911"/>
            <a:ext cx="2686048" cy="0"/>
          </a:xfrm>
          <a:prstGeom prst="line">
            <a:avLst/>
          </a:prstGeom>
          <a:ln w="19049" cap="flat" cmpd="sng" algn="ctr">
            <a:solidFill>
              <a:srgbClr val="000000"/>
            </a:solidFill>
            <a:prstDash val="solid"/>
            <a:miter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351941" name="" hidden="0"/>
          <p:cNvSpPr txBox="1"/>
          <p:nvPr isPhoto="0" userDrawn="0"/>
        </p:nvSpPr>
        <p:spPr bwMode="auto">
          <a:xfrm flipH="0" flipV="0">
            <a:off x="10927444" y="2062013"/>
            <a:ext cx="676490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/>
              <a:t>X 40</a:t>
            </a:r>
            <a:endParaRPr/>
          </a:p>
        </p:txBody>
      </p:sp>
      <p:sp>
        <p:nvSpPr>
          <p:cNvPr id="2044136516" name="" hidden="0"/>
          <p:cNvSpPr txBox="1"/>
          <p:nvPr isPhoto="0" userDrawn="0"/>
        </p:nvSpPr>
        <p:spPr bwMode="auto">
          <a:xfrm flipH="0" flipV="0">
            <a:off x="9422367" y="4239579"/>
            <a:ext cx="450307" cy="6401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3600"/>
              <a:t>=</a:t>
            </a:r>
            <a:endParaRPr/>
          </a:p>
        </p:txBody>
      </p:sp>
      <p:sp>
        <p:nvSpPr>
          <p:cNvPr id="1624491959" name="" hidden="0"/>
          <p:cNvSpPr txBox="1"/>
          <p:nvPr isPhoto="0" userDrawn="0"/>
        </p:nvSpPr>
        <p:spPr bwMode="auto">
          <a:xfrm flipH="0" flipV="0">
            <a:off x="7964718" y="3386850"/>
            <a:ext cx="2886218" cy="3048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400"/>
              <a:t>Сумма оценок Жюри участников</a:t>
            </a:r>
            <a:endParaRPr sz="1400"/>
          </a:p>
        </p:txBody>
      </p:sp>
      <p:sp>
        <p:nvSpPr>
          <p:cNvPr id="1291462588" name="" hidden="0"/>
          <p:cNvSpPr txBox="1"/>
          <p:nvPr isPhoto="0" userDrawn="0"/>
        </p:nvSpPr>
        <p:spPr bwMode="auto">
          <a:xfrm flipH="0" flipV="0">
            <a:off x="7964718" y="3714320"/>
            <a:ext cx="2886615" cy="3048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400"/>
              <a:t>Количество Жюри участников</a:t>
            </a:r>
            <a:endParaRPr sz="1400"/>
          </a:p>
        </p:txBody>
      </p:sp>
      <p:cxnSp>
        <p:nvCxnSpPr>
          <p:cNvPr id="749828708" name="" hidden="0"/>
          <p:cNvCxnSpPr>
            <a:cxnSpLocks/>
          </p:cNvCxnSpPr>
          <p:nvPr isPhoto="0" userDrawn="0"/>
        </p:nvCxnSpPr>
        <p:spPr bwMode="auto">
          <a:xfrm flipH="0" flipV="0">
            <a:off x="8079018" y="3714320"/>
            <a:ext cx="2686048" cy="0"/>
          </a:xfrm>
          <a:prstGeom prst="line">
            <a:avLst/>
          </a:prstGeom>
          <a:ln w="19049" cap="flat" cmpd="sng" algn="ctr">
            <a:solidFill>
              <a:srgbClr val="000000"/>
            </a:solidFill>
            <a:prstDash val="solid"/>
            <a:miter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452763" name="" hidden="0"/>
          <p:cNvSpPr txBox="1"/>
          <p:nvPr isPhoto="0" userDrawn="0"/>
        </p:nvSpPr>
        <p:spPr bwMode="auto">
          <a:xfrm flipH="0" flipV="0">
            <a:off x="10851333" y="3525298"/>
            <a:ext cx="676454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/>
              <a:t>X 30</a:t>
            </a:r>
            <a:endParaRPr/>
          </a:p>
        </p:txBody>
      </p:sp>
      <p:sp>
        <p:nvSpPr>
          <p:cNvPr id="1121460329" name="" hidden="0"/>
          <p:cNvSpPr txBox="1"/>
          <p:nvPr isPhoto="0" userDrawn="0"/>
        </p:nvSpPr>
        <p:spPr bwMode="auto">
          <a:xfrm flipH="0" flipV="0">
            <a:off x="9393468" y="2657235"/>
            <a:ext cx="450091" cy="6401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3600"/>
              <a:t>+</a:t>
            </a:r>
            <a:endParaRPr/>
          </a:p>
        </p:txBody>
      </p:sp>
      <p:sp>
        <p:nvSpPr>
          <p:cNvPr id="20551999" name="" hidden="0"/>
          <p:cNvSpPr txBox="1"/>
          <p:nvPr isPhoto="0" userDrawn="0"/>
        </p:nvSpPr>
        <p:spPr bwMode="auto">
          <a:xfrm flipH="0" flipV="0">
            <a:off x="8220849" y="5063493"/>
            <a:ext cx="2887803" cy="128019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/>
              <a:t>Итоговая оценка проекта</a:t>
            </a:r>
            <a:endParaRPr sz="2800"/>
          </a:p>
          <a:p>
            <a:pPr algn="ctr">
              <a:defRPr/>
            </a:pPr>
            <a:r>
              <a:rPr sz="2200"/>
              <a:t>(max: 100)</a:t>
            </a:r>
            <a:endParaRPr sz="2800"/>
          </a:p>
        </p:txBody>
      </p:sp>
      <p:sp>
        <p:nvSpPr>
          <p:cNvPr id="1253716705" name="" hidden="0"/>
          <p:cNvSpPr/>
          <p:nvPr isPhoto="0" userDrawn="0"/>
        </p:nvSpPr>
        <p:spPr bwMode="auto">
          <a:xfrm flipH="0" flipV="0">
            <a:off x="7853415" y="1852201"/>
            <a:ext cx="3750520" cy="757742"/>
          </a:xfrm>
          <a:prstGeom prst="rect">
            <a:avLst/>
          </a:prstGeom>
          <a:solidFill>
            <a:schemeClr val="accent1">
              <a:alpha val="0"/>
            </a:schemeClr>
          </a:solidFill>
          <a:ln w="1904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7079923" name="" hidden="0"/>
          <p:cNvSpPr/>
          <p:nvPr isPhoto="0" userDrawn="0"/>
        </p:nvSpPr>
        <p:spPr bwMode="auto">
          <a:xfrm flipH="0" flipV="0">
            <a:off x="7853415" y="3335447"/>
            <a:ext cx="3750520" cy="757742"/>
          </a:xfrm>
          <a:prstGeom prst="rect">
            <a:avLst/>
          </a:prstGeom>
          <a:solidFill>
            <a:schemeClr val="accent1">
              <a:alpha val="0"/>
            </a:schemeClr>
          </a:solidFill>
          <a:ln w="1904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7397597" name="" hidden="0"/>
          <p:cNvSpPr/>
          <p:nvPr isPhoto="0" userDrawn="0"/>
        </p:nvSpPr>
        <p:spPr bwMode="auto">
          <a:xfrm flipH="0" flipV="0">
            <a:off x="7853415" y="5035251"/>
            <a:ext cx="3750520" cy="1352883"/>
          </a:xfrm>
          <a:prstGeom prst="rect">
            <a:avLst/>
          </a:prstGeom>
          <a:solidFill>
            <a:schemeClr val="accent1">
              <a:alpha val="0"/>
            </a:schemeClr>
          </a:solidFill>
          <a:ln w="19049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>
            <a:alpha val="99999"/>
          </a:schemeClr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311891268" name="" hidden="0"/>
          <p:cNvGraphicFramePr>
            <a:graphicFrameLocks xmlns:a="http://schemas.openxmlformats.org/drawingml/2006/main"/>
          </p:cNvGraphicFramePr>
          <p:nvPr isPhoto="0" userDrawn="0"/>
        </p:nvGraphicFramePr>
        <p:xfrm>
          <a:off x="20023" y="19048"/>
          <a:ext cx="11591923" cy="6467473"/>
        </p:xfrm>
        <a:graphic>
          <a:graphicData uri="http://schemas.openxmlformats.org/drawingml/2006/table">
            <a:tbl>
              <a:tblPr firstRow="1" firstCol="0" lastRow="0" lastCol="0" bandRow="0" bandCol="0">
                <a:tableStyleId>{36E73CE7-64FE-5591-D582-F033CE1E2A48}</a:tableStyleId>
              </a:tblPr>
              <a:tblGrid>
                <a:gridCol w="2428238"/>
                <a:gridCol w="2428238"/>
                <a:gridCol w="2428238"/>
                <a:gridCol w="2435283"/>
                <a:gridCol w="2421194"/>
              </a:tblGrid>
              <a:tr h="2096804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59998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200">
                          <a:latin typeface="Liberation Sans Narrow"/>
                          <a:ea typeface="Liberation Sans Narrow"/>
                          <a:cs typeface="Liberation Sans Narrow"/>
                        </a:rPr>
                        <a:t>5-7 классы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  <a:p>
                      <a:pPr algn="ctr">
                        <a:defRPr/>
                      </a:pPr>
                      <a:r>
                        <a:rPr sz="2200">
                          <a:latin typeface="Liberation Sans Narrow"/>
                          <a:ea typeface="Liberation Sans Narrow"/>
                          <a:cs typeface="Liberation Sans Narrow"/>
                        </a:rPr>
                        <a:t>Сельские школы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200">
                          <a:latin typeface="Liberation Sans Narrow"/>
                          <a:ea typeface="Liberation Sans Narrow"/>
                          <a:cs typeface="Liberation Sans Narrow"/>
                        </a:rPr>
                        <a:t>10 октября 2022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21 ноября 2022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20 февраля 2023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3 апреля 2023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44599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5-7 классы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  <a:p>
                      <a:pPr algn="ctr"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Городские школы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11 октября 2022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22 ноября 2022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21 февраля 2023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4 апреля 2023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989999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8-11 классы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  <a:p>
                      <a:pPr algn="ctr"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Сельские школы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13 октября 2022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24 ноября 2022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200">
                          <a:latin typeface="Liberation Sans Narrow"/>
                          <a:ea typeface="Liberation Sans Narrow"/>
                          <a:cs typeface="Liberation Sans Narrow"/>
                        </a:rPr>
                        <a:t>2 марта 2023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6 апреля 2023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369207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8-11 классы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  <a:p>
                      <a:pPr algn="ctr"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Городские</a:t>
                      </a: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 школы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14 октября 2022</a:t>
                      </a:r>
                      <a:endParaRPr sz="2200" b="0" i="0" u="none">
                        <a:solidFill>
                          <a:srgbClr val="191919"/>
                        </a:solidFill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25 ноября 2022</a:t>
                      </a:r>
                      <a:endParaRPr sz="2200" b="0" i="0" u="none">
                        <a:solidFill>
                          <a:srgbClr val="191919"/>
                        </a:solidFill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200">
                          <a:latin typeface="Liberation Sans Narrow"/>
                          <a:ea typeface="Liberation Sans Narrow"/>
                          <a:cs typeface="Liberation Sans Narrow"/>
                        </a:rPr>
                        <a:t>3 марта 2023</a:t>
                      </a:r>
                      <a:endParaRPr sz="220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2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7 апреля 2023</a:t>
                      </a:r>
                      <a:endParaRPr sz="2200" b="0" i="0" u="none">
                        <a:solidFill>
                          <a:srgbClr val="191919"/>
                        </a:solidFill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217019003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3280685" y="152397"/>
            <a:ext cx="746397" cy="753935"/>
          </a:xfrm>
          <a:prstGeom prst="rect">
            <a:avLst/>
          </a:prstGeom>
        </p:spPr>
      </p:pic>
      <p:pic>
        <p:nvPicPr>
          <p:cNvPr id="2022913072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5815985" y="152397"/>
            <a:ext cx="753935" cy="753935"/>
          </a:xfrm>
          <a:prstGeom prst="rect">
            <a:avLst/>
          </a:prstGeom>
        </p:spPr>
      </p:pic>
      <p:pic>
        <p:nvPicPr>
          <p:cNvPr id="1741609591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 flipH="0" flipV="0">
            <a:off x="8194798" y="152397"/>
            <a:ext cx="753935" cy="753935"/>
          </a:xfrm>
          <a:prstGeom prst="rect">
            <a:avLst/>
          </a:prstGeom>
        </p:spPr>
      </p:pic>
      <p:pic>
        <p:nvPicPr>
          <p:cNvPr id="1137689103" name="" hidden="0"/>
          <p:cNvPicPr>
            <a:picLocks noChangeAspect="1"/>
          </p:cNvPicPr>
          <p:nvPr isPhoto="0" userDrawn="0"/>
        </p:nvPicPr>
        <p:blipFill>
          <a:blip r:embed="rId5"/>
          <a:stretch/>
        </p:blipFill>
        <p:spPr bwMode="auto">
          <a:xfrm flipH="0" flipV="0">
            <a:off x="10534160" y="152397"/>
            <a:ext cx="753935" cy="753935"/>
          </a:xfrm>
          <a:prstGeom prst="rect">
            <a:avLst/>
          </a:prstGeom>
        </p:spPr>
      </p:pic>
      <p:sp>
        <p:nvSpPr>
          <p:cNvPr id="1137434408" name="" hidden="0"/>
          <p:cNvSpPr txBox="1"/>
          <p:nvPr isPhoto="0" userDrawn="0"/>
        </p:nvSpPr>
        <p:spPr bwMode="auto">
          <a:xfrm flipH="0" flipV="0">
            <a:off x="2723166" y="969642"/>
            <a:ext cx="1953091" cy="64011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Разработка игр </a:t>
            </a:r>
            <a:endParaRPr sz="1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algn="ctr">
              <a:defRPr/>
            </a:pPr>
            <a:r>
              <a:rPr sz="1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(GameDev)</a:t>
            </a:r>
            <a:endParaRPr sz="1800">
              <a:solidFill>
                <a:srgbClr val="331D10"/>
              </a:solidFill>
            </a:endParaRPr>
          </a:p>
        </p:txBody>
      </p:sp>
      <p:sp>
        <p:nvSpPr>
          <p:cNvPr id="2118065630" name="" hidden="0"/>
          <p:cNvSpPr txBox="1"/>
          <p:nvPr isPhoto="0" userDrawn="0"/>
        </p:nvSpPr>
        <p:spPr bwMode="auto">
          <a:xfrm flipH="0" flipV="0">
            <a:off x="5094750" y="1106802"/>
            <a:ext cx="1953405" cy="36579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Веб-разработка</a:t>
            </a:r>
            <a:endParaRPr sz="1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2112678619" name="" hidden="0"/>
          <p:cNvSpPr txBox="1"/>
          <p:nvPr isPhoto="0" userDrawn="0"/>
        </p:nvSpPr>
        <p:spPr bwMode="auto">
          <a:xfrm flipH="0" flipV="0">
            <a:off x="7537700" y="1106802"/>
            <a:ext cx="1953832" cy="36579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Робототехника</a:t>
            </a:r>
            <a:endParaRPr sz="1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1255043297" name="" hidden="0"/>
          <p:cNvSpPr txBox="1"/>
          <p:nvPr isPhoto="0" userDrawn="0"/>
        </p:nvSpPr>
        <p:spPr bwMode="auto">
          <a:xfrm flipH="0" flipV="0">
            <a:off x="9933941" y="969642"/>
            <a:ext cx="1954374" cy="64011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Анимационная графика</a:t>
            </a:r>
            <a:endParaRPr sz="1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21846786" name="" hidden="0"/>
          <p:cNvSpPr txBox="1"/>
          <p:nvPr isPhoto="0" userDrawn="0"/>
        </p:nvSpPr>
        <p:spPr bwMode="auto">
          <a:xfrm flipH="0" flipV="0">
            <a:off x="2458424" y="1691599"/>
            <a:ext cx="2390918" cy="3048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4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МОУ Квашёнковская СОШ</a:t>
            </a:r>
            <a:endParaRPr sz="1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1301471955" name="" hidden="0"/>
          <p:cNvSpPr txBox="1"/>
          <p:nvPr isPhoto="0" userDrawn="0"/>
        </p:nvSpPr>
        <p:spPr bwMode="auto">
          <a:xfrm flipH="0" flipV="0">
            <a:off x="4875976" y="1691599"/>
            <a:ext cx="2390954" cy="3048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4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МОУ Квашёнковская СОШ</a:t>
            </a:r>
            <a:endParaRPr sz="1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563089776" name="" hidden="0"/>
          <p:cNvSpPr txBox="1"/>
          <p:nvPr isPhoto="0" userDrawn="0"/>
        </p:nvSpPr>
        <p:spPr bwMode="auto">
          <a:xfrm flipH="0" flipV="0">
            <a:off x="9783148" y="1691599"/>
            <a:ext cx="2390954" cy="3048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4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МОУ Квашёнковская СОШ</a:t>
            </a:r>
            <a:endParaRPr sz="1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1126599088" name="" hidden="0"/>
          <p:cNvSpPr txBox="1"/>
          <p:nvPr isPhoto="0" userDrawn="0"/>
        </p:nvSpPr>
        <p:spPr bwMode="auto">
          <a:xfrm flipH="0" flipV="0">
            <a:off x="7319139" y="1691599"/>
            <a:ext cx="2391710" cy="3048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4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МОУ СОШ №3 г.Талдома</a:t>
            </a:r>
            <a:r>
              <a:rPr sz="1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 </a:t>
            </a:r>
            <a:endParaRPr sz="1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>
            <a:alpha val="99999"/>
          </a:schemeClr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809982325" name="" hidden="0"/>
          <p:cNvGraphicFramePr>
            <a:graphicFrameLocks xmlns:a="http://schemas.openxmlformats.org/drawingml/2006/main"/>
          </p:cNvGraphicFramePr>
          <p:nvPr isPhoto="0" userDrawn="0"/>
        </p:nvGraphicFramePr>
        <p:xfrm>
          <a:off x="20024" y="19049"/>
          <a:ext cx="11591924" cy="6467474"/>
        </p:xfrm>
        <a:graphic>
          <a:graphicData uri="http://schemas.openxmlformats.org/drawingml/2006/table">
            <a:tbl>
              <a:tblPr firstRow="1" firstCol="0" lastRow="0" lastCol="0" bandRow="0" bandCol="0">
                <a:tableStyleId>{36E73CE7-64FE-5591-D582-F033CE1E2A48}</a:tableStyleId>
              </a:tblPr>
              <a:tblGrid>
                <a:gridCol w="2428239"/>
                <a:gridCol w="2428239"/>
                <a:gridCol w="2428239"/>
                <a:gridCol w="2428239"/>
                <a:gridCol w="2428239"/>
              </a:tblGrid>
              <a:tr h="1684993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83967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50" b="0" i="0" u="none">
                          <a:solidFill>
                            <a:srgbClr val="191919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профиль </a:t>
                      </a:r>
                      <a:endParaRPr sz="1650" b="0" i="0" u="none">
                        <a:solidFill>
                          <a:srgbClr val="191919"/>
                        </a:solidFill>
                        <a:latin typeface="Liberation Sans"/>
                        <a:ea typeface="Liberation Sans"/>
                        <a:cs typeface="Liberation Sans"/>
                      </a:endParaRPr>
                    </a:p>
                    <a:p>
                      <a:pPr algn="ctr">
                        <a:defRPr/>
                      </a:pPr>
                      <a:r>
                        <a:rPr sz="1650" b="1" i="1" u="none">
                          <a:solidFill>
                            <a:srgbClr val="191919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«Разработка компьютерных игр»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50" b="0" i="0" u="none">
                          <a:solidFill>
                            <a:srgbClr val="191919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профиль </a:t>
                      </a:r>
                      <a:r>
                        <a:rPr sz="1600" b="1" i="1" u="none">
                          <a:solidFill>
                            <a:srgbClr val="191919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«Интеллектуальные робототехнические системы»</a:t>
                      </a:r>
                      <a:endParaRPr sz="1600" b="1" i="1"/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</a:tr>
              <a:tr h="1672293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50" b="0" i="0" u="none">
                          <a:solidFill>
                            <a:srgbClr val="191919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профили </a:t>
                      </a:r>
                      <a:endParaRPr sz="1650" b="0" i="0" u="none">
                        <a:solidFill>
                          <a:srgbClr val="191919"/>
                        </a:solidFill>
                        <a:latin typeface="Liberation Sans"/>
                        <a:ea typeface="Liberation Sans"/>
                        <a:cs typeface="Liberation Sans"/>
                      </a:endParaRPr>
                    </a:p>
                    <a:p>
                      <a:pPr algn="ctr">
                        <a:defRPr/>
                      </a:pPr>
                      <a:r>
                        <a:rPr sz="1650" b="1" i="1" u="none">
                          <a:solidFill>
                            <a:srgbClr val="191919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«Технологии и роботы-исследователи»</a:t>
                      </a:r>
                      <a:r>
                        <a:rPr sz="1650" b="0" i="0" u="none">
                          <a:solidFill>
                            <a:srgbClr val="191919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 и</a:t>
                      </a:r>
                      <a:endParaRPr sz="1650" b="0" i="0" u="none">
                        <a:solidFill>
                          <a:srgbClr val="191919"/>
                        </a:solidFill>
                        <a:latin typeface="Liberation Sans"/>
                        <a:ea typeface="Liberation Sans"/>
                        <a:cs typeface="Liberation Sans"/>
                      </a:endParaRPr>
                    </a:p>
                    <a:p>
                      <a:pPr algn="ctr">
                        <a:defRPr/>
                      </a:pPr>
                      <a:r>
                        <a:rPr sz="1650" b="1" i="1" u="none">
                          <a:solidFill>
                            <a:srgbClr val="191919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«Технологии и роботы на производстве»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</a:tr>
              <a:tr h="1672293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50" b="0" i="0" u="none">
                          <a:solidFill>
                            <a:srgbClr val="191919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компетенция </a:t>
                      </a:r>
                      <a:r>
                        <a:rPr sz="1650" b="1" i="1" u="none">
                          <a:solidFill>
                            <a:srgbClr val="191919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«Разработка компьютерных игр и мультимедийных приложений»</a:t>
                      </a:r>
                      <a:endParaRPr b="1" i="1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50" b="0" i="0" u="none">
                          <a:solidFill>
                            <a:srgbClr val="191919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компетенция </a:t>
                      </a:r>
                      <a:endParaRPr sz="1650" b="0" i="0" u="none">
                        <a:solidFill>
                          <a:srgbClr val="191919"/>
                        </a:solidFill>
                        <a:latin typeface="Liberation Sans"/>
                        <a:ea typeface="Liberation Sans"/>
                        <a:cs typeface="Liberation Sans"/>
                      </a:endParaRPr>
                    </a:p>
                    <a:p>
                      <a:pPr algn="ctr">
                        <a:defRPr/>
                      </a:pPr>
                      <a:r>
                        <a:rPr sz="1650" b="1" i="1" u="none">
                          <a:solidFill>
                            <a:srgbClr val="191919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«Веб-дизайн и разработка»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50" b="0" i="0" u="none">
                          <a:solidFill>
                            <a:srgbClr val="191919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компетенция </a:t>
                      </a:r>
                      <a:r>
                        <a:rPr sz="1650" b="1" i="1" u="none">
                          <a:solidFill>
                            <a:srgbClr val="191919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«Мобильная робототехника»</a:t>
                      </a:r>
                      <a:endParaRPr b="1" i="1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50" b="0" i="0" u="none">
                          <a:solidFill>
                            <a:srgbClr val="191919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компетенция </a:t>
                      </a:r>
                      <a:endParaRPr sz="1650" b="0" i="0" u="none">
                        <a:solidFill>
                          <a:srgbClr val="191919"/>
                        </a:solidFill>
                        <a:latin typeface="Liberation Sans"/>
                        <a:ea typeface="Liberation Sans"/>
                        <a:cs typeface="Liberation Sans"/>
                      </a:endParaRPr>
                    </a:p>
                    <a:p>
                      <a:pPr algn="ctr">
                        <a:defRPr/>
                      </a:pPr>
                      <a:r>
                        <a:rPr sz="1650" b="1" i="1" u="none">
                          <a:solidFill>
                            <a:srgbClr val="191919"/>
                          </a:solidFill>
                          <a:latin typeface="Liberation Sans"/>
                          <a:ea typeface="Liberation Sans"/>
                          <a:cs typeface="Liberation Sans"/>
                        </a:rPr>
                        <a:t>«Моушн Дизайн»</a:t>
                      </a:r>
                      <a:endParaRPr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60012853" name="" hidden="0"/>
          <p:cNvSpPr txBox="1"/>
          <p:nvPr isPhoto="0" userDrawn="0"/>
        </p:nvSpPr>
        <p:spPr bwMode="auto">
          <a:xfrm flipH="0" flipV="0">
            <a:off x="305772" y="2392713"/>
            <a:ext cx="1953344" cy="4572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4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НТО</a:t>
            </a:r>
            <a:endParaRPr sz="24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1254745243" name="" hidden="0"/>
          <p:cNvSpPr txBox="1"/>
          <p:nvPr isPhoto="0" userDrawn="0"/>
        </p:nvSpPr>
        <p:spPr bwMode="auto">
          <a:xfrm flipH="0" flipV="0">
            <a:off x="305772" y="4069060"/>
            <a:ext cx="1953631" cy="4572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4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НТО</a:t>
            </a:r>
            <a:r>
              <a:rPr sz="24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 Junior</a:t>
            </a:r>
            <a:endParaRPr sz="24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1728028820" name="" hidden="0"/>
          <p:cNvSpPr txBox="1"/>
          <p:nvPr isPhoto="0" userDrawn="0"/>
        </p:nvSpPr>
        <p:spPr bwMode="auto">
          <a:xfrm flipH="0" flipV="0">
            <a:off x="305162" y="5755020"/>
            <a:ext cx="1953954" cy="4572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4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Junior</a:t>
            </a:r>
            <a:r>
              <a:rPr sz="24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 Skills</a:t>
            </a:r>
            <a:endParaRPr sz="24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pic>
        <p:nvPicPr>
          <p:cNvPr id="859092463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3383663" y="152398"/>
            <a:ext cx="746397" cy="753936"/>
          </a:xfrm>
          <a:prstGeom prst="rect">
            <a:avLst/>
          </a:prstGeom>
        </p:spPr>
      </p:pic>
      <p:pic>
        <p:nvPicPr>
          <p:cNvPr id="135173727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5618286" y="152398"/>
            <a:ext cx="753936" cy="753936"/>
          </a:xfrm>
          <a:prstGeom prst="rect">
            <a:avLst/>
          </a:prstGeom>
        </p:spPr>
      </p:pic>
      <p:pic>
        <p:nvPicPr>
          <p:cNvPr id="1499625241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 flipH="0" flipV="0">
            <a:off x="8137649" y="152398"/>
            <a:ext cx="753936" cy="753936"/>
          </a:xfrm>
          <a:prstGeom prst="rect">
            <a:avLst/>
          </a:prstGeom>
        </p:spPr>
      </p:pic>
      <p:pic>
        <p:nvPicPr>
          <p:cNvPr id="1062525468" name="" hidden="0"/>
          <p:cNvPicPr>
            <a:picLocks noChangeAspect="1"/>
          </p:cNvPicPr>
          <p:nvPr isPhoto="0" userDrawn="0"/>
        </p:nvPicPr>
        <p:blipFill>
          <a:blip r:embed="rId5"/>
          <a:stretch/>
        </p:blipFill>
        <p:spPr bwMode="auto">
          <a:xfrm flipH="0" flipV="0">
            <a:off x="10619886" y="152398"/>
            <a:ext cx="753936" cy="753936"/>
          </a:xfrm>
          <a:prstGeom prst="rect">
            <a:avLst/>
          </a:prstGeom>
        </p:spPr>
      </p:pic>
      <p:sp>
        <p:nvSpPr>
          <p:cNvPr id="226629740" name="" hidden="0"/>
          <p:cNvSpPr txBox="1"/>
          <p:nvPr isPhoto="0" userDrawn="0"/>
        </p:nvSpPr>
        <p:spPr bwMode="auto">
          <a:xfrm flipH="0" flipV="0">
            <a:off x="2715598" y="3749019"/>
            <a:ext cx="1953307" cy="109731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650" b="0" i="0" u="none">
                <a:solidFill>
                  <a:srgbClr val="191919"/>
                </a:solidFill>
                <a:latin typeface="Liberation Sans"/>
                <a:ea typeface="Liberation Sans"/>
                <a:cs typeface="Liberation Sans"/>
              </a:rPr>
              <a:t>профиль </a:t>
            </a:r>
            <a:r>
              <a:rPr sz="1650" b="1" i="1" u="none">
                <a:solidFill>
                  <a:srgbClr val="191919"/>
                </a:solidFill>
                <a:latin typeface="Liberation Sans"/>
                <a:ea typeface="Liberation Sans"/>
                <a:cs typeface="Liberation Sans"/>
              </a:rPr>
              <a:t>«Технологии и компьютерные игры»</a:t>
            </a:r>
            <a:endParaRPr b="1" i="1"/>
          </a:p>
        </p:txBody>
      </p:sp>
      <p:sp>
        <p:nvSpPr>
          <p:cNvPr id="1573959425" name="" hidden="0"/>
          <p:cNvSpPr txBox="1"/>
          <p:nvPr isPhoto="0" userDrawn="0"/>
        </p:nvSpPr>
        <p:spPr bwMode="auto">
          <a:xfrm flipH="0" flipV="0">
            <a:off x="2780316" y="969643"/>
            <a:ext cx="1953092" cy="6401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Разработка игр </a:t>
            </a:r>
            <a:endParaRPr sz="1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algn="ctr">
              <a:defRPr/>
            </a:pPr>
            <a:r>
              <a:rPr sz="1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(GameDev)</a:t>
            </a:r>
            <a:endParaRPr sz="1800">
              <a:solidFill>
                <a:srgbClr val="331D10"/>
              </a:solidFill>
            </a:endParaRPr>
          </a:p>
        </p:txBody>
      </p:sp>
      <p:sp>
        <p:nvSpPr>
          <p:cNvPr id="1801680023" name="" hidden="0"/>
          <p:cNvSpPr txBox="1"/>
          <p:nvPr isPhoto="0" userDrawn="0"/>
        </p:nvSpPr>
        <p:spPr bwMode="auto">
          <a:xfrm flipH="0" flipV="0">
            <a:off x="5094751" y="1106803"/>
            <a:ext cx="1953406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Веб-разработка</a:t>
            </a:r>
            <a:endParaRPr sz="1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406474991" name="" hidden="0"/>
          <p:cNvSpPr txBox="1"/>
          <p:nvPr isPhoto="0" userDrawn="0"/>
        </p:nvSpPr>
        <p:spPr bwMode="auto">
          <a:xfrm flipH="0" flipV="0">
            <a:off x="7537701" y="1106803"/>
            <a:ext cx="1953833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Робототехника</a:t>
            </a:r>
            <a:endParaRPr sz="1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296159535" name="" hidden="0"/>
          <p:cNvSpPr txBox="1"/>
          <p:nvPr isPhoto="0" userDrawn="0"/>
        </p:nvSpPr>
        <p:spPr bwMode="auto">
          <a:xfrm flipH="0" flipV="0">
            <a:off x="10019666" y="969643"/>
            <a:ext cx="1954375" cy="6401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Анимационная графика</a:t>
            </a:r>
            <a:endParaRPr sz="1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4803444" name="" hidden="0"/>
          <p:cNvSpPr txBox="1"/>
          <p:nvPr isPhoto="0" userDrawn="0"/>
        </p:nvSpPr>
        <p:spPr bwMode="auto">
          <a:xfrm flipH="0" flipV="0">
            <a:off x="2315549" y="5681759"/>
            <a:ext cx="7496317" cy="5181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spAutoFit/>
          </a:bodyPr>
          <a:p>
            <a:pPr algn="ctr">
              <a:defRPr/>
            </a:pPr>
            <a:r>
              <a:rPr sz="2800" u="sng">
                <a:hlinkClick r:id="rId2" tooltip="http://ко-талдом.рф/STL/index.php"/>
              </a:rPr>
              <a:t>http://ко-талдом.рф/STL</a:t>
            </a:r>
            <a:endParaRPr sz="2800"/>
          </a:p>
        </p:txBody>
      </p:sp>
      <p:pic>
        <p:nvPicPr>
          <p:cNvPr id="1334031218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4860970" y="3347098"/>
            <a:ext cx="2405477" cy="2405477"/>
          </a:xfrm>
          <a:prstGeom prst="rect">
            <a:avLst/>
          </a:prstGeom>
        </p:spPr>
      </p:pic>
      <p:pic>
        <p:nvPicPr>
          <p:cNvPr id="1337553382" name="" hidden="0"/>
          <p:cNvPicPr>
            <a:picLocks noChangeAspect="1"/>
          </p:cNvPicPr>
          <p:nvPr isPhoto="0" userDrawn="0"/>
        </p:nvPicPr>
        <p:blipFill>
          <a:blip r:embed="rId4"/>
          <a:srcRect l="0" t="0" r="22027" b="30232"/>
          <a:stretch/>
        </p:blipFill>
        <p:spPr bwMode="auto">
          <a:xfrm flipH="0" flipV="0">
            <a:off x="2420396" y="568648"/>
            <a:ext cx="8239125" cy="2073600"/>
          </a:xfrm>
          <a:prstGeom prst="rect">
            <a:avLst/>
          </a:prstGeom>
        </p:spPr>
      </p:pic>
      <p:pic>
        <p:nvPicPr>
          <p:cNvPr id="1123237994" name="" hidden="0"/>
          <p:cNvPicPr>
            <a:picLocks noChangeAspect="1"/>
          </p:cNvPicPr>
          <p:nvPr isPhoto="0" userDrawn="0"/>
        </p:nvPicPr>
        <p:blipFill>
          <a:blip r:embed="rId5"/>
          <a:stretch/>
        </p:blipFill>
        <p:spPr bwMode="auto">
          <a:xfrm flipH="0" flipV="0">
            <a:off x="3498173" y="2940374"/>
            <a:ext cx="5131071" cy="4829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>
            <a:alpha val="99999"/>
          </a:schemeClr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1381051" name="" hidden="0"/>
          <p:cNvSpPr/>
          <p:nvPr isPhoto="0" userDrawn="0"/>
        </p:nvSpPr>
        <p:spPr bwMode="auto">
          <a:xfrm flipH="0" flipV="0">
            <a:off x="258148" y="4890016"/>
            <a:ext cx="2762249" cy="1242007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2117238949" name="" hidden="0"/>
          <p:cNvSpPr/>
          <p:nvPr isPhoto="0" userDrawn="0"/>
        </p:nvSpPr>
        <p:spPr bwMode="auto">
          <a:xfrm flipH="0" flipV="0">
            <a:off x="1723753" y="3760448"/>
            <a:ext cx="2762249" cy="723899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586240172" name="" hidden="0"/>
          <p:cNvSpPr/>
          <p:nvPr isPhoto="0" userDrawn="0"/>
        </p:nvSpPr>
        <p:spPr bwMode="auto">
          <a:xfrm flipH="0" flipV="0">
            <a:off x="7625167" y="3760448"/>
            <a:ext cx="2762249" cy="723899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pic>
        <p:nvPicPr>
          <p:cNvPr id="2083707879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1096213" y="811453"/>
            <a:ext cx="942975" cy="952498"/>
          </a:xfrm>
          <a:prstGeom prst="rect">
            <a:avLst/>
          </a:prstGeom>
        </p:spPr>
      </p:pic>
      <p:pic>
        <p:nvPicPr>
          <p:cNvPr id="1567921683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3928926" y="811453"/>
            <a:ext cx="952498" cy="952498"/>
          </a:xfrm>
          <a:prstGeom prst="rect">
            <a:avLst/>
          </a:prstGeom>
        </p:spPr>
      </p:pic>
      <p:pic>
        <p:nvPicPr>
          <p:cNvPr id="1365781216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7038837" y="811453"/>
            <a:ext cx="952498" cy="952498"/>
          </a:xfrm>
          <a:prstGeom prst="rect">
            <a:avLst/>
          </a:prstGeom>
        </p:spPr>
      </p:pic>
      <p:pic>
        <p:nvPicPr>
          <p:cNvPr id="920012363" name="" hidden="0"/>
          <p:cNvPicPr>
            <a:picLocks noChangeAspect="1"/>
          </p:cNvPicPr>
          <p:nvPr isPhoto="0" userDrawn="0"/>
        </p:nvPicPr>
        <p:blipFill>
          <a:blip r:embed="rId5"/>
          <a:stretch/>
        </p:blipFill>
        <p:spPr bwMode="auto">
          <a:xfrm>
            <a:off x="9959225" y="811453"/>
            <a:ext cx="952498" cy="952498"/>
          </a:xfrm>
          <a:prstGeom prst="rect">
            <a:avLst/>
          </a:prstGeom>
        </p:spPr>
      </p:pic>
      <p:sp>
        <p:nvSpPr>
          <p:cNvPr id="2017908226" name="" hidden="0"/>
          <p:cNvSpPr txBox="1"/>
          <p:nvPr isPhoto="0" userDrawn="0"/>
        </p:nvSpPr>
        <p:spPr bwMode="auto">
          <a:xfrm flipH="0" flipV="0">
            <a:off x="386618" y="1916354"/>
            <a:ext cx="2467207" cy="94491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Разработка игр 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(GameDev)</a:t>
            </a:r>
            <a:endParaRPr>
              <a:solidFill>
                <a:srgbClr val="331D10"/>
              </a:solidFill>
            </a:endParaRPr>
          </a:p>
        </p:txBody>
      </p:sp>
      <p:sp>
        <p:nvSpPr>
          <p:cNvPr id="766514145" name="" hidden="0"/>
          <p:cNvSpPr txBox="1"/>
          <p:nvPr isPhoto="0" userDrawn="0"/>
        </p:nvSpPr>
        <p:spPr bwMode="auto">
          <a:xfrm flipH="0" flipV="0">
            <a:off x="3171553" y="1916355"/>
            <a:ext cx="2467603" cy="94491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Веб-разработка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615423630" name="" hidden="0"/>
          <p:cNvSpPr txBox="1"/>
          <p:nvPr isPhoto="0" userDrawn="0"/>
        </p:nvSpPr>
        <p:spPr bwMode="auto">
          <a:xfrm flipH="0" flipV="0">
            <a:off x="9201420" y="1916354"/>
            <a:ext cx="2468827" cy="94491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Анимационная графика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1442338699" name="" hidden="0"/>
          <p:cNvSpPr txBox="1"/>
          <p:nvPr isPhoto="0" userDrawn="0"/>
        </p:nvSpPr>
        <p:spPr bwMode="auto">
          <a:xfrm flipH="0" flipV="0">
            <a:off x="6239713" y="1916354"/>
            <a:ext cx="2468143" cy="51819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Робототехника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2027005402" name="" hidden="0"/>
          <p:cNvSpPr/>
          <p:nvPr isPhoto="0" userDrawn="0"/>
        </p:nvSpPr>
        <p:spPr bwMode="auto">
          <a:xfrm flipH="0" flipV="0">
            <a:off x="248622" y="706680"/>
            <a:ext cx="2762249" cy="2257425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806147" name="" hidden="0"/>
          <p:cNvSpPr txBox="1"/>
          <p:nvPr isPhoto="0" userDrawn="0"/>
        </p:nvSpPr>
        <p:spPr bwMode="auto">
          <a:xfrm flipH="0" flipV="0">
            <a:off x="1723753" y="3863300"/>
            <a:ext cx="2762321" cy="5181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5-7 классы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1915764802" name="" hidden="0"/>
          <p:cNvSpPr txBox="1"/>
          <p:nvPr isPhoto="0" userDrawn="0"/>
        </p:nvSpPr>
        <p:spPr bwMode="auto">
          <a:xfrm flipH="0" flipV="0">
            <a:off x="7625167" y="3863301"/>
            <a:ext cx="2762681" cy="5181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8-11 классы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485905667" name="" hidden="0"/>
          <p:cNvSpPr txBox="1"/>
          <p:nvPr isPhoto="0" userDrawn="0"/>
        </p:nvSpPr>
        <p:spPr bwMode="auto">
          <a:xfrm flipH="0" flipV="0">
            <a:off x="258148" y="4992868"/>
            <a:ext cx="2763617" cy="9449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сельские школы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(7 команд)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789924490" name="" hidden="0"/>
          <p:cNvSpPr/>
          <p:nvPr isPhoto="0" userDrawn="0"/>
        </p:nvSpPr>
        <p:spPr bwMode="auto">
          <a:xfrm flipH="0" flipV="0">
            <a:off x="3181078" y="4890016"/>
            <a:ext cx="2762249" cy="1242006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986631601" name="" hidden="0"/>
          <p:cNvSpPr txBox="1"/>
          <p:nvPr isPhoto="0" userDrawn="0"/>
        </p:nvSpPr>
        <p:spPr bwMode="auto">
          <a:xfrm flipH="0" flipV="0">
            <a:off x="3181078" y="4992868"/>
            <a:ext cx="2764013" cy="91443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6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городские школы</a:t>
            </a:r>
            <a:endParaRPr sz="26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(7 команд)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1355917462" name="" hidden="0"/>
          <p:cNvSpPr/>
          <p:nvPr isPhoto="0" userDrawn="0"/>
        </p:nvSpPr>
        <p:spPr bwMode="auto">
          <a:xfrm flipH="0" flipV="0">
            <a:off x="9114993" y="4890016"/>
            <a:ext cx="2762249" cy="1242006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663591262" name="" hidden="0"/>
          <p:cNvSpPr txBox="1"/>
          <p:nvPr isPhoto="0" userDrawn="0"/>
        </p:nvSpPr>
        <p:spPr bwMode="auto">
          <a:xfrm flipH="0" flipV="0">
            <a:off x="9114993" y="4992868"/>
            <a:ext cx="2764229" cy="91443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6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городские школы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(7 команд)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709583621" name="" hidden="0"/>
          <p:cNvSpPr/>
          <p:nvPr isPhoto="0" userDrawn="0"/>
        </p:nvSpPr>
        <p:spPr bwMode="auto">
          <a:xfrm flipH="0" flipV="0">
            <a:off x="6201612" y="4890016"/>
            <a:ext cx="2762249" cy="1242006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435417256" name="" hidden="0"/>
          <p:cNvSpPr txBox="1"/>
          <p:nvPr isPhoto="0" userDrawn="0"/>
        </p:nvSpPr>
        <p:spPr bwMode="auto">
          <a:xfrm flipH="0" flipV="0">
            <a:off x="6201612" y="4992868"/>
            <a:ext cx="2763653" cy="9449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сельские школы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(7 команд)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cxnSp>
        <p:nvCxnSpPr>
          <p:cNvPr id="0" name="" hidden="0"/>
          <p:cNvCxnSpPr>
            <a:cxnSpLocks/>
          </p:cNvCxnSpPr>
          <p:nvPr isPhoto="0" userDrawn="0"/>
        </p:nvCxnSpPr>
        <p:spPr bwMode="auto">
          <a:xfrm flipH="0" flipV="0">
            <a:off x="1620222" y="3342629"/>
            <a:ext cx="7442308" cy="360"/>
          </a:xfrm>
          <a:prstGeom prst="line">
            <a:avLst/>
          </a:prstGeom>
          <a:ln w="19049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8508882" name="" hidden="0"/>
          <p:cNvCxnSpPr>
            <a:cxnSpLocks/>
          </p:cNvCxnSpPr>
          <p:nvPr isPhoto="0" userDrawn="0"/>
        </p:nvCxnSpPr>
        <p:spPr bwMode="auto">
          <a:xfrm rot="5399976" flipH="1" flipV="1">
            <a:off x="1435723" y="3153726"/>
            <a:ext cx="378523" cy="0"/>
          </a:xfrm>
          <a:prstGeom prst="line">
            <a:avLst/>
          </a:prstGeom>
          <a:ln w="19049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8825890" name="" hidden="0"/>
          <p:cNvCxnSpPr>
            <a:cxnSpLocks/>
            <a:stCxn id="2117238949" idx="0"/>
          </p:cNvCxnSpPr>
          <p:nvPr isPhoto="0" userDrawn="0"/>
        </p:nvCxnSpPr>
        <p:spPr bwMode="auto">
          <a:xfrm rot="16199969" flipH="0" flipV="1">
            <a:off x="2896148" y="3551719"/>
            <a:ext cx="417459" cy="0"/>
          </a:xfrm>
          <a:prstGeom prst="line">
            <a:avLst/>
          </a:prstGeom>
          <a:ln w="19049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0574547" name="" hidden="0"/>
          <p:cNvCxnSpPr>
            <a:cxnSpLocks/>
          </p:cNvCxnSpPr>
          <p:nvPr isPhoto="0" userDrawn="0"/>
        </p:nvCxnSpPr>
        <p:spPr bwMode="auto">
          <a:xfrm rot="16199969" flipH="0" flipV="1">
            <a:off x="8853801" y="3551358"/>
            <a:ext cx="417458" cy="0"/>
          </a:xfrm>
          <a:prstGeom prst="line">
            <a:avLst/>
          </a:prstGeom>
          <a:ln w="19049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2620779" name="" hidden="0"/>
          <p:cNvCxnSpPr>
            <a:cxnSpLocks/>
          </p:cNvCxnSpPr>
          <p:nvPr isPhoto="0" userDrawn="0"/>
        </p:nvCxnSpPr>
        <p:spPr bwMode="auto">
          <a:xfrm rot="16199969" flipH="0" flipV="1">
            <a:off x="2090853" y="4693078"/>
            <a:ext cx="417458" cy="0"/>
          </a:xfrm>
          <a:prstGeom prst="line">
            <a:avLst/>
          </a:prstGeom>
          <a:ln w="19049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532276" name="" hidden="0"/>
          <p:cNvCxnSpPr>
            <a:cxnSpLocks/>
          </p:cNvCxnSpPr>
          <p:nvPr isPhoto="0" userDrawn="0"/>
        </p:nvCxnSpPr>
        <p:spPr bwMode="auto">
          <a:xfrm rot="16199969" flipH="0" flipV="1">
            <a:off x="3720196" y="4693078"/>
            <a:ext cx="417458" cy="0"/>
          </a:xfrm>
          <a:prstGeom prst="line">
            <a:avLst/>
          </a:prstGeom>
          <a:ln w="19049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3242328" name="" hidden="0"/>
          <p:cNvCxnSpPr>
            <a:cxnSpLocks/>
          </p:cNvCxnSpPr>
          <p:nvPr isPhoto="0" userDrawn="0"/>
        </p:nvCxnSpPr>
        <p:spPr bwMode="auto">
          <a:xfrm rot="16199969" flipH="0" flipV="1">
            <a:off x="7987693" y="4693078"/>
            <a:ext cx="417458" cy="0"/>
          </a:xfrm>
          <a:prstGeom prst="line">
            <a:avLst/>
          </a:prstGeom>
          <a:ln w="19049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7490638" name="" hidden="0"/>
          <p:cNvCxnSpPr>
            <a:cxnSpLocks/>
          </p:cNvCxnSpPr>
          <p:nvPr isPhoto="0" userDrawn="0"/>
        </p:nvCxnSpPr>
        <p:spPr bwMode="auto">
          <a:xfrm rot="16199969" flipH="0" flipV="1">
            <a:off x="9632920" y="4693078"/>
            <a:ext cx="417458" cy="0"/>
          </a:xfrm>
          <a:prstGeom prst="line">
            <a:avLst/>
          </a:prstGeom>
          <a:ln w="19049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93502370" name="" hidden="0"/>
          <p:cNvGraphicFramePr>
            <a:graphicFrameLocks xmlns:a="http://schemas.openxmlformats.org/drawingml/2006/main"/>
          </p:cNvGraphicFramePr>
          <p:nvPr isPhoto="0" userDrawn="0"/>
        </p:nvGraphicFramePr>
        <p:xfrm>
          <a:off x="10499" y="19049"/>
          <a:ext cx="8127999" cy="1615305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{E8793325-72CC-8AA7-A2FA-F78EFBCB9060}</a:tableStyleId>
              </a:tblPr>
              <a:tblGrid>
                <a:gridCol w="1620000"/>
                <a:gridCol w="1260000"/>
                <a:gridCol w="9289774"/>
              </a:tblGrid>
              <a:tr h="1119242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600" b="0">
                          <a:latin typeface="Liberation Sans Narrow"/>
                          <a:ea typeface="Liberation Sans Narrow"/>
                          <a:cs typeface="Liberation Sans Narrow"/>
                        </a:rPr>
                        <a:t>9:00 - 10:00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600" b="0">
                          <a:latin typeface="Liberation Sans Narrow"/>
                          <a:ea typeface="Liberation Sans Narrow"/>
                          <a:cs typeface="Liberation Sans Narrow"/>
                        </a:rPr>
                        <a:t>1 час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2400" b="1" i="0" u="none">
                          <a:solidFill>
                            <a:schemeClr val="tx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Мастер-класс от организаторов для команд-участниц </a:t>
                      </a:r>
                      <a:r>
                        <a:rPr sz="2400" b="0" i="0" u="none">
                          <a:solidFill>
                            <a:schemeClr val="tx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по работе с программным обеспечением и оборудованием</a:t>
                      </a:r>
                      <a:r>
                        <a:rPr sz="2400" b="0" i="0" u="none">
                          <a:solidFill>
                            <a:schemeClr val="tx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,</a:t>
                      </a:r>
                      <a:r>
                        <a:rPr sz="2400" b="0" i="0" u="none">
                          <a:solidFill>
                            <a:schemeClr val="tx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 пример организации командной работы по методу Scrum, выдача командам конкурсного задания</a:t>
                      </a:r>
                      <a:endParaRPr sz="2400">
                        <a:solidFill>
                          <a:schemeClr val="tx1"/>
                        </a:solidFill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85584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600" b="0">
                          <a:latin typeface="Liberation Sans Narrow"/>
                          <a:ea typeface="Liberation Sans Narrow"/>
                          <a:cs typeface="Liberation Sans Narrow"/>
                        </a:rPr>
                        <a:t>10:00 - 12:00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600" b="0">
                          <a:latin typeface="Liberation Sans Narrow"/>
                          <a:ea typeface="Liberation Sans Narrow"/>
                          <a:cs typeface="Liberation Sans Narrow"/>
                        </a:rPr>
                        <a:t>2 часа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2400" b="1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Выполнение конкурсного задания: работа над проектами</a:t>
                      </a:r>
                      <a:endParaRPr sz="2400" b="1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19242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12:00 - 12:30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0,5 часа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2400" b="1">
                          <a:latin typeface="Liberation Sans Narrow"/>
                          <a:ea typeface="Liberation Sans Narrow"/>
                          <a:cs typeface="Liberation Sans Narrow"/>
                        </a:rPr>
                        <a:t>Перерыв, обед</a:t>
                      </a:r>
                      <a:endParaRPr sz="2400" b="1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19242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12:30 - 15:00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2,5 часа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2400" b="1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Завершение работы над проектами</a:t>
                      </a:r>
                      <a:endParaRPr sz="2400" b="1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19242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15:00 - 16:30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1,5 часа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2400" b="1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Презентации проектов, оценивание жюри</a:t>
                      </a:r>
                      <a:endParaRPr sz="2400" b="1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19242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16:30 - 17:00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0,5 часа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2400" b="1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Подведение итогов, награждение</a:t>
                      </a:r>
                      <a:endParaRPr sz="2400" b="1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84915394" name="" hidden="0"/>
          <p:cNvSpPr/>
          <p:nvPr isPhoto="0" userDrawn="0"/>
        </p:nvSpPr>
        <p:spPr bwMode="auto">
          <a:xfrm flipH="0" flipV="0">
            <a:off x="115274" y="100828"/>
            <a:ext cx="11877674" cy="1104899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673246652" name="" hidden="0"/>
          <p:cNvGraphicFramePr>
            <a:graphicFrameLocks xmlns:a="http://schemas.openxmlformats.org/drawingml/2006/main"/>
          </p:cNvGraphicFramePr>
          <p:nvPr isPhoto="0" userDrawn="0"/>
        </p:nvGraphicFramePr>
        <p:xfrm>
          <a:off x="10498" y="19048"/>
          <a:ext cx="8127999" cy="1615304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{E8793325-72CC-8AA7-A2FA-F78EFBCB9060}</a:tableStyleId>
              </a:tblPr>
              <a:tblGrid>
                <a:gridCol w="1620000"/>
                <a:gridCol w="1260000"/>
                <a:gridCol w="9289772"/>
              </a:tblGrid>
              <a:tr h="111924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600" b="0">
                          <a:latin typeface="Liberation Sans Narrow"/>
                          <a:ea typeface="Liberation Sans Narrow"/>
                          <a:cs typeface="Liberation Sans Narrow"/>
                        </a:rPr>
                        <a:t>9:00 - 10:00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600" b="0">
                          <a:latin typeface="Liberation Sans Narrow"/>
                          <a:ea typeface="Liberation Sans Narrow"/>
                          <a:cs typeface="Liberation Sans Narrow"/>
                        </a:rPr>
                        <a:t>1 час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2400" b="1" i="0" u="none">
                          <a:solidFill>
                            <a:schemeClr val="tx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Мастер-класс от организаторов для команд-участниц </a:t>
                      </a:r>
                      <a:r>
                        <a:rPr sz="2400" b="0" i="0" u="none">
                          <a:solidFill>
                            <a:schemeClr val="tx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по работе с программным обеспечением и оборудованием</a:t>
                      </a:r>
                      <a:r>
                        <a:rPr sz="2400" b="0" i="0" u="none">
                          <a:solidFill>
                            <a:schemeClr val="tx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,</a:t>
                      </a:r>
                      <a:r>
                        <a:rPr sz="2400" b="0" i="0" u="none">
                          <a:solidFill>
                            <a:schemeClr val="tx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 пример организации командной работы по методу Scrum, выдача командам конкурсного задания</a:t>
                      </a:r>
                      <a:endParaRPr sz="2400">
                        <a:solidFill>
                          <a:schemeClr val="tx1"/>
                        </a:solidFill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85583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600" b="0">
                          <a:latin typeface="Liberation Sans Narrow"/>
                          <a:ea typeface="Liberation Sans Narrow"/>
                          <a:cs typeface="Liberation Sans Narrow"/>
                        </a:rPr>
                        <a:t>10:00 - 12:00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2600" b="0">
                          <a:latin typeface="Liberation Sans Narrow"/>
                          <a:ea typeface="Liberation Sans Narrow"/>
                          <a:cs typeface="Liberation Sans Narrow"/>
                        </a:rPr>
                        <a:t>2 часа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2400" b="1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Выполнение конкурсного задания: работа над проектами</a:t>
                      </a:r>
                      <a:endParaRPr sz="2400" b="1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1924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12:00 - 12:30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0,5 часа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2400" b="1">
                          <a:latin typeface="Liberation Sans Narrow"/>
                          <a:ea typeface="Liberation Sans Narrow"/>
                          <a:cs typeface="Liberation Sans Narrow"/>
                        </a:rPr>
                        <a:t>Перерыв, обед</a:t>
                      </a:r>
                      <a:endParaRPr sz="2400" b="1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1924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12:30 - 15:00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2,5 часа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2400" b="1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Завершение работы над проектами</a:t>
                      </a:r>
                      <a:endParaRPr sz="2400" b="1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1924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15:00 - 16:30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1,5 часа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2400" b="1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Презентации проектов, оценивание жюри</a:t>
                      </a:r>
                      <a:endParaRPr sz="2400" b="1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  <a:tr h="111924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16:30 - 17:00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600" b="0" i="0" u="none" strike="noStrike" cap="none" spc="0">
                          <a:solidFill>
                            <a:schemeClr val="dk1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0,5 часа</a:t>
                      </a:r>
                      <a:endParaRPr sz="2600" b="0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2400" b="1" i="0" u="none">
                          <a:solidFill>
                            <a:srgbClr val="191919"/>
                          </a:solidFill>
                          <a:latin typeface="Liberation Sans Narrow"/>
                          <a:ea typeface="Liberation Sans Narrow"/>
                          <a:cs typeface="Liberation Sans Narrow"/>
                        </a:rPr>
                        <a:t>Подведение итогов, награждение</a:t>
                      </a:r>
                      <a:endParaRPr sz="2400" b="1"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71831368" name="" hidden="0"/>
          <p:cNvSpPr/>
          <p:nvPr isPhoto="0" userDrawn="0"/>
        </p:nvSpPr>
        <p:spPr bwMode="auto">
          <a:xfrm flipH="0" flipV="0">
            <a:off x="115274" y="1329553"/>
            <a:ext cx="11877674" cy="3337695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13467357" name="" hidden="0"/>
          <p:cNvPicPr>
            <a:picLocks noChangeAspect="1"/>
          </p:cNvPicPr>
          <p:nvPr isPhoto="0" userDrawn="0"/>
        </p:nvPicPr>
        <p:blipFill>
          <a:blip r:embed="rId2"/>
          <a:srcRect l="13054" t="13611" r="12257" b="15000"/>
          <a:stretch/>
        </p:blipFill>
        <p:spPr bwMode="auto">
          <a:xfrm flipH="0" flipV="0">
            <a:off x="343874" y="1243202"/>
            <a:ext cx="5133974" cy="2760315"/>
          </a:xfrm>
          <a:prstGeom prst="rect">
            <a:avLst/>
          </a:prstGeom>
        </p:spPr>
      </p:pic>
      <p:pic>
        <p:nvPicPr>
          <p:cNvPr id="114447310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4896824" y="700277"/>
            <a:ext cx="6842084" cy="5405247"/>
          </a:xfrm>
          <a:prstGeom prst="rect">
            <a:avLst/>
          </a:prstGeom>
        </p:spPr>
      </p:pic>
      <p:pic>
        <p:nvPicPr>
          <p:cNvPr id="815566501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 flipH="0" flipV="0">
            <a:off x="6625503" y="1175670"/>
            <a:ext cx="3384727" cy="22519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116618320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4339611" y="3360083"/>
            <a:ext cx="2370558" cy="2581274"/>
          </a:xfrm>
          <a:prstGeom prst="rect">
            <a:avLst/>
          </a:prstGeom>
        </p:spPr>
      </p:pic>
      <p:pic>
        <p:nvPicPr>
          <p:cNvPr id="345002258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1" flipV="0">
            <a:off x="9447147" y="3360083"/>
            <a:ext cx="2370557" cy="2581274"/>
          </a:xfrm>
          <a:prstGeom prst="rect">
            <a:avLst/>
          </a:prstGeom>
        </p:spPr>
      </p:pic>
      <p:pic>
        <p:nvPicPr>
          <p:cNvPr id="1812903078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7160306" y="1755866"/>
            <a:ext cx="1673061" cy="1477870"/>
          </a:xfrm>
          <a:prstGeom prst="rect">
            <a:avLst/>
          </a:prstGeom>
        </p:spPr>
      </p:pic>
      <p:pic>
        <p:nvPicPr>
          <p:cNvPr id="1100519706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1444010" y="650964"/>
            <a:ext cx="942975" cy="952498"/>
          </a:xfrm>
          <a:prstGeom prst="rect">
            <a:avLst/>
          </a:prstGeom>
        </p:spPr>
      </p:pic>
      <p:sp>
        <p:nvSpPr>
          <p:cNvPr id="1146049621" name="" hidden="0"/>
          <p:cNvSpPr txBox="1"/>
          <p:nvPr isPhoto="0" userDrawn="0"/>
        </p:nvSpPr>
        <p:spPr bwMode="auto">
          <a:xfrm flipH="0" flipV="0">
            <a:off x="734416" y="1755866"/>
            <a:ext cx="2467243" cy="9449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Разработка игр 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(GameDev)</a:t>
            </a:r>
            <a:endParaRPr>
              <a:solidFill>
                <a:srgbClr val="331D10"/>
              </a:solidFill>
            </a:endParaRPr>
          </a:p>
        </p:txBody>
      </p:sp>
      <p:sp>
        <p:nvSpPr>
          <p:cNvPr id="1181663256" name="" hidden="0"/>
          <p:cNvSpPr/>
          <p:nvPr isPhoto="0" userDrawn="0"/>
        </p:nvSpPr>
        <p:spPr bwMode="auto">
          <a:xfrm flipH="0" flipV="0">
            <a:off x="534375" y="2845731"/>
            <a:ext cx="2762248" cy="723898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886938576" name="" hidden="0"/>
          <p:cNvSpPr txBox="1"/>
          <p:nvPr isPhoto="0" userDrawn="0"/>
        </p:nvSpPr>
        <p:spPr bwMode="auto">
          <a:xfrm flipH="0" flipV="0">
            <a:off x="534375" y="2948583"/>
            <a:ext cx="2762356" cy="5181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5-7 классы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705297714" name="" hidden="0"/>
          <p:cNvSpPr/>
          <p:nvPr isPhoto="0" userDrawn="0"/>
        </p:nvSpPr>
        <p:spPr bwMode="auto">
          <a:xfrm flipH="0" flipV="0">
            <a:off x="6849450" y="3619181"/>
            <a:ext cx="2457449" cy="1552574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1400" b="1">
                <a:solidFill>
                  <a:schemeClr val="tx1"/>
                </a:solidFill>
              </a:rPr>
              <a:t>Цель: </a:t>
            </a:r>
            <a:r>
              <a:rPr sz="2200" b="1">
                <a:solidFill>
                  <a:schemeClr val="tx1"/>
                </a:solidFill>
              </a:rPr>
              <a:t>создание 2D-игры</a:t>
            </a:r>
            <a:endParaRPr sz="2800" b="1">
              <a:solidFill>
                <a:schemeClr val="tx1"/>
              </a:solidFill>
            </a:endParaRPr>
          </a:p>
        </p:txBody>
      </p:sp>
      <p:sp>
        <p:nvSpPr>
          <p:cNvPr id="373817718" name="" hidden="0"/>
          <p:cNvSpPr txBox="1"/>
          <p:nvPr isPhoto="0" userDrawn="0"/>
        </p:nvSpPr>
        <p:spPr bwMode="auto">
          <a:xfrm flipH="0" flipV="0">
            <a:off x="534375" y="4101108"/>
            <a:ext cx="2981396" cy="118875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22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Программное обеспечение: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marL="394023" indent="-394023" algn="l">
              <a:buFont typeface="Arial"/>
              <a:buChar char="–"/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Scratch Desktop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1354033573" name="" hidden="0"/>
          <p:cNvSpPr/>
          <p:nvPr isPhoto="0" userDrawn="0"/>
        </p:nvSpPr>
        <p:spPr bwMode="auto">
          <a:xfrm flipH="0" flipV="0">
            <a:off x="4614670" y="2023314"/>
            <a:ext cx="2095499" cy="942975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Художник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444778084" name="" hidden="0"/>
          <p:cNvSpPr/>
          <p:nvPr isPhoto="0" userDrawn="0"/>
        </p:nvSpPr>
        <p:spPr bwMode="auto">
          <a:xfrm flipH="0" flipV="0">
            <a:off x="6949086" y="546939"/>
            <a:ext cx="2095499" cy="942975"/>
          </a:xfrm>
          <a:prstGeom prst="wedgeRectCallout">
            <a:avLst>
              <a:gd name="adj1" fmla="val -8391"/>
              <a:gd name="adj2" fmla="val 67092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Гейм-дизайнер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592462681" name="" hidden="0"/>
          <p:cNvSpPr/>
          <p:nvPr isPhoto="0" userDrawn="0"/>
        </p:nvSpPr>
        <p:spPr bwMode="auto">
          <a:xfrm flipH="0" flipV="0">
            <a:off x="9672443" y="2055159"/>
            <a:ext cx="2095499" cy="942975"/>
          </a:xfrm>
          <a:prstGeom prst="wedgeRectCallout">
            <a:avLst>
              <a:gd name="adj1" fmla="val 15282"/>
              <a:gd name="adj2" fmla="val 66745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Программист</a:t>
            </a:r>
            <a:endParaRPr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267499431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4339611" y="3360083"/>
            <a:ext cx="2370558" cy="2581274"/>
          </a:xfrm>
          <a:prstGeom prst="rect">
            <a:avLst/>
          </a:prstGeom>
        </p:spPr>
      </p:pic>
      <p:pic>
        <p:nvPicPr>
          <p:cNvPr id="1426011467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1" flipV="0">
            <a:off x="9447147" y="3360083"/>
            <a:ext cx="2370557" cy="2581274"/>
          </a:xfrm>
          <a:prstGeom prst="rect">
            <a:avLst/>
          </a:prstGeom>
        </p:spPr>
      </p:pic>
      <p:pic>
        <p:nvPicPr>
          <p:cNvPr id="191758008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7160306" y="1755866"/>
            <a:ext cx="1673061" cy="1477870"/>
          </a:xfrm>
          <a:prstGeom prst="rect">
            <a:avLst/>
          </a:prstGeom>
        </p:spPr>
      </p:pic>
      <p:pic>
        <p:nvPicPr>
          <p:cNvPr id="49736522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1444010" y="650964"/>
            <a:ext cx="942975" cy="952498"/>
          </a:xfrm>
          <a:prstGeom prst="rect">
            <a:avLst/>
          </a:prstGeom>
        </p:spPr>
      </p:pic>
      <p:sp>
        <p:nvSpPr>
          <p:cNvPr id="1005565863" name="" hidden="0"/>
          <p:cNvSpPr txBox="1"/>
          <p:nvPr isPhoto="0" userDrawn="0"/>
        </p:nvSpPr>
        <p:spPr bwMode="auto">
          <a:xfrm flipH="0" flipV="0">
            <a:off x="734416" y="1755866"/>
            <a:ext cx="2467243" cy="9449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Разработка игр 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(GameDev)</a:t>
            </a:r>
            <a:endParaRPr>
              <a:solidFill>
                <a:srgbClr val="331D10"/>
              </a:solidFill>
            </a:endParaRPr>
          </a:p>
        </p:txBody>
      </p:sp>
      <p:sp>
        <p:nvSpPr>
          <p:cNvPr id="765073635" name="" hidden="0"/>
          <p:cNvSpPr/>
          <p:nvPr isPhoto="0" userDrawn="0"/>
        </p:nvSpPr>
        <p:spPr bwMode="auto">
          <a:xfrm flipH="0" flipV="0">
            <a:off x="534375" y="2845731"/>
            <a:ext cx="2762248" cy="723898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581934342" name="" hidden="0"/>
          <p:cNvSpPr txBox="1"/>
          <p:nvPr isPhoto="0" userDrawn="0"/>
        </p:nvSpPr>
        <p:spPr bwMode="auto">
          <a:xfrm flipH="0" flipV="0">
            <a:off x="534375" y="2948583"/>
            <a:ext cx="2762500" cy="5181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8-11 классы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1416296015" name="" hidden="0"/>
          <p:cNvSpPr/>
          <p:nvPr isPhoto="0" userDrawn="0"/>
        </p:nvSpPr>
        <p:spPr bwMode="auto">
          <a:xfrm flipH="0" flipV="0">
            <a:off x="6849450" y="3619181"/>
            <a:ext cx="2457449" cy="1552574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1400" b="1">
                <a:solidFill>
                  <a:schemeClr val="tx1"/>
                </a:solidFill>
              </a:rPr>
              <a:t>Цель: </a:t>
            </a:r>
            <a:r>
              <a:rPr sz="2200" b="1">
                <a:solidFill>
                  <a:schemeClr val="tx1"/>
                </a:solidFill>
              </a:rPr>
              <a:t>создание 3D-игры</a:t>
            </a:r>
            <a:endParaRPr sz="2800" b="1">
              <a:solidFill>
                <a:schemeClr val="tx1"/>
              </a:solidFill>
            </a:endParaRPr>
          </a:p>
        </p:txBody>
      </p:sp>
      <p:sp>
        <p:nvSpPr>
          <p:cNvPr id="1898018470" name="" hidden="0"/>
          <p:cNvSpPr txBox="1"/>
          <p:nvPr isPhoto="0" userDrawn="0"/>
        </p:nvSpPr>
        <p:spPr bwMode="auto">
          <a:xfrm flipH="0" flipV="0">
            <a:off x="534375" y="4101108"/>
            <a:ext cx="2981864" cy="161547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22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Программное обеспечение: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marL="394023" indent="-394023" algn="l">
              <a:buFont typeface="Arial"/>
              <a:buChar char="–"/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Godot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marL="394023" indent="-394023" algn="l">
              <a:buFont typeface="Arial"/>
              <a:buChar char="–"/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Blender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552375063" name="" hidden="0"/>
          <p:cNvSpPr/>
          <p:nvPr isPhoto="0" userDrawn="0"/>
        </p:nvSpPr>
        <p:spPr bwMode="auto">
          <a:xfrm flipH="0" flipV="0">
            <a:off x="4614670" y="2023314"/>
            <a:ext cx="2095499" cy="942975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Художник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237553493" name="" hidden="0"/>
          <p:cNvSpPr/>
          <p:nvPr isPhoto="0" userDrawn="0"/>
        </p:nvSpPr>
        <p:spPr bwMode="auto">
          <a:xfrm flipH="0" flipV="0">
            <a:off x="6949086" y="546939"/>
            <a:ext cx="2095499" cy="942975"/>
          </a:xfrm>
          <a:prstGeom prst="wedgeRectCallout">
            <a:avLst>
              <a:gd name="adj1" fmla="val -8391"/>
              <a:gd name="adj2" fmla="val 67092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Гейм-дизайнер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1644737" name="" hidden="0"/>
          <p:cNvSpPr/>
          <p:nvPr isPhoto="0" userDrawn="0"/>
        </p:nvSpPr>
        <p:spPr bwMode="auto">
          <a:xfrm flipH="0" flipV="0">
            <a:off x="9672443" y="2055159"/>
            <a:ext cx="2095499" cy="942975"/>
          </a:xfrm>
          <a:prstGeom prst="wedgeRectCallout">
            <a:avLst>
              <a:gd name="adj1" fmla="val 15282"/>
              <a:gd name="adj2" fmla="val 66745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Программист</a:t>
            </a:r>
            <a:endParaRPr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79045495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4339611" y="3360083"/>
            <a:ext cx="2370558" cy="2581274"/>
          </a:xfrm>
          <a:prstGeom prst="rect">
            <a:avLst/>
          </a:prstGeom>
        </p:spPr>
      </p:pic>
      <p:pic>
        <p:nvPicPr>
          <p:cNvPr id="682006772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1" flipV="0">
            <a:off x="9447147" y="3360083"/>
            <a:ext cx="2370557" cy="2581274"/>
          </a:xfrm>
          <a:prstGeom prst="rect">
            <a:avLst/>
          </a:prstGeom>
        </p:spPr>
      </p:pic>
      <p:pic>
        <p:nvPicPr>
          <p:cNvPr id="2033901871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7160306" y="1755866"/>
            <a:ext cx="1673061" cy="1477870"/>
          </a:xfrm>
          <a:prstGeom prst="rect">
            <a:avLst/>
          </a:prstGeom>
        </p:spPr>
      </p:pic>
      <p:sp>
        <p:nvSpPr>
          <p:cNvPr id="2070742338" name="" hidden="0"/>
          <p:cNvSpPr txBox="1"/>
          <p:nvPr isPhoto="0" userDrawn="0"/>
        </p:nvSpPr>
        <p:spPr bwMode="auto">
          <a:xfrm flipH="0" flipV="0">
            <a:off x="734416" y="1283407"/>
            <a:ext cx="2467495" cy="9449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Веб-разработка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603765745" name="" hidden="0"/>
          <p:cNvSpPr/>
          <p:nvPr isPhoto="0" userDrawn="0"/>
        </p:nvSpPr>
        <p:spPr bwMode="auto">
          <a:xfrm flipH="0" flipV="0">
            <a:off x="534375" y="2326620"/>
            <a:ext cx="2762248" cy="723898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chemeClr val="accent2">
                <a:lumMod val="50196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>
              <a:defRPr/>
            </a:pPr>
            <a:endParaRPr/>
          </a:p>
        </p:txBody>
      </p:sp>
      <p:sp>
        <p:nvSpPr>
          <p:cNvPr id="367291994" name="" hidden="0"/>
          <p:cNvSpPr txBox="1"/>
          <p:nvPr isPhoto="0" userDrawn="0"/>
        </p:nvSpPr>
        <p:spPr bwMode="auto">
          <a:xfrm flipH="0" flipV="0">
            <a:off x="534375" y="2429472"/>
            <a:ext cx="2762572" cy="5181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8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5-7 классы</a:t>
            </a:r>
            <a:endParaRPr sz="28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1788971864" name="" hidden="0"/>
          <p:cNvSpPr/>
          <p:nvPr isPhoto="0" userDrawn="0"/>
        </p:nvSpPr>
        <p:spPr bwMode="auto">
          <a:xfrm flipH="0" flipV="0">
            <a:off x="6849450" y="3619181"/>
            <a:ext cx="2457449" cy="1552574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1400" b="1">
                <a:solidFill>
                  <a:schemeClr val="tx1"/>
                </a:solidFill>
              </a:rPr>
              <a:t>Цель: </a:t>
            </a:r>
            <a:r>
              <a:rPr sz="2200" b="1">
                <a:solidFill>
                  <a:schemeClr val="tx1"/>
                </a:solidFill>
              </a:rPr>
              <a:t>создание сайта </a:t>
            </a:r>
            <a:endParaRPr sz="16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sz="1600" b="1">
                <a:solidFill>
                  <a:schemeClr val="tx1"/>
                </a:solidFill>
              </a:rPr>
              <a:t>HTML-CSS-JS</a:t>
            </a:r>
            <a:endParaRPr sz="2800" b="1">
              <a:solidFill>
                <a:schemeClr val="tx1"/>
              </a:solidFill>
            </a:endParaRPr>
          </a:p>
        </p:txBody>
      </p:sp>
      <p:sp>
        <p:nvSpPr>
          <p:cNvPr id="144484516" name="" hidden="0"/>
          <p:cNvSpPr txBox="1"/>
          <p:nvPr isPhoto="0" userDrawn="0"/>
        </p:nvSpPr>
        <p:spPr bwMode="auto">
          <a:xfrm flipH="0" flipV="0">
            <a:off x="534375" y="4650720"/>
            <a:ext cx="2987336" cy="192027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16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Программное обеспечение:</a:t>
            </a:r>
            <a:endParaRPr sz="16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marL="394023" indent="-394023" algn="l">
              <a:buFont typeface="Arial"/>
              <a:buChar char="–"/>
              <a:defRPr/>
            </a:pPr>
            <a:r>
              <a:rPr sz="20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текстовые редакторы </a:t>
            </a:r>
            <a:r>
              <a:rPr sz="16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(Bluefish, </a:t>
            </a:r>
            <a:r>
              <a:rPr sz="16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Visual Studio Code, </a:t>
            </a:r>
            <a:r>
              <a:rPr sz="16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Geany)</a:t>
            </a:r>
            <a:endParaRPr sz="20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marL="394023" indent="-394023" algn="l">
              <a:buFont typeface="Arial"/>
              <a:buChar char="–"/>
              <a:defRPr/>
            </a:pPr>
            <a:r>
              <a:rPr sz="20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браузеры </a:t>
            </a:r>
            <a:r>
              <a:rPr sz="16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(Chromium, Yandex Браузер, Mozilla Firefox)</a:t>
            </a:r>
            <a:endParaRPr sz="16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  <p:sp>
        <p:nvSpPr>
          <p:cNvPr id="695233872" name="" hidden="0"/>
          <p:cNvSpPr/>
          <p:nvPr isPhoto="0" userDrawn="0"/>
        </p:nvSpPr>
        <p:spPr bwMode="auto">
          <a:xfrm flipH="0" flipV="0">
            <a:off x="4614670" y="2023314"/>
            <a:ext cx="2095499" cy="942975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Контент-менеджер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692188502" name="" hidden="0"/>
          <p:cNvSpPr/>
          <p:nvPr isPhoto="0" userDrawn="0"/>
        </p:nvSpPr>
        <p:spPr bwMode="auto">
          <a:xfrm flipH="0" flipV="0">
            <a:off x="6949086" y="546939"/>
            <a:ext cx="2095499" cy="942975"/>
          </a:xfrm>
          <a:prstGeom prst="wedgeRectCallout">
            <a:avLst>
              <a:gd name="adj1" fmla="val -8391"/>
              <a:gd name="adj2" fmla="val 67092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Веб-дизайнер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573360062" name="" hidden="0"/>
          <p:cNvSpPr/>
          <p:nvPr isPhoto="0" userDrawn="0"/>
        </p:nvSpPr>
        <p:spPr bwMode="auto">
          <a:xfrm flipH="0" flipV="0">
            <a:off x="9672443" y="2055159"/>
            <a:ext cx="2095499" cy="942975"/>
          </a:xfrm>
          <a:prstGeom prst="wedgeRectCallout">
            <a:avLst>
              <a:gd name="adj1" fmla="val 15282"/>
              <a:gd name="adj2" fmla="val 66745"/>
            </a:avLst>
          </a:prstGeom>
          <a:solidFill>
            <a:schemeClr val="tx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2200">
                <a:solidFill>
                  <a:schemeClr val="tx1"/>
                </a:solidFill>
              </a:rPr>
              <a:t>Верстальщик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252877855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1491789" y="227853"/>
            <a:ext cx="952497" cy="952497"/>
          </a:xfrm>
          <a:prstGeom prst="rect">
            <a:avLst/>
          </a:prstGeom>
        </p:spPr>
      </p:pic>
      <p:sp>
        <p:nvSpPr>
          <p:cNvPr id="1990057163" name="" hidden="0"/>
          <p:cNvSpPr txBox="1"/>
          <p:nvPr isPhoto="0" userDrawn="0"/>
        </p:nvSpPr>
        <p:spPr bwMode="auto">
          <a:xfrm flipH="0" flipV="0">
            <a:off x="537399" y="3233737"/>
            <a:ext cx="2984312" cy="12497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16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Технологии:</a:t>
            </a:r>
            <a:endParaRPr sz="16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marL="394022" indent="-394022" algn="l">
              <a:buFont typeface="Arial"/>
              <a:buChar char="–"/>
              <a:defRPr/>
            </a:pPr>
            <a:r>
              <a:rPr sz="20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HTML</a:t>
            </a:r>
            <a:endParaRPr sz="20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marL="394022" indent="-394022" algn="l">
              <a:buFont typeface="Arial"/>
              <a:buChar char="–"/>
              <a:defRPr/>
            </a:pPr>
            <a:r>
              <a:rPr sz="20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CSS</a:t>
            </a:r>
            <a:endParaRPr sz="20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  <a:p>
            <a:pPr marL="394022" indent="-394022" algn="l">
              <a:buFont typeface="Arial"/>
              <a:buChar char="–"/>
              <a:defRPr/>
            </a:pPr>
            <a:r>
              <a:rPr sz="2000" b="1">
                <a:solidFill>
                  <a:srgbClr val="331D10"/>
                </a:solidFill>
                <a:latin typeface="Liberation Sans Narrow"/>
                <a:ea typeface="Liberation Sans Narrow"/>
                <a:cs typeface="Liberation Sans Narrow"/>
              </a:rPr>
              <a:t>JavaScript</a:t>
            </a:r>
            <a:endParaRPr sz="2400" b="1">
              <a:solidFill>
                <a:srgbClr val="331D10"/>
              </a:solidFill>
              <a:latin typeface="Liberation Sans Narrow"/>
              <a:ea typeface="Liberation Sans Narrow"/>
              <a:cs typeface="Liberation Sans Narrow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Blan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R7-Office/7.0.1.62</Application>
  <DocSecurity>0</DocSecurity>
  <PresentationFormat>Widescreen</PresentationFormat>
  <Paragraphs>0</Paragraphs>
  <Slides>20</Slides>
  <Notes>20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>Иван Шишунов</cp:lastModifiedBy>
  <cp:revision>14</cp:revision>
  <dcterms:created xsi:type="dcterms:W3CDTF">2012-12-03T06:56:55Z</dcterms:created>
  <dcterms:modified xsi:type="dcterms:W3CDTF">2022-08-19T17:58:37Z</dcterms:modified>
  <cp:category/>
  <cp:contentStatus/>
  <cp:version/>
</cp:coreProperties>
</file>