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76" r:id="rId3"/>
    <p:sldId id="3477" r:id="rId4"/>
    <p:sldId id="3478" r:id="rId5"/>
    <p:sldId id="3473" r:id="rId6"/>
    <p:sldId id="3474" r:id="rId7"/>
    <p:sldId id="3469" r:id="rId8"/>
    <p:sldId id="34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07186-1E6D-45C4-8E54-92924429292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B9026-474D-49A7-94E0-21A734479889}">
      <dgm:prSet phldrT="[Текст]"/>
      <dgm:spPr>
        <a:solidFill>
          <a:srgbClr val="00206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/>
            <a:t>КОРПОРАТИВНАЯ АКАДЕМИЯ</a:t>
          </a:r>
        </a:p>
      </dgm:t>
    </dgm:pt>
    <dgm:pt modelId="{062D409C-D3DB-453C-B4B2-4050DDF4E64C}" type="parTrans" cxnId="{ED415C2E-D82D-4CFE-84F7-4C003A6B8453}">
      <dgm:prSet/>
      <dgm:spPr/>
      <dgm:t>
        <a:bodyPr/>
        <a:lstStyle/>
        <a:p>
          <a:endParaRPr lang="ru-RU"/>
        </a:p>
      </dgm:t>
    </dgm:pt>
    <dgm:pt modelId="{4D31A786-5CA6-49DA-8E09-F9EBBE46C506}" type="sibTrans" cxnId="{ED415C2E-D82D-4CFE-84F7-4C003A6B8453}">
      <dgm:prSet/>
      <dgm:spPr/>
      <dgm:t>
        <a:bodyPr/>
        <a:lstStyle/>
        <a:p>
          <a:endParaRPr lang="ru-RU"/>
        </a:p>
      </dgm:t>
    </dgm:pt>
    <dgm:pt modelId="{35EE617C-AA30-4D9F-801B-C22B95A0D2EB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dirty="0"/>
            <a:t>УЧЕБНЫЕ ЗАВЕДЕНИЯ</a:t>
          </a:r>
        </a:p>
      </dgm:t>
    </dgm:pt>
    <dgm:pt modelId="{6A10D871-2486-4A43-9120-699CE3B84C71}" type="parTrans" cxnId="{6BA69DE9-8215-4E90-B94D-2E6E7A5D0A3C}">
      <dgm:prSet/>
      <dgm:spPr/>
      <dgm:t>
        <a:bodyPr/>
        <a:lstStyle/>
        <a:p>
          <a:endParaRPr lang="ru-RU"/>
        </a:p>
      </dgm:t>
    </dgm:pt>
    <dgm:pt modelId="{AE75B1A4-7A18-4034-B5BC-9F3E751549A3}" type="sibTrans" cxnId="{6BA69DE9-8215-4E90-B94D-2E6E7A5D0A3C}">
      <dgm:prSet/>
      <dgm:spPr/>
      <dgm:t>
        <a:bodyPr/>
        <a:lstStyle/>
        <a:p>
          <a:endParaRPr lang="ru-RU"/>
        </a:p>
      </dgm:t>
    </dgm:pt>
    <dgm:pt modelId="{61F658B9-24B0-4327-9F70-C046DCAC66D4}">
      <dgm:prSet phldrT="[Текст]"/>
      <dgm:spPr>
        <a:solidFill>
          <a:srgbClr val="C0000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/>
            <a:t>ПРЕДПРИЯТИЯ РОСАТОМА</a:t>
          </a:r>
        </a:p>
      </dgm:t>
    </dgm:pt>
    <dgm:pt modelId="{24534564-9A14-4511-B340-1D4CB3A75552}" type="parTrans" cxnId="{69903B0B-3C3F-4B39-B3E7-4D87AADB0A8A}">
      <dgm:prSet/>
      <dgm:spPr/>
      <dgm:t>
        <a:bodyPr/>
        <a:lstStyle/>
        <a:p>
          <a:endParaRPr lang="ru-RU"/>
        </a:p>
      </dgm:t>
    </dgm:pt>
    <dgm:pt modelId="{A1FEA037-BC25-45B9-AF1A-AC3EBB718192}" type="sibTrans" cxnId="{69903B0B-3C3F-4B39-B3E7-4D87AADB0A8A}">
      <dgm:prSet/>
      <dgm:spPr/>
      <dgm:t>
        <a:bodyPr/>
        <a:lstStyle/>
        <a:p>
          <a:endParaRPr lang="ru-RU"/>
        </a:p>
      </dgm:t>
    </dgm:pt>
    <dgm:pt modelId="{687E2A33-55C0-4952-B5AC-0530342CEA20}" type="pres">
      <dgm:prSet presAssocID="{E4807186-1E6D-45C4-8E54-929244292926}" presName="Name0" presStyleCnt="0">
        <dgm:presLayoutVars>
          <dgm:dir/>
          <dgm:resizeHandles val="exact"/>
        </dgm:presLayoutVars>
      </dgm:prSet>
      <dgm:spPr/>
    </dgm:pt>
    <dgm:pt modelId="{DABFBED7-4766-4CB4-9A0A-8BFF507AD048}" type="pres">
      <dgm:prSet presAssocID="{461B9026-474D-49A7-94E0-21A734479889}" presName="node" presStyleLbl="node1" presStyleIdx="0" presStyleCnt="3">
        <dgm:presLayoutVars>
          <dgm:bulletEnabled val="1"/>
        </dgm:presLayoutVars>
      </dgm:prSet>
      <dgm:spPr/>
    </dgm:pt>
    <dgm:pt modelId="{E9B7EFF2-13C8-4086-92A9-824A672E74FE}" type="pres">
      <dgm:prSet presAssocID="{4D31A786-5CA6-49DA-8E09-F9EBBE46C506}" presName="sibTrans" presStyleLbl="sibTrans2D1" presStyleIdx="0" presStyleCnt="3" custLinFactNeighborX="47522"/>
      <dgm:spPr/>
    </dgm:pt>
    <dgm:pt modelId="{F636DFDC-CDE6-455F-8C84-7852682D54BE}" type="pres">
      <dgm:prSet presAssocID="{4D31A786-5CA6-49DA-8E09-F9EBBE46C506}" presName="connectorText" presStyleLbl="sibTrans2D1" presStyleIdx="0" presStyleCnt="3"/>
      <dgm:spPr/>
    </dgm:pt>
    <dgm:pt modelId="{72EC1637-0BBD-4E59-AB75-C02B33415C2A}" type="pres">
      <dgm:prSet presAssocID="{35EE617C-AA30-4D9F-801B-C22B95A0D2EB}" presName="node" presStyleLbl="node1" presStyleIdx="1" presStyleCnt="3">
        <dgm:presLayoutVars>
          <dgm:bulletEnabled val="1"/>
        </dgm:presLayoutVars>
      </dgm:prSet>
      <dgm:spPr/>
    </dgm:pt>
    <dgm:pt modelId="{705AAFCB-49A5-43E8-BCB7-50C8612C9778}" type="pres">
      <dgm:prSet presAssocID="{AE75B1A4-7A18-4034-B5BC-9F3E751549A3}" presName="sibTrans" presStyleLbl="sibTrans2D1" presStyleIdx="1" presStyleCnt="3"/>
      <dgm:spPr/>
    </dgm:pt>
    <dgm:pt modelId="{1A827F59-5867-4313-AEC8-52A27879616A}" type="pres">
      <dgm:prSet presAssocID="{AE75B1A4-7A18-4034-B5BC-9F3E751549A3}" presName="connectorText" presStyleLbl="sibTrans2D1" presStyleIdx="1" presStyleCnt="3"/>
      <dgm:spPr/>
    </dgm:pt>
    <dgm:pt modelId="{80BF3704-513A-4761-99C1-68D16449ABBA}" type="pres">
      <dgm:prSet presAssocID="{61F658B9-24B0-4327-9F70-C046DCAC66D4}" presName="node" presStyleLbl="node1" presStyleIdx="2" presStyleCnt="3">
        <dgm:presLayoutVars>
          <dgm:bulletEnabled val="1"/>
        </dgm:presLayoutVars>
      </dgm:prSet>
      <dgm:spPr/>
    </dgm:pt>
    <dgm:pt modelId="{96E5032F-F5C2-461E-A829-F168B58300CF}" type="pres">
      <dgm:prSet presAssocID="{A1FEA037-BC25-45B9-AF1A-AC3EBB718192}" presName="sibTrans" presStyleLbl="sibTrans2D1" presStyleIdx="2" presStyleCnt="3" custLinFactNeighborX="-45499" custLinFactNeighborY="-12023"/>
      <dgm:spPr/>
    </dgm:pt>
    <dgm:pt modelId="{9DF6F994-1904-43A6-A316-20B865770F06}" type="pres">
      <dgm:prSet presAssocID="{A1FEA037-BC25-45B9-AF1A-AC3EBB718192}" presName="connectorText" presStyleLbl="sibTrans2D1" presStyleIdx="2" presStyleCnt="3"/>
      <dgm:spPr/>
    </dgm:pt>
  </dgm:ptLst>
  <dgm:cxnLst>
    <dgm:cxn modelId="{058C8E05-F83B-428C-8C16-C512B8A5EBB9}" type="presOf" srcId="{35EE617C-AA30-4D9F-801B-C22B95A0D2EB}" destId="{72EC1637-0BBD-4E59-AB75-C02B33415C2A}" srcOrd="0" destOrd="0" presId="urn:microsoft.com/office/officeart/2005/8/layout/cycle7"/>
    <dgm:cxn modelId="{69903B0B-3C3F-4B39-B3E7-4D87AADB0A8A}" srcId="{E4807186-1E6D-45C4-8E54-929244292926}" destId="{61F658B9-24B0-4327-9F70-C046DCAC66D4}" srcOrd="2" destOrd="0" parTransId="{24534564-9A14-4511-B340-1D4CB3A75552}" sibTransId="{A1FEA037-BC25-45B9-AF1A-AC3EBB718192}"/>
    <dgm:cxn modelId="{ED415C2E-D82D-4CFE-84F7-4C003A6B8453}" srcId="{E4807186-1E6D-45C4-8E54-929244292926}" destId="{461B9026-474D-49A7-94E0-21A734479889}" srcOrd="0" destOrd="0" parTransId="{062D409C-D3DB-453C-B4B2-4050DDF4E64C}" sibTransId="{4D31A786-5CA6-49DA-8E09-F9EBBE46C506}"/>
    <dgm:cxn modelId="{04E5C43A-11FC-4728-8A11-D6554D87ADD7}" type="presOf" srcId="{AE75B1A4-7A18-4034-B5BC-9F3E751549A3}" destId="{705AAFCB-49A5-43E8-BCB7-50C8612C9778}" srcOrd="0" destOrd="0" presId="urn:microsoft.com/office/officeart/2005/8/layout/cycle7"/>
    <dgm:cxn modelId="{D4B59B55-401A-4084-8496-A3BFB1250C30}" type="presOf" srcId="{AE75B1A4-7A18-4034-B5BC-9F3E751549A3}" destId="{1A827F59-5867-4313-AEC8-52A27879616A}" srcOrd="1" destOrd="0" presId="urn:microsoft.com/office/officeart/2005/8/layout/cycle7"/>
    <dgm:cxn modelId="{F90D8258-2E92-49C1-8C6C-3155387075E6}" type="presOf" srcId="{A1FEA037-BC25-45B9-AF1A-AC3EBB718192}" destId="{96E5032F-F5C2-461E-A829-F168B58300CF}" srcOrd="0" destOrd="0" presId="urn:microsoft.com/office/officeart/2005/8/layout/cycle7"/>
    <dgm:cxn modelId="{2581CB9A-DEB6-4A4F-B772-39D454508510}" type="presOf" srcId="{A1FEA037-BC25-45B9-AF1A-AC3EBB718192}" destId="{9DF6F994-1904-43A6-A316-20B865770F06}" srcOrd="1" destOrd="0" presId="urn:microsoft.com/office/officeart/2005/8/layout/cycle7"/>
    <dgm:cxn modelId="{BC4782A4-96DB-4186-936F-F0FFA65A9E12}" type="presOf" srcId="{461B9026-474D-49A7-94E0-21A734479889}" destId="{DABFBED7-4766-4CB4-9A0A-8BFF507AD048}" srcOrd="0" destOrd="0" presId="urn:microsoft.com/office/officeart/2005/8/layout/cycle7"/>
    <dgm:cxn modelId="{F70B84AB-33E7-4237-9515-8B3A455096AF}" type="presOf" srcId="{4D31A786-5CA6-49DA-8E09-F9EBBE46C506}" destId="{F636DFDC-CDE6-455F-8C84-7852682D54BE}" srcOrd="1" destOrd="0" presId="urn:microsoft.com/office/officeart/2005/8/layout/cycle7"/>
    <dgm:cxn modelId="{4A6F8BB1-C799-4B39-96F0-F9934DA5A1C9}" type="presOf" srcId="{4D31A786-5CA6-49DA-8E09-F9EBBE46C506}" destId="{E9B7EFF2-13C8-4086-92A9-824A672E74FE}" srcOrd="0" destOrd="0" presId="urn:microsoft.com/office/officeart/2005/8/layout/cycle7"/>
    <dgm:cxn modelId="{FA4D26C5-465D-4163-8FD7-8AF9978C4869}" type="presOf" srcId="{E4807186-1E6D-45C4-8E54-929244292926}" destId="{687E2A33-55C0-4952-B5AC-0530342CEA20}" srcOrd="0" destOrd="0" presId="urn:microsoft.com/office/officeart/2005/8/layout/cycle7"/>
    <dgm:cxn modelId="{6BA69DE9-8215-4E90-B94D-2E6E7A5D0A3C}" srcId="{E4807186-1E6D-45C4-8E54-929244292926}" destId="{35EE617C-AA30-4D9F-801B-C22B95A0D2EB}" srcOrd="1" destOrd="0" parTransId="{6A10D871-2486-4A43-9120-699CE3B84C71}" sibTransId="{AE75B1A4-7A18-4034-B5BC-9F3E751549A3}"/>
    <dgm:cxn modelId="{324A0FEC-0A5B-4491-B604-6184DD515603}" type="presOf" srcId="{61F658B9-24B0-4327-9F70-C046DCAC66D4}" destId="{80BF3704-513A-4761-99C1-68D16449ABBA}" srcOrd="0" destOrd="0" presId="urn:microsoft.com/office/officeart/2005/8/layout/cycle7"/>
    <dgm:cxn modelId="{EA4F77DC-43A7-4BE4-A69D-BAA20F8B39F7}" type="presParOf" srcId="{687E2A33-55C0-4952-B5AC-0530342CEA20}" destId="{DABFBED7-4766-4CB4-9A0A-8BFF507AD048}" srcOrd="0" destOrd="0" presId="urn:microsoft.com/office/officeart/2005/8/layout/cycle7"/>
    <dgm:cxn modelId="{5302AB48-D6FA-4FE2-ADEB-62AEDC7D0B4C}" type="presParOf" srcId="{687E2A33-55C0-4952-B5AC-0530342CEA20}" destId="{E9B7EFF2-13C8-4086-92A9-824A672E74FE}" srcOrd="1" destOrd="0" presId="urn:microsoft.com/office/officeart/2005/8/layout/cycle7"/>
    <dgm:cxn modelId="{C54374CB-ECB9-4AEA-8544-10F0211FAD0D}" type="presParOf" srcId="{E9B7EFF2-13C8-4086-92A9-824A672E74FE}" destId="{F636DFDC-CDE6-455F-8C84-7852682D54BE}" srcOrd="0" destOrd="0" presId="urn:microsoft.com/office/officeart/2005/8/layout/cycle7"/>
    <dgm:cxn modelId="{32618326-BF9E-4E48-91C2-DBFC74C08D81}" type="presParOf" srcId="{687E2A33-55C0-4952-B5AC-0530342CEA20}" destId="{72EC1637-0BBD-4E59-AB75-C02B33415C2A}" srcOrd="2" destOrd="0" presId="urn:microsoft.com/office/officeart/2005/8/layout/cycle7"/>
    <dgm:cxn modelId="{8681E8C3-1772-4B02-80E3-BF960DACC6D0}" type="presParOf" srcId="{687E2A33-55C0-4952-B5AC-0530342CEA20}" destId="{705AAFCB-49A5-43E8-BCB7-50C8612C9778}" srcOrd="3" destOrd="0" presId="urn:microsoft.com/office/officeart/2005/8/layout/cycle7"/>
    <dgm:cxn modelId="{0225E6E0-A37D-4A16-80A3-292128DC60DF}" type="presParOf" srcId="{705AAFCB-49A5-43E8-BCB7-50C8612C9778}" destId="{1A827F59-5867-4313-AEC8-52A27879616A}" srcOrd="0" destOrd="0" presId="urn:microsoft.com/office/officeart/2005/8/layout/cycle7"/>
    <dgm:cxn modelId="{D583B579-8F77-4582-8D55-1274E02C094F}" type="presParOf" srcId="{687E2A33-55C0-4952-B5AC-0530342CEA20}" destId="{80BF3704-513A-4761-99C1-68D16449ABBA}" srcOrd="4" destOrd="0" presId="urn:microsoft.com/office/officeart/2005/8/layout/cycle7"/>
    <dgm:cxn modelId="{8D9FA0F4-8ECF-4270-8151-8E558B9E7C5C}" type="presParOf" srcId="{687E2A33-55C0-4952-B5AC-0530342CEA20}" destId="{96E5032F-F5C2-461E-A829-F168B58300CF}" srcOrd="5" destOrd="0" presId="urn:microsoft.com/office/officeart/2005/8/layout/cycle7"/>
    <dgm:cxn modelId="{3B73564E-50C8-4978-B216-33C9894705C4}" type="presParOf" srcId="{96E5032F-F5C2-461E-A829-F168B58300CF}" destId="{9DF6F994-1904-43A6-A316-20B865770F0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FBED7-4766-4CB4-9A0A-8BFF507AD048}">
      <dsp:nvSpPr>
        <dsp:cNvPr id="0" name=""/>
        <dsp:cNvSpPr/>
      </dsp:nvSpPr>
      <dsp:spPr>
        <a:xfrm>
          <a:off x="2104815" y="1281"/>
          <a:ext cx="2238628" cy="111931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КОРПОРАТИВНАЯ АКАДЕМИЯ</a:t>
          </a:r>
        </a:p>
      </dsp:txBody>
      <dsp:txXfrm>
        <a:off x="2137599" y="34065"/>
        <a:ext cx="2173060" cy="1053746"/>
      </dsp:txXfrm>
    </dsp:sp>
    <dsp:sp modelId="{E9B7EFF2-13C8-4086-92A9-824A672E74FE}">
      <dsp:nvSpPr>
        <dsp:cNvPr id="0" name=""/>
        <dsp:cNvSpPr/>
      </dsp:nvSpPr>
      <dsp:spPr>
        <a:xfrm rot="3600000">
          <a:off x="4119457" y="1965885"/>
          <a:ext cx="1166659" cy="39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236985" y="2044237"/>
        <a:ext cx="931603" cy="235056"/>
      </dsp:txXfrm>
    </dsp:sp>
    <dsp:sp modelId="{72EC1637-0BBD-4E59-AB75-C02B33415C2A}">
      <dsp:nvSpPr>
        <dsp:cNvPr id="0" name=""/>
        <dsp:cNvSpPr/>
      </dsp:nvSpPr>
      <dsp:spPr>
        <a:xfrm>
          <a:off x="3953291" y="3202936"/>
          <a:ext cx="2238628" cy="11193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УЧЕБНЫЕ ЗАВЕДЕНИЯ</a:t>
          </a:r>
        </a:p>
      </dsp:txBody>
      <dsp:txXfrm>
        <a:off x="3986075" y="3235720"/>
        <a:ext cx="2173060" cy="1053746"/>
      </dsp:txXfrm>
    </dsp:sp>
    <dsp:sp modelId="{705AAFCB-49A5-43E8-BCB7-50C8612C9778}">
      <dsp:nvSpPr>
        <dsp:cNvPr id="0" name=""/>
        <dsp:cNvSpPr/>
      </dsp:nvSpPr>
      <dsp:spPr>
        <a:xfrm rot="10800000">
          <a:off x="2640799" y="3566713"/>
          <a:ext cx="1166659" cy="39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758327" y="3645065"/>
        <a:ext cx="931603" cy="235056"/>
      </dsp:txXfrm>
    </dsp:sp>
    <dsp:sp modelId="{80BF3704-513A-4761-99C1-68D16449ABBA}">
      <dsp:nvSpPr>
        <dsp:cNvPr id="0" name=""/>
        <dsp:cNvSpPr/>
      </dsp:nvSpPr>
      <dsp:spPr>
        <a:xfrm>
          <a:off x="256338" y="3202936"/>
          <a:ext cx="2238628" cy="111931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ПРЕДПРИЯТИЯ РОСАТОМА</a:t>
          </a:r>
        </a:p>
      </dsp:txBody>
      <dsp:txXfrm>
        <a:off x="289122" y="3235720"/>
        <a:ext cx="2173060" cy="1053746"/>
      </dsp:txXfrm>
    </dsp:sp>
    <dsp:sp modelId="{96E5032F-F5C2-461E-A829-F168B58300CF}">
      <dsp:nvSpPr>
        <dsp:cNvPr id="0" name=""/>
        <dsp:cNvSpPr/>
      </dsp:nvSpPr>
      <dsp:spPr>
        <a:xfrm rot="18000000">
          <a:off x="1185743" y="1918784"/>
          <a:ext cx="1166659" cy="3917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303271" y="1997136"/>
        <a:ext cx="931603" cy="23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0108-2DD4-4F67-B7DE-653C41261CD9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DB3-A915-4020-9185-7E5DFD9C5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F0885-F2FB-407C-964D-87A39039C5E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4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яркий финал: картинка с новым оборудованием в колледжах, которое стоит в углу и им никто не пользуется. Около 400 млрд в год вкладывается в СПО. Вы были за последние 5 лет в колледжах? 400 млрд. в углу стоит закрытый брезентом аппарат на несколько миллионов и на нем никто не работает, и не умеет работать, включая мастеров. Как вы думаете, почему так происходит? В чем разрыв?</a:t>
            </a:r>
          </a:p>
          <a:p>
            <a:endParaRPr lang="ru-RU" dirty="0"/>
          </a:p>
          <a:p>
            <a:r>
              <a:rPr lang="ru-RU" dirty="0"/>
              <a:t>Потому что существует огромный разрыв между тем, что делает система образования, и тем, что требуется производству. </a:t>
            </a:r>
          </a:p>
          <a:p>
            <a:endParaRPr lang="ru-RU" dirty="0"/>
          </a:p>
          <a:p>
            <a:r>
              <a:rPr lang="ru-RU" dirty="0"/>
              <a:t>Представление: Сергей ш, работаю в , представляю проект Атомные школы сварки.</a:t>
            </a:r>
          </a:p>
          <a:p>
            <a:endParaRPr lang="ru-RU" dirty="0"/>
          </a:p>
          <a:p>
            <a:r>
              <a:rPr lang="ru-RU" dirty="0"/>
              <a:t>У Росатома высочайшая экспертиза по сварке мирового уровня.</a:t>
            </a:r>
          </a:p>
          <a:p>
            <a:r>
              <a:rPr lang="ru-RU" dirty="0"/>
              <a:t>Потому что в оборудовании атомных станций тысячи сварных соединений и от качества каждого соединения зависят миллионы жизней.</a:t>
            </a:r>
          </a:p>
          <a:p>
            <a:r>
              <a:rPr lang="ru-RU" dirty="0"/>
              <a:t>И нам нужны сотни сварщиков в год. Сейчас мы вынуждены доучивать выпускников колледжей несколько лет, прежде чем допустить их к ответственным соединениям. На это тратятся огромные ресурсы. </a:t>
            </a:r>
          </a:p>
          <a:p>
            <a:r>
              <a:rPr lang="ru-RU" dirty="0"/>
              <a:t>Все что нужно сделать – это организовать взаимодействие между системой подготовки кадров и предприятиями. </a:t>
            </a:r>
          </a:p>
          <a:p>
            <a:r>
              <a:rPr lang="ru-RU" dirty="0"/>
              <a:t>Мы это и делаем в нашем проекте. </a:t>
            </a:r>
          </a:p>
          <a:p>
            <a:r>
              <a:rPr lang="ru-RU" dirty="0"/>
              <a:t>Затем, мы пригласили на проектную сессию все дивизионы. Откликнулось 5, которые представляют ключевые направления </a:t>
            </a:r>
            <a:r>
              <a:rPr lang="ru-RU" dirty="0" err="1"/>
              <a:t>ростома</a:t>
            </a:r>
            <a:r>
              <a:rPr lang="ru-RU" dirty="0"/>
              <a:t> – машиностроение, приборостроение, строительство и ремонт. </a:t>
            </a:r>
          </a:p>
          <a:p>
            <a:r>
              <a:rPr lang="ru-RU" dirty="0"/>
              <a:t>Вместе с экспертами от дивизионов мы собрали модель компетенций сварщика </a:t>
            </a:r>
            <a:r>
              <a:rPr lang="ru-RU" dirty="0" err="1"/>
              <a:t>ростома</a:t>
            </a:r>
            <a:r>
              <a:rPr lang="ru-RU" dirty="0"/>
              <a:t>. </a:t>
            </a:r>
          </a:p>
          <a:p>
            <a:r>
              <a:rPr lang="ru-RU" dirty="0"/>
              <a:t>На основании этой модели мы в месте с 26 колледжем и экспертами ОЦК </a:t>
            </a:r>
            <a:r>
              <a:rPr lang="ru-RU" dirty="0" err="1"/>
              <a:t>Вологодонск</a:t>
            </a:r>
            <a:r>
              <a:rPr lang="ru-RU" dirty="0"/>
              <a:t> </a:t>
            </a:r>
            <a:r>
              <a:rPr lang="ru-RU" dirty="0" err="1"/>
              <a:t>Атоммаш</a:t>
            </a:r>
            <a:r>
              <a:rPr lang="ru-RU" dirty="0"/>
              <a:t> мы разрабатываем образовательную программу. </a:t>
            </a:r>
          </a:p>
          <a:p>
            <a:r>
              <a:rPr lang="ru-RU" dirty="0"/>
              <a:t>Она универсальная и по ней можно обучать как с нуля, так и повышать квалификацию действующих сварщиков.</a:t>
            </a:r>
          </a:p>
          <a:p>
            <a:endParaRPr lang="ru-RU" dirty="0"/>
          </a:p>
          <a:p>
            <a:r>
              <a:rPr lang="ru-RU" dirty="0"/>
              <a:t>Расшивка программы. </a:t>
            </a:r>
            <a:r>
              <a:rPr lang="ru-RU" dirty="0" err="1"/>
              <a:t>Вгрузка</a:t>
            </a:r>
            <a:r>
              <a:rPr lang="ru-RU" dirty="0"/>
              <a:t> картинок (про сложность процесса съемки, что программа модульная и применима для всех специалистов).</a:t>
            </a:r>
          </a:p>
          <a:p>
            <a:endParaRPr lang="ru-RU" dirty="0"/>
          </a:p>
          <a:p>
            <a:r>
              <a:rPr lang="ru-RU" dirty="0"/>
              <a:t>Какие выгоды, в чем ценность. </a:t>
            </a:r>
          </a:p>
          <a:p>
            <a:endParaRPr lang="ru-RU" dirty="0"/>
          </a:p>
          <a:p>
            <a:r>
              <a:rPr lang="ru-RU" dirty="0"/>
              <a:t>Как проект может масштабироваться. Что можно распространять на другие уз и другие компетенции.</a:t>
            </a:r>
          </a:p>
          <a:p>
            <a:endParaRPr lang="ru-RU" dirty="0"/>
          </a:p>
          <a:p>
            <a:r>
              <a:rPr lang="ru-RU" dirty="0"/>
              <a:t>Чем мы отличаемся от других проектов (</a:t>
            </a:r>
            <a:r>
              <a:rPr lang="ru-RU" dirty="0" err="1"/>
              <a:t>профессионалитет</a:t>
            </a:r>
            <a:r>
              <a:rPr lang="ru-RU" dirty="0"/>
              <a:t>,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Переход к финалу. </a:t>
            </a:r>
            <a:r>
              <a:rPr lang="en-US" dirty="0"/>
              <a:t>Call to action</a:t>
            </a:r>
            <a:r>
              <a:rPr lang="ru-RU" dirty="0"/>
              <a:t>. К колледжам: если соответствуете стандартам, то можете получить статус. Если предприятия, то можете получать специалистов.</a:t>
            </a:r>
          </a:p>
          <a:p>
            <a:endParaRPr lang="ru-RU" dirty="0"/>
          </a:p>
          <a:p>
            <a:r>
              <a:rPr lang="ru-RU" dirty="0"/>
              <a:t>Финал, подведение итога, резюме. Нужна яркая фраза, которая останется в голове. Цитата, шутка, или что-то серьезное. Что-то яркое, что </a:t>
            </a:r>
            <a:r>
              <a:rPr lang="ru-RU" dirty="0" err="1"/>
              <a:t>останеся</a:t>
            </a:r>
            <a:r>
              <a:rPr lang="ru-RU" dirty="0"/>
              <a:t> в голове.</a:t>
            </a:r>
          </a:p>
          <a:p>
            <a:r>
              <a:rPr lang="ru-RU" dirty="0"/>
              <a:t>Например, что это будет лучшая программа в мире, т.к. я изучал опыт многих стран мира по подготовке кадров и нигде ничего подобного не видел.</a:t>
            </a:r>
          </a:p>
          <a:p>
            <a:endParaRPr lang="ru-RU" dirty="0"/>
          </a:p>
          <a:p>
            <a:r>
              <a:rPr lang="ru-RU" dirty="0"/>
              <a:t>Написать текст, порепетировать в тайминге 6 минут.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F0885-F2FB-407C-964D-87A39039C5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2C857-74B2-4967-B662-EEEA47B52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AC33C0-BA54-4FAA-951B-B2D58E92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30865-D5C8-4CFF-8D4B-BF53055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A80FC-35D8-41BE-BAE9-00CDBC0F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90647-2D12-4CAA-8265-C3A9FDF9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8477-FA90-40F4-8348-CC23E97B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984B6-9F98-49DB-A45D-C38620426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660F3-7076-426E-BBDE-E68C3F4D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E9E5B-036D-45D5-AC32-F83C105F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B94DC-C56C-422B-B50C-6140E620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6CCE37-6642-4055-AB1B-F7F9B83D9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AEE414-5AA9-4753-BF2E-E8341EAC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95750-0391-49B5-BB80-1710798D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76F05-20FA-4577-9F4A-998CEA5B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1B729-21DA-494F-9D8A-54BF88E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81BD-5FEA-423A-9621-5FEC6BBF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F58A2-3FB7-46F3-8307-209C78DD3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33016-B11D-4208-A06D-2CDF6076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F91FF-2578-4872-A698-55DC9E6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88915-4357-4147-B19D-5A8F9086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5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5ACD9-C0E4-4246-8710-6F7758A6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D84F56-FE96-458E-AEEC-4FAD6235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F7853-F0AD-4FCF-9BA6-32C801F0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D3170-19AD-4BF3-9F62-D6E50412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734A4-8ACB-414B-93B9-47DB5CC4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6562B-1615-40B6-A9CA-11D9F224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C6F98-6379-4E5A-A0AA-5551B47EA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2B5CCC-06C0-4BD4-A9DD-281A2CBF9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71DA1C-DA55-4F07-8EC5-145E79BD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00595-4F3B-4B09-88D5-5CFAC3DE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9417F-D2DE-4BF0-871D-BDE10F4B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0EEF9-164C-4FCA-9605-648B39B2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CB579-4259-4666-AE24-4139E85AC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98E80-7BAB-4AB3-883A-C471EF1B0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3764E9-1F2C-4900-A96F-700016D53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D764B-D2DA-4296-B38E-B48FC3BE6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E8EAB8-F4BD-46CE-BD3B-A803D35E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A785B-1D1D-440B-BEDD-133D8D3C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91BCA7-B272-48E4-865F-37BA37A3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ADE41-D794-4F73-B305-31F20923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522FC0-27AA-4538-B8F1-D5887405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C0F51B-78B8-4A55-BFC0-197D92CF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50688-B94E-471F-A9F8-8EBF4116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80B2C6-2B68-4E8C-952C-7AF980B2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64C4B9-0C15-42CD-904F-56BD43FD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3807B-BC42-4CC1-BBE2-232D8B68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11CEC-EF7F-4B14-80A6-BFD971B1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3235-8766-43D3-88A0-644BB57D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D58DE-80A8-41D5-8B0C-97500062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B05B1-802F-46B5-9F2C-38837C33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76A0DD-5485-4372-9D2F-7A097590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792A4-CB07-4AC0-B5F4-C7398938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66B5-022F-451A-ABBB-C6C1F44B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7D087-FC87-4583-B65C-AA031E7DC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D9BFB-78D8-4DA8-8A69-A90158FA6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19DF7-BD45-4241-A990-B1D269CB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18CA1-36E0-454F-BE83-5E8449B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55221-ABC7-4DCD-AEE3-C703AF60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7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AEE02-B61A-4147-907F-FCE6470A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E191A2-0655-44BB-9161-D75DAC5E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50B89-D594-40BA-B44A-BE6D72469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0BE9-81D0-4D03-91C9-84EA4F8DE6C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7D2A3-CBE8-4FB3-9694-5FFA57995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DDC09-B0AC-4BEE-BDB1-B0659D6DF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7B4C-3563-492A-A057-79E7B4443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3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4623" y="3568909"/>
            <a:ext cx="11547536" cy="1769753"/>
          </a:xfrm>
          <a:prstGeom prst="rect">
            <a:avLst/>
          </a:prstGeom>
        </p:spPr>
        <p:txBody>
          <a:bodyPr vert="horz" lIns="151453" tIns="75727" rIns="151453" bIns="75727" rtlCol="0" anchor="ctr">
            <a:noAutofit/>
          </a:bodyPr>
          <a:lstStyle/>
          <a:p>
            <a:pPr>
              <a:lnSpc>
                <a:spcPts val="5333"/>
              </a:lnSpc>
            </a:pPr>
            <a:r>
              <a:rPr lang="ru-RU" sz="5333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Атомные школы сварки</a:t>
            </a:r>
          </a:p>
          <a:p>
            <a:pPr>
              <a:lnSpc>
                <a:spcPts val="5333"/>
              </a:lnSpc>
            </a:pPr>
            <a:endParaRPr lang="ru-RU" sz="4267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5333"/>
              </a:lnSpc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Отраслевые центры компетенций </a:t>
            </a:r>
          </a:p>
          <a:p>
            <a:pPr>
              <a:lnSpc>
                <a:spcPts val="5333"/>
              </a:lnSpc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АНО «Корпоративная Академия Росатома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6BBAD-B8DF-459B-A093-8429DBB6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9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2593F40-2AE6-4EA7-AB1D-C9C07D825DAE}"/>
              </a:ext>
            </a:extLst>
          </p:cNvPr>
          <p:cNvSpPr txBox="1">
            <a:spLocks/>
          </p:cNvSpPr>
          <p:nvPr/>
        </p:nvSpPr>
        <p:spPr>
          <a:xfrm>
            <a:off x="444028" y="148409"/>
            <a:ext cx="10905065" cy="1061283"/>
          </a:xfrm>
          <a:prstGeom prst="rect">
            <a:avLst/>
          </a:prstGeom>
        </p:spPr>
        <p:txBody>
          <a:bodyPr vert="horz" lIns="278400" tIns="96000" rIns="318003" bIns="15900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733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СИТУАЦИЯ СЕЙЧАС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0A553E-1885-4DBA-9FE9-317AF0660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7F830E-3B59-4FFE-9139-675086CF3113}"/>
              </a:ext>
            </a:extLst>
          </p:cNvPr>
          <p:cNvSpPr txBox="1"/>
          <p:nvPr/>
        </p:nvSpPr>
        <p:spPr>
          <a:xfrm>
            <a:off x="611507" y="4218094"/>
            <a:ext cx="4173740" cy="22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67" b="1" dirty="0"/>
              <a:t>800</a:t>
            </a:r>
            <a:r>
              <a:rPr lang="ru-RU" sz="2133" b="1" dirty="0"/>
              <a:t> </a:t>
            </a:r>
            <a:r>
              <a:rPr lang="ru-RU" sz="3200" b="1" dirty="0"/>
              <a:t>колледжей оснащены современным оборудованием</a:t>
            </a:r>
            <a:endParaRPr lang="ru-RU" sz="213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446AD-249F-4D97-9E94-23D26BEF3F70}"/>
              </a:ext>
            </a:extLst>
          </p:cNvPr>
          <p:cNvSpPr txBox="1"/>
          <p:nvPr/>
        </p:nvSpPr>
        <p:spPr>
          <a:xfrm>
            <a:off x="7574236" y="4218094"/>
            <a:ext cx="43432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РОСАТОМ</a:t>
            </a:r>
          </a:p>
          <a:p>
            <a:pPr algn="ctr"/>
            <a:endParaRPr lang="ru-RU" sz="2133" b="1" dirty="0"/>
          </a:p>
          <a:p>
            <a:pPr algn="ctr"/>
            <a:r>
              <a:rPr lang="en-US" sz="2133" b="1" dirty="0"/>
              <a:t>&gt;</a:t>
            </a:r>
            <a:r>
              <a:rPr lang="ru-RU" sz="2133" b="1" dirty="0"/>
              <a:t> 1000 сварщиков</a:t>
            </a:r>
            <a:r>
              <a:rPr lang="en-US" sz="2133" b="1" dirty="0"/>
              <a:t> </a:t>
            </a:r>
            <a:r>
              <a:rPr lang="ru-RU" sz="2133" b="1" dirty="0"/>
              <a:t>в год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826D53-6309-40C8-9236-F0DC43EA3A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629" y="1658506"/>
            <a:ext cx="3109500" cy="2559588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6DE62A-1326-4D2B-AE96-BE7AA9F8C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516"/>
          <a:stretch/>
        </p:blipFill>
        <p:spPr>
          <a:xfrm>
            <a:off x="8351811" y="1403703"/>
            <a:ext cx="2795716" cy="28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2593F40-2AE6-4EA7-AB1D-C9C07D825DAE}"/>
              </a:ext>
            </a:extLst>
          </p:cNvPr>
          <p:cNvSpPr txBox="1">
            <a:spLocks/>
          </p:cNvSpPr>
          <p:nvPr/>
        </p:nvSpPr>
        <p:spPr>
          <a:xfrm>
            <a:off x="444028" y="148409"/>
            <a:ext cx="10905065" cy="1061283"/>
          </a:xfrm>
          <a:prstGeom prst="rect">
            <a:avLst/>
          </a:prstGeom>
        </p:spPr>
        <p:txBody>
          <a:bodyPr vert="horz" lIns="278400" tIns="96000" rIns="318003" bIns="15900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733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СИТУАЦИЯ СЕЙЧАС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0A553E-1885-4DBA-9FE9-317AF066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7F830E-3B59-4FFE-9139-675086CF3113}"/>
              </a:ext>
            </a:extLst>
          </p:cNvPr>
          <p:cNvSpPr txBox="1"/>
          <p:nvPr/>
        </p:nvSpPr>
        <p:spPr>
          <a:xfrm>
            <a:off x="244586" y="3756080"/>
            <a:ext cx="5651973" cy="222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Дефициты СПО РФ</a:t>
            </a:r>
          </a:p>
          <a:p>
            <a:pPr algn="ctr"/>
            <a:endParaRPr lang="ru-RU" sz="2133" b="1" dirty="0"/>
          </a:p>
          <a:p>
            <a:pPr marL="380990" indent="-380990" algn="ctr">
              <a:buFont typeface="Arial" panose="020B0604020202020204" pitchFamily="34" charset="0"/>
              <a:buChar char="•"/>
            </a:pPr>
            <a:r>
              <a:rPr lang="ru-RU" sz="2133" b="1" dirty="0"/>
              <a:t>Недостаточная квалификация преподавателей.</a:t>
            </a:r>
          </a:p>
          <a:p>
            <a:pPr marL="380990" indent="-380990" algn="ctr">
              <a:buFont typeface="Arial" panose="020B0604020202020204" pitchFamily="34" charset="0"/>
              <a:buChar char="•"/>
            </a:pPr>
            <a:r>
              <a:rPr lang="ru-RU" sz="2133" b="1" dirty="0"/>
              <a:t>Отсутствие программ, ориентированных на потребности конкретных отраслей.</a:t>
            </a:r>
            <a:endParaRPr lang="ru-RU" sz="213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446AD-249F-4D97-9E94-23D26BEF3F70}"/>
              </a:ext>
            </a:extLst>
          </p:cNvPr>
          <p:cNvSpPr txBox="1"/>
          <p:nvPr/>
        </p:nvSpPr>
        <p:spPr>
          <a:xfrm>
            <a:off x="6295442" y="3756081"/>
            <a:ext cx="5651973" cy="222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Потребности РОСАТОМА</a:t>
            </a:r>
          </a:p>
          <a:p>
            <a:pPr algn="ctr"/>
            <a:endParaRPr lang="ru-RU" sz="2133" b="1" dirty="0"/>
          </a:p>
          <a:p>
            <a:pPr marL="380990" indent="-380990" algn="ctr">
              <a:buFont typeface="Arial" panose="020B0604020202020204" pitchFamily="34" charset="0"/>
              <a:buChar char="•"/>
            </a:pPr>
            <a:r>
              <a:rPr lang="ru-RU" sz="2133" b="1" dirty="0"/>
              <a:t>Квалификация под специфику атомной отрасли.</a:t>
            </a:r>
          </a:p>
          <a:p>
            <a:pPr marL="380990" indent="-380990" algn="ctr">
              <a:buFont typeface="Arial" panose="020B0604020202020204" pitchFamily="34" charset="0"/>
              <a:buChar char="•"/>
            </a:pPr>
            <a:r>
              <a:rPr lang="ru-RU" sz="2133" b="1" dirty="0"/>
              <a:t>Высокая культура труда и безопасности.</a:t>
            </a:r>
          </a:p>
          <a:p>
            <a:pPr marL="380990" indent="-380990" algn="ctr">
              <a:buFont typeface="Arial" panose="020B0604020202020204" pitchFamily="34" charset="0"/>
              <a:buChar char="•"/>
            </a:pPr>
            <a:r>
              <a:rPr lang="ru-RU" sz="2133" b="1" dirty="0"/>
              <a:t>Точно вовремя.</a:t>
            </a:r>
            <a:endParaRPr lang="ru-RU" sz="2133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826D53-6309-40C8-9236-F0DC43EA3A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2107" y="1428375"/>
            <a:ext cx="2217891" cy="182565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6DE62A-1326-4D2B-AE96-BE7AA9F8C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516"/>
          <a:stretch/>
        </p:blipFill>
        <p:spPr>
          <a:xfrm>
            <a:off x="8343215" y="1262538"/>
            <a:ext cx="1983968" cy="199722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E9CEDD1-644B-4071-A1E1-DFB17C5D24BA}"/>
              </a:ext>
            </a:extLst>
          </p:cNvPr>
          <p:cNvSpPr/>
          <p:nvPr/>
        </p:nvSpPr>
        <p:spPr>
          <a:xfrm>
            <a:off x="344306" y="1152505"/>
            <a:ext cx="5573495" cy="5207151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CD5C4CC-F2A1-41B4-BDB9-DCCB375AC3FC}"/>
              </a:ext>
            </a:extLst>
          </p:cNvPr>
          <p:cNvSpPr/>
          <p:nvPr/>
        </p:nvSpPr>
        <p:spPr>
          <a:xfrm>
            <a:off x="6373921" y="1152503"/>
            <a:ext cx="5573495" cy="5207151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38049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: изогнутая 18">
            <a:extLst>
              <a:ext uri="{FF2B5EF4-FFF2-40B4-BE49-F238E27FC236}">
                <a16:creationId xmlns:a16="http://schemas.microsoft.com/office/drawing/2014/main" id="{5EA87EBC-5165-4C90-893D-4A88DFD365C1}"/>
              </a:ext>
            </a:extLst>
          </p:cNvPr>
          <p:cNvSpPr/>
          <p:nvPr/>
        </p:nvSpPr>
        <p:spPr>
          <a:xfrm flipV="1">
            <a:off x="1975546" y="5017970"/>
            <a:ext cx="1819757" cy="499900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AC68D65-294E-492A-A924-533905D53231}"/>
              </a:ext>
            </a:extLst>
          </p:cNvPr>
          <p:cNvSpPr/>
          <p:nvPr/>
        </p:nvSpPr>
        <p:spPr>
          <a:xfrm>
            <a:off x="333676" y="1981603"/>
            <a:ext cx="3439427" cy="34394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Стрелка: изогнутая 4">
            <a:extLst>
              <a:ext uri="{FF2B5EF4-FFF2-40B4-BE49-F238E27FC236}">
                <a16:creationId xmlns:a16="http://schemas.microsoft.com/office/drawing/2014/main" id="{DE98A7C0-2535-48AD-A27E-2AFEAD35C64D}"/>
              </a:ext>
            </a:extLst>
          </p:cNvPr>
          <p:cNvSpPr/>
          <p:nvPr/>
        </p:nvSpPr>
        <p:spPr>
          <a:xfrm flipH="1">
            <a:off x="8418897" y="1981604"/>
            <a:ext cx="1719712" cy="413057"/>
          </a:xfrm>
          <a:prstGeom prst="ben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E094292-7FC0-44BB-8D6D-88B4F0C7BB4F}"/>
              </a:ext>
            </a:extLst>
          </p:cNvPr>
          <p:cNvSpPr/>
          <p:nvPr/>
        </p:nvSpPr>
        <p:spPr>
          <a:xfrm>
            <a:off x="8418897" y="2023251"/>
            <a:ext cx="3439427" cy="34394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2593F40-2AE6-4EA7-AB1D-C9C07D825DAE}"/>
              </a:ext>
            </a:extLst>
          </p:cNvPr>
          <p:cNvSpPr txBox="1">
            <a:spLocks/>
          </p:cNvSpPr>
          <p:nvPr/>
        </p:nvSpPr>
        <p:spPr>
          <a:xfrm>
            <a:off x="444028" y="148409"/>
            <a:ext cx="10905065" cy="1061283"/>
          </a:xfrm>
          <a:prstGeom prst="rect">
            <a:avLst/>
          </a:prstGeom>
        </p:spPr>
        <p:txBody>
          <a:bodyPr vert="horz" lIns="278400" tIns="96000" rIns="318003" bIns="15900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733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ПОТЕНЦИАЛ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0A553E-1885-4DBA-9FE9-317AF066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826D53-6309-40C8-9236-F0DC43EA3A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444" y="2788487"/>
            <a:ext cx="2217891" cy="182565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6DE62A-1326-4D2B-AE96-BE7AA9F8C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516"/>
          <a:stretch/>
        </p:blipFill>
        <p:spPr>
          <a:xfrm>
            <a:off x="9146627" y="2702706"/>
            <a:ext cx="1983968" cy="199722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FB9FD60-5C92-497D-9791-82D29524AD15}"/>
              </a:ext>
            </a:extLst>
          </p:cNvPr>
          <p:cNvSpPr/>
          <p:nvPr/>
        </p:nvSpPr>
        <p:spPr>
          <a:xfrm>
            <a:off x="3831374" y="1403465"/>
            <a:ext cx="4543125" cy="13442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Требования к квалификации выпускников.</a:t>
            </a:r>
          </a:p>
          <a:p>
            <a:pPr algn="ctr"/>
            <a:r>
              <a:rPr lang="ru-RU" sz="2000" dirty="0"/>
              <a:t>Обучение преподавателей.</a:t>
            </a:r>
          </a:p>
          <a:p>
            <a:pPr algn="ctr"/>
            <a:r>
              <a:rPr lang="ru-RU" sz="2000" dirty="0"/>
              <a:t>Стандарты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7DDF3AF-7B50-4B66-BC04-CAA7C07B2EF2}"/>
              </a:ext>
            </a:extLst>
          </p:cNvPr>
          <p:cNvSpPr/>
          <p:nvPr/>
        </p:nvSpPr>
        <p:spPr>
          <a:xfrm>
            <a:off x="3817502" y="4680021"/>
            <a:ext cx="4543125" cy="134421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/>
              <a:t>Кадры под специфику атомной отрасли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587FFC-5B3F-4C6B-8D48-A41565785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865" y="2961470"/>
            <a:ext cx="1668143" cy="16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B40473-F4E0-43A3-80E9-1885D259EA61}"/>
              </a:ext>
            </a:extLst>
          </p:cNvPr>
          <p:cNvGrpSpPr/>
          <p:nvPr/>
        </p:nvGrpSpPr>
        <p:grpSpPr>
          <a:xfrm>
            <a:off x="922780" y="1532428"/>
            <a:ext cx="10712523" cy="4742046"/>
            <a:chOff x="934513" y="1382154"/>
            <a:chExt cx="11234966" cy="5180915"/>
          </a:xfrm>
        </p:grpSpPr>
        <p:graphicFrame>
          <p:nvGraphicFramePr>
            <p:cNvPr id="3" name="Схема 2">
              <a:extLst>
                <a:ext uri="{FF2B5EF4-FFF2-40B4-BE49-F238E27FC236}">
                  <a16:creationId xmlns:a16="http://schemas.microsoft.com/office/drawing/2014/main" id="{32843AC3-1212-4C85-9374-A24435063613}"/>
                </a:ext>
              </a:extLst>
            </p:cNvPr>
            <p:cNvGraphicFramePr/>
            <p:nvPr>
              <p:extLst/>
            </p:nvPr>
          </p:nvGraphicFramePr>
          <p:xfrm>
            <a:off x="2714633" y="1382154"/>
            <a:ext cx="6762737" cy="4723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AA58C9D0-E100-4B27-BAD1-EAACB4479D2F}"/>
                </a:ext>
              </a:extLst>
            </p:cNvPr>
            <p:cNvSpPr/>
            <p:nvPr/>
          </p:nvSpPr>
          <p:spPr>
            <a:xfrm>
              <a:off x="5136573" y="2936827"/>
              <a:ext cx="1918855" cy="191885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467" b="1" dirty="0"/>
                <a:t>ЦИФРОВАЯ  ПЛАТФОРМА</a:t>
              </a:r>
            </a:p>
            <a:p>
              <a:pPr algn="ctr"/>
              <a:r>
                <a:rPr lang="ru-RU" sz="1467" b="1" dirty="0"/>
                <a:t>РОСАТОМА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F158E1-80A2-4463-B0AA-92E4ABEF9988}"/>
                </a:ext>
              </a:extLst>
            </p:cNvPr>
            <p:cNvSpPr txBox="1"/>
            <p:nvPr/>
          </p:nvSpPr>
          <p:spPr>
            <a:xfrm>
              <a:off x="8088689" y="3019281"/>
              <a:ext cx="4080790" cy="135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7518" indent="-507518">
                <a:buFontTx/>
                <a:buChar char="-"/>
              </a:pPr>
              <a:r>
                <a:rPr lang="ru-RU" sz="1867" dirty="0"/>
                <a:t>Стандарты</a:t>
              </a:r>
            </a:p>
            <a:p>
              <a:pPr marL="507518" indent="-507518">
                <a:buFontTx/>
                <a:buChar char="-"/>
              </a:pPr>
              <a:r>
                <a:rPr lang="ru-RU" sz="1867" dirty="0"/>
                <a:t>Образовательные программы</a:t>
              </a:r>
            </a:p>
            <a:p>
              <a:pPr marL="507518" indent="-507518">
                <a:buFontTx/>
                <a:buChar char="-"/>
              </a:pPr>
              <a:r>
                <a:rPr lang="ru-RU" sz="1867" dirty="0"/>
                <a:t>Средства оценки</a:t>
              </a:r>
            </a:p>
            <a:p>
              <a:pPr marL="507518" indent="-507518">
                <a:buFontTx/>
                <a:buChar char="-"/>
              </a:pPr>
              <a:r>
                <a:rPr lang="ru-RU" sz="1867" dirty="0"/>
                <a:t>Доступ в цифровую платформу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65D0BF-CFE5-4CBC-B625-3913693DC1A8}"/>
                </a:ext>
              </a:extLst>
            </p:cNvPr>
            <p:cNvSpPr txBox="1"/>
            <p:nvPr/>
          </p:nvSpPr>
          <p:spPr>
            <a:xfrm>
              <a:off x="934513" y="3252022"/>
              <a:ext cx="3722428" cy="81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7518" indent="-507518">
                <a:buFontTx/>
                <a:buChar char="-"/>
              </a:pPr>
              <a:r>
                <a:rPr lang="ru-RU" sz="2133" dirty="0"/>
                <a:t>Корректировка СТАНДАРТОВ АШС</a:t>
              </a:r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D26C0247-140E-4496-9EC1-058BAFDDCA8E}"/>
                </a:ext>
              </a:extLst>
            </p:cNvPr>
            <p:cNvSpPr/>
            <p:nvPr/>
          </p:nvSpPr>
          <p:spPr>
            <a:xfrm rot="12474612">
              <a:off x="4114043" y="3004394"/>
              <a:ext cx="799312" cy="1339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B81A826B-575A-45E9-A9CA-C030111E72D3}"/>
                </a:ext>
              </a:extLst>
            </p:cNvPr>
            <p:cNvSpPr/>
            <p:nvPr/>
          </p:nvSpPr>
          <p:spPr>
            <a:xfrm rot="19806363">
              <a:off x="7292263" y="3046894"/>
              <a:ext cx="799312" cy="1339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71746228-350C-4767-B00C-762314DA2881}"/>
                </a:ext>
              </a:extLst>
            </p:cNvPr>
            <p:cNvSpPr/>
            <p:nvPr/>
          </p:nvSpPr>
          <p:spPr>
            <a:xfrm rot="5400000">
              <a:off x="5676855" y="4810932"/>
              <a:ext cx="799312" cy="13396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1AAC9-7A6F-48A0-87AC-7CC2F232B033}"/>
                </a:ext>
              </a:extLst>
            </p:cNvPr>
            <p:cNvSpPr txBox="1"/>
            <p:nvPr/>
          </p:nvSpPr>
          <p:spPr>
            <a:xfrm>
              <a:off x="5246293" y="6103582"/>
              <a:ext cx="1809136" cy="459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33" dirty="0"/>
                <a:t>Выпускники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2593F40-2AE6-4EA7-AB1D-C9C07D825DAE}"/>
              </a:ext>
            </a:extLst>
          </p:cNvPr>
          <p:cNvSpPr txBox="1">
            <a:spLocks/>
          </p:cNvSpPr>
          <p:nvPr/>
        </p:nvSpPr>
        <p:spPr>
          <a:xfrm>
            <a:off x="444028" y="148409"/>
            <a:ext cx="10905065" cy="1061283"/>
          </a:xfrm>
          <a:prstGeom prst="rect">
            <a:avLst/>
          </a:prstGeom>
        </p:spPr>
        <p:txBody>
          <a:bodyPr vert="horz" lIns="278400" tIns="96000" rIns="318003" bIns="15900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733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АТОМНЫЕ ШКОЛЫ СВАРКИ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0A553E-1885-4DBA-9FE9-317AF0660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0B3B891-9CA8-439E-AACF-0F052AA3680C}"/>
              </a:ext>
            </a:extLst>
          </p:cNvPr>
          <p:cNvSpPr/>
          <p:nvPr/>
        </p:nvSpPr>
        <p:spPr>
          <a:xfrm>
            <a:off x="272617" y="1209692"/>
            <a:ext cx="11555895" cy="532552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3783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C2014EE9-054B-4C8C-8576-0CAF2DB089CA}"/>
              </a:ext>
            </a:extLst>
          </p:cNvPr>
          <p:cNvSpPr/>
          <p:nvPr/>
        </p:nvSpPr>
        <p:spPr>
          <a:xfrm>
            <a:off x="7643597" y="795699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Регистрация участников ПС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401C42F5-6931-4394-8A2B-1203142C68DA}"/>
              </a:ext>
            </a:extLst>
          </p:cNvPr>
          <p:cNvSpPr/>
          <p:nvPr/>
        </p:nvSpPr>
        <p:spPr>
          <a:xfrm>
            <a:off x="4005661" y="795699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Определить список участников ПС (эксперты в компетенции)</a:t>
            </a:r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901E1790-F7F9-4647-91E2-8847ABAC15D0}"/>
              </a:ext>
            </a:extLst>
          </p:cNvPr>
          <p:cNvSpPr/>
          <p:nvPr/>
        </p:nvSpPr>
        <p:spPr>
          <a:xfrm>
            <a:off x="5824629" y="795699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Отправка письма-приглашения в дивизионы на ПС</a:t>
            </a:r>
          </a:p>
        </p:txBody>
      </p:sp>
      <p:sp>
        <p:nvSpPr>
          <p:cNvPr id="7" name="Прямоугольник: скругленные углы 6">
            <a:hlinkClick r:id="" action="ppaction://noaction"/>
            <a:extLst>
              <a:ext uri="{FF2B5EF4-FFF2-40B4-BE49-F238E27FC236}">
                <a16:creationId xmlns:a16="http://schemas.microsoft.com/office/drawing/2014/main" id="{6957F727-6AAC-47B4-959A-33A39CF06664}"/>
              </a:ext>
            </a:extLst>
          </p:cNvPr>
          <p:cNvSpPr/>
          <p:nvPr/>
        </p:nvSpPr>
        <p:spPr>
          <a:xfrm>
            <a:off x="2173953" y="1803251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Презентация существующей МК (знания, навыки)</a:t>
            </a:r>
          </a:p>
        </p:txBody>
      </p:sp>
      <p:sp>
        <p:nvSpPr>
          <p:cNvPr id="8" name="Прямоугольник: скругленные углы 7">
            <a:hlinkClick r:id="" action="ppaction://noaction"/>
            <a:extLst>
              <a:ext uri="{FF2B5EF4-FFF2-40B4-BE49-F238E27FC236}">
                <a16:creationId xmlns:a16="http://schemas.microsoft.com/office/drawing/2014/main" id="{FE9E879A-BD7F-4C0F-A0DF-E72059196492}"/>
              </a:ext>
            </a:extLst>
          </p:cNvPr>
          <p:cNvSpPr/>
          <p:nvPr/>
        </p:nvSpPr>
        <p:spPr>
          <a:xfrm>
            <a:off x="3987092" y="1803251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Корректировка МК </a:t>
            </a:r>
          </a:p>
        </p:txBody>
      </p:sp>
      <p:sp>
        <p:nvSpPr>
          <p:cNvPr id="9" name="Прямоугольник: скругленные углы 8">
            <a:hlinkClick r:id="" action="ppaction://noaction"/>
            <a:extLst>
              <a:ext uri="{FF2B5EF4-FFF2-40B4-BE49-F238E27FC236}">
                <a16:creationId xmlns:a16="http://schemas.microsoft.com/office/drawing/2014/main" id="{40BDFB7E-FDA7-47FB-9246-751A68CDBF66}"/>
              </a:ext>
            </a:extLst>
          </p:cNvPr>
          <p:cNvSpPr/>
          <p:nvPr/>
        </p:nvSpPr>
        <p:spPr>
          <a:xfrm>
            <a:off x="2173953" y="2810803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Согласование сформированной МК по итогам ПС1</a:t>
            </a:r>
          </a:p>
        </p:txBody>
      </p:sp>
      <p:sp>
        <p:nvSpPr>
          <p:cNvPr id="12" name="Прямоугольник: скругленные углы 11">
            <a:hlinkClick r:id="" action="ppaction://noaction"/>
            <a:extLst>
              <a:ext uri="{FF2B5EF4-FFF2-40B4-BE49-F238E27FC236}">
                <a16:creationId xmlns:a16="http://schemas.microsoft.com/office/drawing/2014/main" id="{A197C244-AE2D-460A-A03A-C2BF855B71FD}"/>
              </a:ext>
            </a:extLst>
          </p:cNvPr>
          <p:cNvSpPr/>
          <p:nvPr/>
        </p:nvSpPr>
        <p:spPr>
          <a:xfrm>
            <a:off x="2173953" y="3829850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Презентация и согласование структуры ОП и образа УМК</a:t>
            </a:r>
          </a:p>
        </p:txBody>
      </p:sp>
      <p:sp>
        <p:nvSpPr>
          <p:cNvPr id="14" name="Прямоугольник: скругленные углы 13">
            <a:hlinkClick r:id="" action="ppaction://noaction"/>
            <a:extLst>
              <a:ext uri="{FF2B5EF4-FFF2-40B4-BE49-F238E27FC236}">
                <a16:creationId xmlns:a16="http://schemas.microsoft.com/office/drawing/2014/main" id="{F03F5C0B-5D11-4461-BEF5-951FD42EA951}"/>
              </a:ext>
            </a:extLst>
          </p:cNvPr>
          <p:cNvSpPr/>
          <p:nvPr/>
        </p:nvSpPr>
        <p:spPr>
          <a:xfrm>
            <a:off x="5811889" y="3829850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Согласование графика разработки модулей ОП</a:t>
            </a:r>
          </a:p>
        </p:txBody>
      </p:sp>
      <p:sp>
        <p:nvSpPr>
          <p:cNvPr id="15" name="Прямоугольник: скругленные углы 14">
            <a:hlinkClick r:id="" action="ppaction://noaction"/>
            <a:extLst>
              <a:ext uri="{FF2B5EF4-FFF2-40B4-BE49-F238E27FC236}">
                <a16:creationId xmlns:a16="http://schemas.microsoft.com/office/drawing/2014/main" id="{3BE4F078-4FEE-4E2C-A215-EA94BB562661}"/>
              </a:ext>
            </a:extLst>
          </p:cNvPr>
          <p:cNvSpPr/>
          <p:nvPr/>
        </p:nvSpPr>
        <p:spPr>
          <a:xfrm>
            <a:off x="9462564" y="795699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Проведение ПС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hlinkClick r:id="" action="ppaction://noaction"/>
            <a:extLst>
              <a:ext uri="{FF2B5EF4-FFF2-40B4-BE49-F238E27FC236}">
                <a16:creationId xmlns:a16="http://schemas.microsoft.com/office/drawing/2014/main" id="{5325F8B3-C134-482B-8B5A-76A048C39C95}"/>
              </a:ext>
            </a:extLst>
          </p:cNvPr>
          <p:cNvSpPr/>
          <p:nvPr/>
        </p:nvSpPr>
        <p:spPr>
          <a:xfrm>
            <a:off x="3987092" y="3829850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Создание рабочей группы по созданию ОП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ED76F-0F2B-4B79-896D-5F276DC91C16}"/>
              </a:ext>
            </a:extLst>
          </p:cNvPr>
          <p:cNvSpPr txBox="1"/>
          <p:nvPr/>
        </p:nvSpPr>
        <p:spPr>
          <a:xfrm>
            <a:off x="459701" y="27443"/>
            <a:ext cx="117323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b="1" dirty="0"/>
              <a:t>Процесс создания образовательных программ под потребности отрасли</a:t>
            </a:r>
            <a:endParaRPr lang="ru-RU" sz="3200" dirty="0"/>
          </a:p>
        </p:txBody>
      </p:sp>
      <p:sp>
        <p:nvSpPr>
          <p:cNvPr id="22" name="Прямоугольник: скругленные углы 21">
            <a:hlinkClick r:id="rId4" action="ppaction://hlinksldjump"/>
            <a:extLst>
              <a:ext uri="{FF2B5EF4-FFF2-40B4-BE49-F238E27FC236}">
                <a16:creationId xmlns:a16="http://schemas.microsoft.com/office/drawing/2014/main" id="{D95BB372-5247-40F2-9495-9F865CD9AC3D}"/>
              </a:ext>
            </a:extLst>
          </p:cNvPr>
          <p:cNvSpPr/>
          <p:nvPr/>
        </p:nvSpPr>
        <p:spPr>
          <a:xfrm>
            <a:off x="2173953" y="795699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Составить ТЗ на ПС</a:t>
            </a:r>
          </a:p>
        </p:txBody>
      </p:sp>
      <p:sp>
        <p:nvSpPr>
          <p:cNvPr id="24" name="Прямоугольник: скругленные углы 23">
            <a:hlinkClick r:id="" action="ppaction://noaction"/>
            <a:extLst>
              <a:ext uri="{FF2B5EF4-FFF2-40B4-BE49-F238E27FC236}">
                <a16:creationId xmlns:a16="http://schemas.microsoft.com/office/drawing/2014/main" id="{E1CE836D-6D69-4775-BF76-A4525F088C78}"/>
              </a:ext>
            </a:extLst>
          </p:cNvPr>
          <p:cNvSpPr/>
          <p:nvPr/>
        </p:nvSpPr>
        <p:spPr>
          <a:xfrm>
            <a:off x="3987092" y="2810803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Определение нормативной базы для ОП и КОС</a:t>
            </a:r>
          </a:p>
        </p:txBody>
      </p:sp>
      <p:sp>
        <p:nvSpPr>
          <p:cNvPr id="26" name="Прямоугольник: скругленные углы 25">
            <a:hlinkClick r:id="" action="ppaction://noaction"/>
            <a:extLst>
              <a:ext uri="{FF2B5EF4-FFF2-40B4-BE49-F238E27FC236}">
                <a16:creationId xmlns:a16="http://schemas.microsoft.com/office/drawing/2014/main" id="{CB799661-4492-4DA2-890D-C24620988BFA}"/>
              </a:ext>
            </a:extLst>
          </p:cNvPr>
          <p:cNvSpPr/>
          <p:nvPr/>
        </p:nvSpPr>
        <p:spPr>
          <a:xfrm>
            <a:off x="5811889" y="2810803"/>
            <a:ext cx="1563329" cy="845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Формулировка примеров заданий и критериев для КОС</a:t>
            </a:r>
          </a:p>
        </p:txBody>
      </p:sp>
      <p:sp>
        <p:nvSpPr>
          <p:cNvPr id="27" name="Прямоугольник 26">
            <a:hlinkClick r:id="rId5" action="ppaction://hlinksldjump"/>
            <a:extLst>
              <a:ext uri="{FF2B5EF4-FFF2-40B4-BE49-F238E27FC236}">
                <a16:creationId xmlns:a16="http://schemas.microsoft.com/office/drawing/2014/main" id="{76DD66A3-19E8-4BF6-B9F5-6FD3B98B8990}"/>
              </a:ext>
            </a:extLst>
          </p:cNvPr>
          <p:cNvSpPr/>
          <p:nvPr/>
        </p:nvSpPr>
        <p:spPr>
          <a:xfrm>
            <a:off x="610623" y="795701"/>
            <a:ext cx="1482615" cy="8347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</a:t>
            </a:r>
          </a:p>
        </p:txBody>
      </p:sp>
      <p:sp>
        <p:nvSpPr>
          <p:cNvPr id="28" name="Прямоугольник 27">
            <a:hlinkClick r:id="" action="ppaction://noaction"/>
            <a:extLst>
              <a:ext uri="{FF2B5EF4-FFF2-40B4-BE49-F238E27FC236}">
                <a16:creationId xmlns:a16="http://schemas.microsoft.com/office/drawing/2014/main" id="{ED22F932-8478-4FF3-91AA-BFDD854E9D34}"/>
              </a:ext>
            </a:extLst>
          </p:cNvPr>
          <p:cNvSpPr/>
          <p:nvPr/>
        </p:nvSpPr>
        <p:spPr>
          <a:xfrm>
            <a:off x="610623" y="1803253"/>
            <a:ext cx="1482615" cy="8347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ПС 1</a:t>
            </a:r>
          </a:p>
        </p:txBody>
      </p:sp>
      <p:sp>
        <p:nvSpPr>
          <p:cNvPr id="29" name="Прямоугольник 28">
            <a:hlinkClick r:id="" action="ppaction://noaction"/>
            <a:extLst>
              <a:ext uri="{FF2B5EF4-FFF2-40B4-BE49-F238E27FC236}">
                <a16:creationId xmlns:a16="http://schemas.microsoft.com/office/drawing/2014/main" id="{DAA3F69F-E175-4354-B884-D48C6799B41B}"/>
              </a:ext>
            </a:extLst>
          </p:cNvPr>
          <p:cNvSpPr/>
          <p:nvPr/>
        </p:nvSpPr>
        <p:spPr>
          <a:xfrm>
            <a:off x="610623" y="2810803"/>
            <a:ext cx="1482615" cy="85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ПС 2</a:t>
            </a:r>
          </a:p>
        </p:txBody>
      </p:sp>
      <p:sp>
        <p:nvSpPr>
          <p:cNvPr id="30" name="Прямоугольник 29">
            <a:hlinkClick r:id="" action="ppaction://noaction"/>
            <a:extLst>
              <a:ext uri="{FF2B5EF4-FFF2-40B4-BE49-F238E27FC236}">
                <a16:creationId xmlns:a16="http://schemas.microsoft.com/office/drawing/2014/main" id="{4EBB4C97-1418-466E-992A-090A1AEC11FA}"/>
              </a:ext>
            </a:extLst>
          </p:cNvPr>
          <p:cNvSpPr/>
          <p:nvPr/>
        </p:nvSpPr>
        <p:spPr>
          <a:xfrm>
            <a:off x="610623" y="3829850"/>
            <a:ext cx="1482615" cy="8455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ПС 3</a:t>
            </a:r>
          </a:p>
        </p:txBody>
      </p:sp>
      <p:sp>
        <p:nvSpPr>
          <p:cNvPr id="31" name="Прямоугольник 30">
            <a:hlinkClick r:id="" action="ppaction://noaction"/>
            <a:extLst>
              <a:ext uri="{FF2B5EF4-FFF2-40B4-BE49-F238E27FC236}">
                <a16:creationId xmlns:a16="http://schemas.microsoft.com/office/drawing/2014/main" id="{974F59DE-BFD8-44C4-BE42-E22FF612A4D6}"/>
              </a:ext>
            </a:extLst>
          </p:cNvPr>
          <p:cNvSpPr/>
          <p:nvPr/>
        </p:nvSpPr>
        <p:spPr>
          <a:xfrm>
            <a:off x="610623" y="4839119"/>
            <a:ext cx="1482615" cy="8455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Разработка</a:t>
            </a:r>
          </a:p>
        </p:txBody>
      </p:sp>
      <p:sp>
        <p:nvSpPr>
          <p:cNvPr id="32" name="Прямоугольник: скругленные углы 31">
            <a:hlinkClick r:id="" action="ppaction://noaction"/>
            <a:extLst>
              <a:ext uri="{FF2B5EF4-FFF2-40B4-BE49-F238E27FC236}">
                <a16:creationId xmlns:a16="http://schemas.microsoft.com/office/drawing/2014/main" id="{5A0C69A5-32B8-4B2E-9684-446AB0EAB031}"/>
              </a:ext>
            </a:extLst>
          </p:cNvPr>
          <p:cNvSpPr/>
          <p:nvPr/>
        </p:nvSpPr>
        <p:spPr>
          <a:xfrm>
            <a:off x="4005664" y="4839119"/>
            <a:ext cx="1563329" cy="845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Разработка КОС</a:t>
            </a:r>
          </a:p>
        </p:txBody>
      </p:sp>
      <p:sp>
        <p:nvSpPr>
          <p:cNvPr id="34" name="Прямоугольник: скругленные углы 33">
            <a:hlinkClick r:id="" action="ppaction://noaction"/>
            <a:extLst>
              <a:ext uri="{FF2B5EF4-FFF2-40B4-BE49-F238E27FC236}">
                <a16:creationId xmlns:a16="http://schemas.microsoft.com/office/drawing/2014/main" id="{ADC5963D-5D28-4DF4-9A75-B77940CE2B82}"/>
              </a:ext>
            </a:extLst>
          </p:cNvPr>
          <p:cNvSpPr/>
          <p:nvPr/>
        </p:nvSpPr>
        <p:spPr>
          <a:xfrm>
            <a:off x="2173953" y="5848389"/>
            <a:ext cx="1563329" cy="845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Презентация и согласование финальной версии ОП и КОС</a:t>
            </a:r>
          </a:p>
        </p:txBody>
      </p:sp>
      <p:sp>
        <p:nvSpPr>
          <p:cNvPr id="35" name="Прямоугольник: скругленные углы 34">
            <a:hlinkClick r:id="" action="ppaction://noaction"/>
            <a:extLst>
              <a:ext uri="{FF2B5EF4-FFF2-40B4-BE49-F238E27FC236}">
                <a16:creationId xmlns:a16="http://schemas.microsoft.com/office/drawing/2014/main" id="{55B80187-3183-43A7-AF59-7E375DC71DD1}"/>
              </a:ext>
            </a:extLst>
          </p:cNvPr>
          <p:cNvSpPr/>
          <p:nvPr/>
        </p:nvSpPr>
        <p:spPr>
          <a:xfrm>
            <a:off x="2173953" y="4839119"/>
            <a:ext cx="1563329" cy="845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Разработка ОП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C593AEB-D55B-4823-AB7F-697FF459F78C}"/>
              </a:ext>
            </a:extLst>
          </p:cNvPr>
          <p:cNvSpPr/>
          <p:nvPr/>
        </p:nvSpPr>
        <p:spPr>
          <a:xfrm>
            <a:off x="610623" y="5848389"/>
            <a:ext cx="1482615" cy="8455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Итоговая ПС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1FBAF0F-15E7-45B5-AD22-5B16D1F901A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737280" y="1218487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10678441-39A4-4F5E-ACFA-A30C031A16A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5568990" y="1218487"/>
            <a:ext cx="255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9CB7778-AD0E-4951-8934-075271EED7A1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7387958" y="1218487"/>
            <a:ext cx="255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FF9AA12-35DE-4A30-B357-D72CEDCE78BF}"/>
              </a:ext>
            </a:extLst>
          </p:cNvPr>
          <p:cNvCxnSpPr>
            <a:stCxn id="4" idx="3"/>
            <a:endCxn id="15" idx="1"/>
          </p:cNvCxnSpPr>
          <p:nvPr/>
        </p:nvCxnSpPr>
        <p:spPr>
          <a:xfrm>
            <a:off x="9206926" y="1218487"/>
            <a:ext cx="255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E761CE19-E41D-473E-B95F-87F4784A6AB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737280" y="2226039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566EA9C3-0C1F-40A4-84EB-E2FE17CCFEA2}"/>
              </a:ext>
            </a:extLst>
          </p:cNvPr>
          <p:cNvCxnSpPr>
            <a:stCxn id="9" idx="3"/>
            <a:endCxn id="24" idx="1"/>
          </p:cNvCxnSpPr>
          <p:nvPr/>
        </p:nvCxnSpPr>
        <p:spPr>
          <a:xfrm>
            <a:off x="3737280" y="3233591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BAA34E1-1397-4D67-AF49-5FB4A86B69D5}"/>
              </a:ext>
            </a:extLst>
          </p:cNvPr>
          <p:cNvCxnSpPr>
            <a:stCxn id="24" idx="3"/>
            <a:endCxn id="26" idx="1"/>
          </p:cNvCxnSpPr>
          <p:nvPr/>
        </p:nvCxnSpPr>
        <p:spPr>
          <a:xfrm>
            <a:off x="5550421" y="3233591"/>
            <a:ext cx="261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9C5D0FB-A587-4100-B66C-E02B02506E78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>
            <a:off x="3737280" y="4252637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DC94FB26-79E9-45BF-AE58-862A8845E87F}"/>
              </a:ext>
            </a:extLst>
          </p:cNvPr>
          <p:cNvCxnSpPr>
            <a:stCxn id="17" idx="3"/>
            <a:endCxn id="14" idx="1"/>
          </p:cNvCxnSpPr>
          <p:nvPr/>
        </p:nvCxnSpPr>
        <p:spPr>
          <a:xfrm>
            <a:off x="5550421" y="4252637"/>
            <a:ext cx="261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22E17D6E-9E14-4CAC-8332-AC031AF84D22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3737280" y="5261907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13CE205-456D-4963-B8B9-1D6177C5CA83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1351931" y="1630460"/>
            <a:ext cx="0" cy="172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41779BC-AD95-4C97-ACF5-2A9873586AD2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>
            <a:off x="1351931" y="2638011"/>
            <a:ext cx="0" cy="17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742024C-25CB-4862-B04A-8A2B9F6C67A8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1351931" y="3662403"/>
            <a:ext cx="0" cy="16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9E9E70B-470B-4745-967B-5F6F1E45563B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351931" y="4675425"/>
            <a:ext cx="0" cy="16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D194ED87-438A-4B16-9144-85D8DD6E2A28}"/>
              </a:ext>
            </a:extLst>
          </p:cNvPr>
          <p:cNvCxnSpPr>
            <a:stCxn id="31" idx="2"/>
            <a:endCxn id="36" idx="0"/>
          </p:cNvCxnSpPr>
          <p:nvPr/>
        </p:nvCxnSpPr>
        <p:spPr>
          <a:xfrm>
            <a:off x="1351931" y="5684694"/>
            <a:ext cx="0" cy="16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: скругленные углы 70">
            <a:hlinkClick r:id="" action="ppaction://noaction"/>
            <a:extLst>
              <a:ext uri="{FF2B5EF4-FFF2-40B4-BE49-F238E27FC236}">
                <a16:creationId xmlns:a16="http://schemas.microsoft.com/office/drawing/2014/main" id="{4E7B4DF2-CEB0-4474-B644-85B372ED0CEB}"/>
              </a:ext>
            </a:extLst>
          </p:cNvPr>
          <p:cNvSpPr/>
          <p:nvPr/>
        </p:nvSpPr>
        <p:spPr>
          <a:xfrm>
            <a:off x="3987092" y="5848389"/>
            <a:ext cx="1563329" cy="845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Оформление ОП и КОС для использования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E7B0B2D5-2FF3-4CAF-AC69-F7807F056A84}"/>
              </a:ext>
            </a:extLst>
          </p:cNvPr>
          <p:cNvCxnSpPr>
            <a:stCxn id="34" idx="3"/>
            <a:endCxn id="71" idx="1"/>
          </p:cNvCxnSpPr>
          <p:nvPr/>
        </p:nvCxnSpPr>
        <p:spPr>
          <a:xfrm>
            <a:off x="3737280" y="6271175"/>
            <a:ext cx="249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: скругленные углы 46">
            <a:hlinkClick r:id="" action="ppaction://noaction"/>
            <a:extLst>
              <a:ext uri="{FF2B5EF4-FFF2-40B4-BE49-F238E27FC236}">
                <a16:creationId xmlns:a16="http://schemas.microsoft.com/office/drawing/2014/main" id="{B7142377-1024-4162-93FB-E466C1EFBE0E}"/>
              </a:ext>
            </a:extLst>
          </p:cNvPr>
          <p:cNvSpPr/>
          <p:nvPr/>
        </p:nvSpPr>
        <p:spPr>
          <a:xfrm>
            <a:off x="5824630" y="4839119"/>
            <a:ext cx="1563329" cy="845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Верификация КОС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EB05E40-9C49-4EE2-BFFD-B1C7C8F79861}"/>
              </a:ext>
            </a:extLst>
          </p:cNvPr>
          <p:cNvCxnSpPr>
            <a:stCxn id="32" idx="3"/>
            <a:endCxn id="47" idx="1"/>
          </p:cNvCxnSpPr>
          <p:nvPr/>
        </p:nvCxnSpPr>
        <p:spPr>
          <a:xfrm>
            <a:off x="5568991" y="5261907"/>
            <a:ext cx="255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5F38B76A-969B-48B3-BE2B-612781608B14}"/>
              </a:ext>
            </a:extLst>
          </p:cNvPr>
          <p:cNvSpPr/>
          <p:nvPr/>
        </p:nvSpPr>
        <p:spPr>
          <a:xfrm>
            <a:off x="5666281" y="5858165"/>
            <a:ext cx="2125512" cy="835539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67B99EA-537A-4298-B62A-5D6D58563AF0}"/>
              </a:ext>
            </a:extLst>
          </p:cNvPr>
          <p:cNvGrpSpPr/>
          <p:nvPr/>
        </p:nvGrpSpPr>
        <p:grpSpPr>
          <a:xfrm>
            <a:off x="7930673" y="4252638"/>
            <a:ext cx="4030448" cy="2505868"/>
            <a:chOff x="5663192" y="1884942"/>
            <a:chExt cx="3022836" cy="321100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992EF50-65BF-4265-9E4E-28270E2545F9}"/>
                </a:ext>
              </a:extLst>
            </p:cNvPr>
            <p:cNvSpPr/>
            <p:nvPr/>
          </p:nvSpPr>
          <p:spPr>
            <a:xfrm>
              <a:off x="5742415" y="1960615"/>
              <a:ext cx="2839453" cy="30596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96000" rtlCol="0" anchor="ctr"/>
            <a:lstStyle/>
            <a:p>
              <a:r>
                <a:rPr lang="ru-RU" sz="2000" b="1" u="sng" dirty="0"/>
                <a:t>Итоги:</a:t>
              </a:r>
            </a:p>
            <a:p>
              <a:endParaRPr lang="ru-RU" sz="2000" b="1" dirty="0"/>
            </a:p>
            <a:p>
              <a:r>
                <a:rPr lang="ru-RU" sz="2000" dirty="0"/>
                <a:t>Универсальный учебно-методический комплекс по сварочным технологиям для студентов и профессионалов 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EFE4203-49FE-494E-9BB4-2DB04676FDDC}"/>
                </a:ext>
              </a:extLst>
            </p:cNvPr>
            <p:cNvSpPr/>
            <p:nvPr/>
          </p:nvSpPr>
          <p:spPr>
            <a:xfrm>
              <a:off x="5663192" y="1884942"/>
              <a:ext cx="3022836" cy="32110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</p:spTree>
    <p:extLst>
      <p:ext uri="{BB962C8B-B14F-4D97-AF65-F5344CB8AC3E}">
        <p14:creationId xmlns:p14="http://schemas.microsoft.com/office/powerpoint/2010/main" val="225066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28A70-474A-4987-A514-2BBDF6E8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E406A564-92DF-497C-BB7A-C930E880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54" y="575203"/>
            <a:ext cx="8064877" cy="43986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Стадии проекта: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5ECE8-01F3-4944-9679-53BD9190271F}"/>
              </a:ext>
            </a:extLst>
          </p:cNvPr>
          <p:cNvSpPr txBox="1"/>
          <p:nvPr/>
        </p:nvSpPr>
        <p:spPr>
          <a:xfrm rot="19013294">
            <a:off x="301699" y="2627466"/>
            <a:ext cx="4808020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Разработка модели компетенций «идеального сварщика Росатома»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A0102-2D99-493D-883A-35EA83FB5242}"/>
              </a:ext>
            </a:extLst>
          </p:cNvPr>
          <p:cNvSpPr txBox="1"/>
          <p:nvPr/>
        </p:nvSpPr>
        <p:spPr>
          <a:xfrm rot="19013294">
            <a:off x="1766569" y="2443872"/>
            <a:ext cx="538362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Учет нормативных требований для создания программы и оценочных средств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28418-CA50-433F-83EB-54B931220A3F}"/>
              </a:ext>
            </a:extLst>
          </p:cNvPr>
          <p:cNvSpPr txBox="1"/>
          <p:nvPr/>
        </p:nvSpPr>
        <p:spPr>
          <a:xfrm rot="19013294">
            <a:off x="3333501" y="2720469"/>
            <a:ext cx="469334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Создание и согласование с экспертным сообществом прототипа программы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CFBD3-C9B6-4E59-BE4D-8506542DC5F7}"/>
              </a:ext>
            </a:extLst>
          </p:cNvPr>
          <p:cNvSpPr txBox="1"/>
          <p:nvPr/>
        </p:nvSpPr>
        <p:spPr>
          <a:xfrm rot="19013294">
            <a:off x="5143349" y="2591799"/>
            <a:ext cx="560151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Разработка программы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5682E-5D7D-4464-96EC-0A22EC3EF5C7}"/>
              </a:ext>
            </a:extLst>
          </p:cNvPr>
          <p:cNvSpPr txBox="1"/>
          <p:nvPr/>
        </p:nvSpPr>
        <p:spPr>
          <a:xfrm rot="19013294">
            <a:off x="6740273" y="2855459"/>
            <a:ext cx="469334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Разработка стандартов для аккредитации АШС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A28C75-3AB5-402C-A29D-E1978AD7ED7E}"/>
              </a:ext>
            </a:extLst>
          </p:cNvPr>
          <p:cNvSpPr txBox="1"/>
          <p:nvPr/>
        </p:nvSpPr>
        <p:spPr>
          <a:xfrm rot="19013294">
            <a:off x="8230293" y="2770588"/>
            <a:ext cx="469334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Обучение пилотных групп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1209555-6E5A-4130-B96D-EDF2E6C13511}"/>
              </a:ext>
            </a:extLst>
          </p:cNvPr>
          <p:cNvCxnSpPr>
            <a:cxnSpLocks/>
          </p:cNvCxnSpPr>
          <p:nvPr/>
        </p:nvCxnSpPr>
        <p:spPr>
          <a:xfrm>
            <a:off x="855383" y="4908351"/>
            <a:ext cx="109120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86C4EA29-4B68-43C7-9ADB-1C6D634D731A}"/>
              </a:ext>
            </a:extLst>
          </p:cNvPr>
          <p:cNvSpPr/>
          <p:nvPr/>
        </p:nvSpPr>
        <p:spPr>
          <a:xfrm>
            <a:off x="609171" y="4642317"/>
            <a:ext cx="492424" cy="54425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EF084B6-5376-4ECE-91FD-9E748C064C71}"/>
              </a:ext>
            </a:extLst>
          </p:cNvPr>
          <p:cNvSpPr/>
          <p:nvPr/>
        </p:nvSpPr>
        <p:spPr>
          <a:xfrm>
            <a:off x="2226191" y="4642317"/>
            <a:ext cx="492424" cy="54425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7E94264-D72F-454A-8EE6-0964369F58B6}"/>
              </a:ext>
            </a:extLst>
          </p:cNvPr>
          <p:cNvSpPr/>
          <p:nvPr/>
        </p:nvSpPr>
        <p:spPr>
          <a:xfrm>
            <a:off x="3843211" y="4642317"/>
            <a:ext cx="492424" cy="544259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96D4EFC-B322-44B1-BF59-DCD3637C4722}"/>
              </a:ext>
            </a:extLst>
          </p:cNvPr>
          <p:cNvSpPr/>
          <p:nvPr/>
        </p:nvSpPr>
        <p:spPr>
          <a:xfrm>
            <a:off x="5460231" y="4627504"/>
            <a:ext cx="492424" cy="5442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8F9CC94-1924-41F2-8940-F9BFC8C80DE9}"/>
              </a:ext>
            </a:extLst>
          </p:cNvPr>
          <p:cNvSpPr/>
          <p:nvPr/>
        </p:nvSpPr>
        <p:spPr>
          <a:xfrm>
            <a:off x="8694273" y="4642317"/>
            <a:ext cx="492424" cy="5442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72161BB-EFB7-42AC-913A-C517D97B0310}"/>
              </a:ext>
            </a:extLst>
          </p:cNvPr>
          <p:cNvSpPr/>
          <p:nvPr/>
        </p:nvSpPr>
        <p:spPr>
          <a:xfrm>
            <a:off x="7077251" y="4637824"/>
            <a:ext cx="492424" cy="5442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1CBC65-F0C0-4010-977A-703196AA6527}"/>
              </a:ext>
            </a:extLst>
          </p:cNvPr>
          <p:cNvSpPr txBox="1"/>
          <p:nvPr/>
        </p:nvSpPr>
        <p:spPr>
          <a:xfrm>
            <a:off x="278358" y="5310211"/>
            <a:ext cx="115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Декабрь 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F6689-D723-4D42-895A-09C7B3CA6414}"/>
              </a:ext>
            </a:extLst>
          </p:cNvPr>
          <p:cNvSpPr txBox="1"/>
          <p:nvPr/>
        </p:nvSpPr>
        <p:spPr>
          <a:xfrm>
            <a:off x="1895378" y="5310211"/>
            <a:ext cx="115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Январь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A49B04-5162-4A1D-B3C6-D6FC7761A9DD}"/>
              </a:ext>
            </a:extLst>
          </p:cNvPr>
          <p:cNvSpPr txBox="1"/>
          <p:nvPr/>
        </p:nvSpPr>
        <p:spPr>
          <a:xfrm>
            <a:off x="3502890" y="5323306"/>
            <a:ext cx="115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Январь-февраль 2022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87508-1DD2-4BE4-B10F-B3AE8E196CAB}"/>
              </a:ext>
            </a:extLst>
          </p:cNvPr>
          <p:cNvSpPr txBox="1"/>
          <p:nvPr/>
        </p:nvSpPr>
        <p:spPr>
          <a:xfrm>
            <a:off x="5110402" y="5336401"/>
            <a:ext cx="115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Февраль-Декабрь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AC8C3A-D4BF-413B-BEAC-9C81049FC983}"/>
              </a:ext>
            </a:extLst>
          </p:cNvPr>
          <p:cNvSpPr txBox="1"/>
          <p:nvPr/>
        </p:nvSpPr>
        <p:spPr>
          <a:xfrm>
            <a:off x="6717914" y="5349498"/>
            <a:ext cx="115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Август-Декабрь 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9B90A-BC0D-43A9-9939-4846386145AC}"/>
              </a:ext>
            </a:extLst>
          </p:cNvPr>
          <p:cNvSpPr txBox="1"/>
          <p:nvPr/>
        </p:nvSpPr>
        <p:spPr>
          <a:xfrm>
            <a:off x="8325426" y="5362595"/>
            <a:ext cx="115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2023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5EE714A-214F-4CDA-92B8-0647E35F3A35}"/>
              </a:ext>
            </a:extLst>
          </p:cNvPr>
          <p:cNvSpPr/>
          <p:nvPr/>
        </p:nvSpPr>
        <p:spPr>
          <a:xfrm rot="2798372">
            <a:off x="6283150" y="2308002"/>
            <a:ext cx="719793" cy="3386361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E9EE3-0EBE-428F-AD89-8C7F8619666D}"/>
              </a:ext>
            </a:extLst>
          </p:cNvPr>
          <p:cNvSpPr txBox="1"/>
          <p:nvPr/>
        </p:nvSpPr>
        <p:spPr>
          <a:xfrm rot="19013294">
            <a:off x="9745457" y="2770747"/>
            <a:ext cx="469334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1" dirty="0"/>
              <a:t>Аккредитация АШС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ECDD564-7E1C-4D92-B216-4BB289E4DB9C}"/>
              </a:ext>
            </a:extLst>
          </p:cNvPr>
          <p:cNvSpPr/>
          <p:nvPr/>
        </p:nvSpPr>
        <p:spPr>
          <a:xfrm>
            <a:off x="10209437" y="4642476"/>
            <a:ext cx="492424" cy="5442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69B861-3A73-4063-97D8-9B59A7DAADBD}"/>
              </a:ext>
            </a:extLst>
          </p:cNvPr>
          <p:cNvSpPr txBox="1"/>
          <p:nvPr/>
        </p:nvSpPr>
        <p:spPr>
          <a:xfrm>
            <a:off x="9933105" y="5349498"/>
            <a:ext cx="115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21850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4025" y="283227"/>
            <a:ext cx="9866489" cy="1061283"/>
          </a:xfrm>
          <a:prstGeom prst="rect">
            <a:avLst/>
          </a:prstGeom>
        </p:spPr>
        <p:txBody>
          <a:bodyPr vert="horz" lIns="278400" tIns="96000" rIns="318003" bIns="159003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Универсальный учебно-методический комплекс по сварочным технологиям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2EEC51-277B-4D14-BE31-9D6E9A13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8" y="2224038"/>
            <a:ext cx="5783631" cy="4103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ScreenCaptureProject2">
            <a:hlinkClick r:id="" action="ppaction://media"/>
            <a:extLst>
              <a:ext uri="{FF2B5EF4-FFF2-40B4-BE49-F238E27FC236}">
                <a16:creationId xmlns:a16="http://schemas.microsoft.com/office/drawing/2014/main" id="{33A5246B-6E18-4EA8-AE7F-0FF322DD48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7573" y="2233345"/>
            <a:ext cx="5088876" cy="4154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E28A70-474A-4987-A514-2BBDF6E81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241" y="114125"/>
            <a:ext cx="2191056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703</Words>
  <Application>Microsoft Office PowerPoint</Application>
  <PresentationFormat>Широкоэкранный</PresentationFormat>
  <Paragraphs>115</Paragraphs>
  <Slides>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Rosatom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Стадии проекта: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Атомные школы сварки</dc:title>
  <dc:creator>Russia Worldskills</dc:creator>
  <cp:lastModifiedBy>Сергей Шабельников</cp:lastModifiedBy>
  <cp:revision>58</cp:revision>
  <dcterms:created xsi:type="dcterms:W3CDTF">2022-01-08T23:01:37Z</dcterms:created>
  <dcterms:modified xsi:type="dcterms:W3CDTF">2022-11-02T16:12:17Z</dcterms:modified>
</cp:coreProperties>
</file>