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9" r:id="rId2"/>
    <p:sldId id="285" r:id="rId3"/>
    <p:sldId id="289" r:id="rId4"/>
    <p:sldId id="283" r:id="rId5"/>
  </p:sldIdLst>
  <p:sldSz cx="9001125" cy="6661150"/>
  <p:notesSz cx="6858000" cy="9144000"/>
  <p:defaultTextStyle>
    <a:defPPr>
      <a:defRPr lang="en-US"/>
    </a:defPPr>
    <a:lvl1pPr marL="0" algn="l" defTabSz="879927" rtl="0" latinLnBrk="0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39964" algn="l" defTabSz="879927" rtl="0" latinLnBrk="0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79927" algn="l" defTabSz="879927" rtl="0" latinLnBrk="0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319891" algn="l" defTabSz="879927" rtl="0" latinLnBrk="0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759854" algn="l" defTabSz="879927" rtl="0" latinLnBrk="0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99818" algn="l" defTabSz="879927" rtl="0" latinLnBrk="0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639781" algn="l" defTabSz="879927" rtl="0" latinLnBrk="0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079745" algn="l" defTabSz="879927" rtl="0" latinLnBrk="0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519708" algn="l" defTabSz="879927" rtl="0" latinLnBrk="0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45" autoAdjust="0"/>
  </p:normalViewPr>
  <p:slideViewPr>
    <p:cSldViewPr>
      <p:cViewPr>
        <p:scale>
          <a:sx n="90" d="100"/>
          <a:sy n="90" d="100"/>
        </p:scale>
        <p:origin x="-858" y="636"/>
      </p:cViewPr>
      <p:guideLst>
        <p:guide orient="horz" pos="2098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6CF68-1715-4C05-8032-AC74049F4197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12838" y="685800"/>
            <a:ext cx="46323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C670B-F186-4053-8B5E-FBF5149A429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01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5085" y="2069275"/>
            <a:ext cx="7650957" cy="14278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0169" y="3774651"/>
            <a:ext cx="6300788" cy="170229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9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9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19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59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998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39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797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19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5816" y="266756"/>
            <a:ext cx="2025253" cy="568356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0056" y="266756"/>
            <a:ext cx="5925741" cy="56835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027" y="4280408"/>
            <a:ext cx="7650957" cy="1322979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027" y="2823280"/>
            <a:ext cx="7650957" cy="1457126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3996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7992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3198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75985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9981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63978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307974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51970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0057" y="1554269"/>
            <a:ext cx="3975496" cy="439605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5573" y="1554269"/>
            <a:ext cx="3975496" cy="439605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056" y="1491051"/>
            <a:ext cx="3977060" cy="621398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9964" indent="0">
              <a:buNone/>
              <a:defRPr sz="1900" b="1"/>
            </a:lvl2pPr>
            <a:lvl3pPr marL="879927" indent="0">
              <a:buNone/>
              <a:defRPr sz="1700" b="1"/>
            </a:lvl3pPr>
            <a:lvl4pPr marL="1319891" indent="0">
              <a:buNone/>
              <a:defRPr sz="1500" b="1"/>
            </a:lvl4pPr>
            <a:lvl5pPr marL="1759854" indent="0">
              <a:buNone/>
              <a:defRPr sz="1500" b="1"/>
            </a:lvl5pPr>
            <a:lvl6pPr marL="2199818" indent="0">
              <a:buNone/>
              <a:defRPr sz="1500" b="1"/>
            </a:lvl6pPr>
            <a:lvl7pPr marL="2639781" indent="0">
              <a:buNone/>
              <a:defRPr sz="1500" b="1"/>
            </a:lvl7pPr>
            <a:lvl8pPr marL="3079745" indent="0">
              <a:buNone/>
              <a:defRPr sz="1500" b="1"/>
            </a:lvl8pPr>
            <a:lvl9pPr marL="3519708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056" y="2112448"/>
            <a:ext cx="3977060" cy="3837871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449" y="1491051"/>
            <a:ext cx="3978622" cy="621398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9964" indent="0">
              <a:buNone/>
              <a:defRPr sz="1900" b="1"/>
            </a:lvl2pPr>
            <a:lvl3pPr marL="879927" indent="0">
              <a:buNone/>
              <a:defRPr sz="1700" b="1"/>
            </a:lvl3pPr>
            <a:lvl4pPr marL="1319891" indent="0">
              <a:buNone/>
              <a:defRPr sz="1500" b="1"/>
            </a:lvl4pPr>
            <a:lvl5pPr marL="1759854" indent="0">
              <a:buNone/>
              <a:defRPr sz="1500" b="1"/>
            </a:lvl5pPr>
            <a:lvl6pPr marL="2199818" indent="0">
              <a:buNone/>
              <a:defRPr sz="1500" b="1"/>
            </a:lvl6pPr>
            <a:lvl7pPr marL="2639781" indent="0">
              <a:buNone/>
              <a:defRPr sz="1500" b="1"/>
            </a:lvl7pPr>
            <a:lvl8pPr marL="3079745" indent="0">
              <a:buNone/>
              <a:defRPr sz="1500" b="1"/>
            </a:lvl8pPr>
            <a:lvl9pPr marL="3519708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449" y="2112448"/>
            <a:ext cx="3978622" cy="3837871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058" y="265215"/>
            <a:ext cx="2961308" cy="1128694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9189" y="265213"/>
            <a:ext cx="5031879" cy="5685107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0058" y="1393908"/>
            <a:ext cx="2961308" cy="4556413"/>
          </a:xfrm>
        </p:spPr>
        <p:txBody>
          <a:bodyPr/>
          <a:lstStyle>
            <a:lvl1pPr marL="0" indent="0">
              <a:buNone/>
              <a:defRPr sz="1300"/>
            </a:lvl1pPr>
            <a:lvl2pPr marL="439964" indent="0">
              <a:buNone/>
              <a:defRPr sz="1200"/>
            </a:lvl2pPr>
            <a:lvl3pPr marL="879927" indent="0">
              <a:buNone/>
              <a:defRPr sz="1000"/>
            </a:lvl3pPr>
            <a:lvl4pPr marL="1319891" indent="0">
              <a:buNone/>
              <a:defRPr sz="900"/>
            </a:lvl4pPr>
            <a:lvl5pPr marL="1759854" indent="0">
              <a:buNone/>
              <a:defRPr sz="900"/>
            </a:lvl5pPr>
            <a:lvl6pPr marL="2199818" indent="0">
              <a:buNone/>
              <a:defRPr sz="900"/>
            </a:lvl6pPr>
            <a:lvl7pPr marL="2639781" indent="0">
              <a:buNone/>
              <a:defRPr sz="900"/>
            </a:lvl7pPr>
            <a:lvl8pPr marL="3079745" indent="0">
              <a:buNone/>
              <a:defRPr sz="900"/>
            </a:lvl8pPr>
            <a:lvl9pPr marL="351970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4284" y="4662807"/>
            <a:ext cx="5400675" cy="55047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64284" y="595186"/>
            <a:ext cx="5400675" cy="3996690"/>
          </a:xfrm>
        </p:spPr>
        <p:txBody>
          <a:bodyPr/>
          <a:lstStyle>
            <a:lvl1pPr marL="0" indent="0">
              <a:buNone/>
              <a:defRPr sz="3100"/>
            </a:lvl1pPr>
            <a:lvl2pPr marL="439964" indent="0">
              <a:buNone/>
              <a:defRPr sz="2700"/>
            </a:lvl2pPr>
            <a:lvl3pPr marL="879927" indent="0">
              <a:buNone/>
              <a:defRPr sz="2300"/>
            </a:lvl3pPr>
            <a:lvl4pPr marL="1319891" indent="0">
              <a:buNone/>
              <a:defRPr sz="1900"/>
            </a:lvl4pPr>
            <a:lvl5pPr marL="1759854" indent="0">
              <a:buNone/>
              <a:defRPr sz="1900"/>
            </a:lvl5pPr>
            <a:lvl6pPr marL="2199818" indent="0">
              <a:buNone/>
              <a:defRPr sz="1900"/>
            </a:lvl6pPr>
            <a:lvl7pPr marL="2639781" indent="0">
              <a:buNone/>
              <a:defRPr sz="1900"/>
            </a:lvl7pPr>
            <a:lvl8pPr marL="3079745" indent="0">
              <a:buNone/>
              <a:defRPr sz="1900"/>
            </a:lvl8pPr>
            <a:lvl9pPr marL="3519708" indent="0">
              <a:buNone/>
              <a:defRPr sz="1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4284" y="5213277"/>
            <a:ext cx="5400675" cy="781760"/>
          </a:xfrm>
        </p:spPr>
        <p:txBody>
          <a:bodyPr/>
          <a:lstStyle>
            <a:lvl1pPr marL="0" indent="0">
              <a:buNone/>
              <a:defRPr sz="1300"/>
            </a:lvl1pPr>
            <a:lvl2pPr marL="439964" indent="0">
              <a:buNone/>
              <a:defRPr sz="1200"/>
            </a:lvl2pPr>
            <a:lvl3pPr marL="879927" indent="0">
              <a:buNone/>
              <a:defRPr sz="1000"/>
            </a:lvl3pPr>
            <a:lvl4pPr marL="1319891" indent="0">
              <a:buNone/>
              <a:defRPr sz="900"/>
            </a:lvl4pPr>
            <a:lvl5pPr marL="1759854" indent="0">
              <a:buNone/>
              <a:defRPr sz="900"/>
            </a:lvl5pPr>
            <a:lvl6pPr marL="2199818" indent="0">
              <a:buNone/>
              <a:defRPr sz="900"/>
            </a:lvl6pPr>
            <a:lvl7pPr marL="2639781" indent="0">
              <a:buNone/>
              <a:defRPr sz="900"/>
            </a:lvl7pPr>
            <a:lvl8pPr marL="3079745" indent="0">
              <a:buNone/>
              <a:defRPr sz="900"/>
            </a:lvl8pPr>
            <a:lvl9pPr marL="351970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0057" y="266756"/>
            <a:ext cx="8101013" cy="1110192"/>
          </a:xfrm>
          <a:prstGeom prst="rect">
            <a:avLst/>
          </a:prstGeom>
        </p:spPr>
        <p:txBody>
          <a:bodyPr vert="horz" lIns="87993" tIns="43996" rIns="87993" bIns="4399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057" y="1554269"/>
            <a:ext cx="8101013" cy="4396051"/>
          </a:xfrm>
          <a:prstGeom prst="rect">
            <a:avLst/>
          </a:prstGeom>
        </p:spPr>
        <p:txBody>
          <a:bodyPr vert="horz" lIns="87993" tIns="43996" rIns="87993" bIns="4399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0057" y="6173900"/>
            <a:ext cx="2100262" cy="354645"/>
          </a:xfrm>
          <a:prstGeom prst="rect">
            <a:avLst/>
          </a:prstGeom>
        </p:spPr>
        <p:txBody>
          <a:bodyPr vert="horz" lIns="87993" tIns="43996" rIns="87993" bIns="4399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75385" y="6173900"/>
            <a:ext cx="2850356" cy="354645"/>
          </a:xfrm>
          <a:prstGeom prst="rect">
            <a:avLst/>
          </a:prstGeom>
        </p:spPr>
        <p:txBody>
          <a:bodyPr vert="horz" lIns="87993" tIns="43996" rIns="87993" bIns="4399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0806" y="6173900"/>
            <a:ext cx="2100262" cy="354645"/>
          </a:xfrm>
          <a:prstGeom prst="rect">
            <a:avLst/>
          </a:prstGeom>
        </p:spPr>
        <p:txBody>
          <a:bodyPr vert="horz" lIns="87993" tIns="43996" rIns="87993" bIns="4399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79927" rtl="0" latinLnBrk="0">
        <a:spcBef>
          <a:spcPct val="0"/>
        </a:spcBef>
        <a:buNone/>
        <a:defRPr sz="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9973" indent="-329973" algn="l" defTabSz="879927" rtl="0" latinLnBrk="0">
        <a:spcBef>
          <a:spcPct val="20000"/>
        </a:spcBef>
        <a:buFont typeface="Arial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14941" indent="-274977" algn="l" defTabSz="879927" rtl="0" latinLnBrk="0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99909" indent="-219982" algn="l" defTabSz="879927" rtl="0" latinLnBrk="0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39872" indent="-219982" algn="l" defTabSz="879927" rtl="0" latinLnBrk="0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79836" indent="-219982" algn="l" defTabSz="879927" rtl="0" latinLnBrk="0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9800" indent="-219982" algn="l" defTabSz="879927" rtl="0" latinLnBrk="0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59763" indent="-219982" algn="l" defTabSz="879927" rtl="0" latinLnBrk="0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99727" indent="-219982" algn="l" defTabSz="879927" rtl="0" latinLnBrk="0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39690" indent="-219982" algn="l" defTabSz="879927" rtl="0" latinLnBrk="0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9927" rtl="0" latinLnBrk="0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9964" algn="l" defTabSz="879927" rtl="0" latinLnBrk="0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79927" algn="l" defTabSz="879927" rtl="0" latinLnBrk="0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19891" algn="l" defTabSz="879927" rtl="0" latinLnBrk="0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59854" algn="l" defTabSz="879927" rtl="0" latinLnBrk="0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99818" algn="l" defTabSz="879927" rtl="0" latinLnBrk="0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39781" algn="l" defTabSz="879927" rtl="0" latinLnBrk="0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79745" algn="l" defTabSz="879927" rtl="0" latinLnBrk="0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19708" algn="l" defTabSz="879927" rtl="0" latinLnBrk="0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057" y="266756"/>
            <a:ext cx="8101013" cy="701619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Реализация программы «Виртуальный туризм»</a:t>
            </a:r>
            <a:endParaRPr lang="ru-RU" sz="2400" dirty="0">
              <a:solidFill>
                <a:srgbClr val="8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762" y="815975"/>
            <a:ext cx="8305800" cy="56927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целях социокультурной реабилитации людей пожилого возраста и граждан с ограниченными возможностями здоровья, организации их досуга, в ГБУ СО КК «Ленинградский КЦСОН» проводятся виртуальные показы  для целевой аудитории проекта. План показов включает архитектурные достопримечательности, объекты природы, также выбираются темы в рамках проведения  тематического года, посвящённого  той или  иной актуальной сфере в  соответствии с Указом Президента. </a:t>
            </a:r>
          </a:p>
          <a:p>
            <a:pPr marL="0" indent="0" algn="ctr">
              <a:buNone/>
            </a:pPr>
            <a:r>
              <a:rPr lang="ru-RU" sz="1600" dirty="0" smtClean="0">
                <a:solidFill>
                  <a:srgbClr val="800000"/>
                </a:solidFill>
                <a:latin typeface="Monotype Corsiva" pitchFamily="66" charset="0"/>
                <a:cs typeface="Times New Roman" pitchFamily="18" charset="0"/>
              </a:rPr>
              <a:t>Проводимые </a:t>
            </a:r>
            <a:r>
              <a:rPr lang="ru-RU" sz="1600" dirty="0">
                <a:solidFill>
                  <a:srgbClr val="800000"/>
                </a:solidFill>
                <a:latin typeface="Monotype Corsiva" pitchFamily="66" charset="0"/>
                <a:cs typeface="Times New Roman" pitchFamily="18" charset="0"/>
              </a:rPr>
              <a:t>показы в рамках </a:t>
            </a:r>
            <a:r>
              <a:rPr lang="ru-RU" sz="1600" dirty="0" smtClean="0">
                <a:solidFill>
                  <a:srgbClr val="800000"/>
                </a:solidFill>
                <a:latin typeface="Monotype Corsiva" pitchFamily="66" charset="0"/>
                <a:cs typeface="Times New Roman" pitchFamily="18" charset="0"/>
              </a:rPr>
              <a:t>программы состоят </a:t>
            </a:r>
            <a:r>
              <a:rPr lang="ru-RU" sz="1600" dirty="0">
                <a:solidFill>
                  <a:srgbClr val="800000"/>
                </a:solidFill>
                <a:latin typeface="Monotype Corsiva" pitchFamily="66" charset="0"/>
                <a:cs typeface="Times New Roman" pitchFamily="18" charset="0"/>
              </a:rPr>
              <a:t>из </a:t>
            </a:r>
            <a:r>
              <a:rPr lang="ru-RU" sz="1600" dirty="0" smtClean="0">
                <a:solidFill>
                  <a:srgbClr val="800000"/>
                </a:solidFill>
                <a:latin typeface="Monotype Corsiva" pitchFamily="66" charset="0"/>
                <a:cs typeface="Times New Roman" pitchFamily="18" charset="0"/>
              </a:rPr>
              <a:t>двух этапов: </a:t>
            </a:r>
          </a:p>
          <a:p>
            <a:pPr marL="0" indent="0" algn="ctr">
              <a:buNone/>
            </a:pPr>
            <a:endParaRPr lang="ru-RU" sz="1900" dirty="0">
              <a:solidFill>
                <a:srgbClr val="800000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7762" y="3191093"/>
            <a:ext cx="2133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Демонстрация панорам, основанных на технологии  3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Изучение сведений об объекте при помощи функциональных кнопок для получения информации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00762" y="3711575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Обсуждение информации.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Обмен мнениями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62" y="2873375"/>
            <a:ext cx="3652073" cy="28194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6362" y="2720975"/>
            <a:ext cx="3652073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05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3118314"/>
              </p:ext>
            </p:extLst>
          </p:nvPr>
        </p:nvGraphicFramePr>
        <p:xfrm>
          <a:off x="157162" y="358775"/>
          <a:ext cx="8691564" cy="60984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51868"/>
                <a:gridCol w="6735961"/>
                <a:gridCol w="1303735"/>
              </a:tblGrid>
              <a:tr h="457733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12" marR="90012" marT="44408" marB="444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Тематический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план показов в рамках реализации проекта </a:t>
                      </a:r>
                      <a:b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«Виртуальный туризм» за период с 2015 по 2022 годы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12" marR="90012" marT="44408" marB="44408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12" marR="90012" marT="44408" marB="44408"/>
                </a:tc>
              </a:tr>
              <a:tr h="4577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12" marR="90012" marT="44408" marB="444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12" marR="90012" marT="44408" marB="444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Год проведения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12" marR="90012" marT="44408" marB="44408"/>
                </a:tc>
              </a:tr>
              <a:tr h="3988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7508" marR="675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«Памятные места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 города-героя Волгограда»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7508" marR="675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2015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7508" marR="67508" marT="0" marB="0"/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7508" marR="675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«Места воинской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 славы Кубани»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7508" marR="675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2016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7508" marR="67508" marT="0" marB="0"/>
                </a:tc>
              </a:tr>
              <a:tr h="4996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7508" marR="675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«Виртуальное путешествие по заповедникам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 и национальным паркам»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«Уникальные природные уголки Кавказа»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7508" marR="675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2017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7508" marR="67508" marT="0" marB="0"/>
                </a:tc>
              </a:tr>
              <a:tr h="4357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7508" marR="675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«Виртуальное</a:t>
                      </a:r>
                      <a:r>
                        <a:rPr lang="ru-RU" sz="14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пространство Большого театра»</a:t>
                      </a:r>
                      <a:br>
                        <a:rPr lang="ru-RU" sz="14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4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«Театральный Санкт-Петербург»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7508" marR="675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2018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7508" marR="67508" marT="0" marB="0"/>
                </a:tc>
              </a:tr>
              <a:tr h="505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7508" marR="675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«Атмосфера</a:t>
                      </a:r>
                      <a:r>
                        <a:rPr lang="ru-RU" sz="14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Большого театра»</a:t>
                      </a:r>
                      <a:br>
                        <a:rPr lang="ru-RU" sz="14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4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«Прошлое и настоящее Мариинского театра»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7508" marR="675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2019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7508" marR="67508" marT="0" marB="0"/>
                </a:tc>
              </a:tr>
              <a:tr h="3120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7508" marR="675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«Московский Кремль«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7508" marR="675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7508" marR="67508" marT="0" marB="0"/>
                </a:tc>
              </a:tr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7508" marR="675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u="non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«Городам-героям посвящается»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u="non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508" marR="675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2020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7508" marR="67508" marT="0" marB="0"/>
                </a:tc>
              </a:tr>
              <a:tr h="505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7508" marR="675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«Виртуальные прогулки</a:t>
                      </a:r>
                      <a:r>
                        <a:rPr lang="ru-RU" sz="14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по Третьяковской галерее»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«Виртуальный визит в Эрмитаж»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7508" marR="675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7508" marR="67508" marT="0" marB="0"/>
                </a:tc>
              </a:tr>
              <a:tr h="3613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7508" marR="675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«Нижегородский технический музей и его виртуальное собрание»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7508" marR="675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2021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7508" marR="67508" marT="0" marB="0"/>
                </a:tc>
              </a:tr>
              <a:tr h="3734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7508" marR="6750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«Всероссийский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 музей декоративно-прикладного и народного искусства»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7508" marR="675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Arial Unicode MS"/>
                          <a:cs typeface="Times New Roman" pitchFamily="18" charset="0"/>
                        </a:rPr>
                        <a:t>2022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Arial Unicode MS"/>
                        <a:cs typeface="Times New Roman" pitchFamily="18" charset="0"/>
                      </a:endParaRPr>
                    </a:p>
                  </a:txBody>
                  <a:tcPr marL="67508" marR="6750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142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3123062"/>
              </p:ext>
            </p:extLst>
          </p:nvPr>
        </p:nvGraphicFramePr>
        <p:xfrm>
          <a:off x="157162" y="282575"/>
          <a:ext cx="8691564" cy="34216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51868"/>
                <a:gridCol w="7806332"/>
                <a:gridCol w="233364"/>
              </a:tblGrid>
              <a:tr h="457733"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12" marR="90012" marT="44408" marB="444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Используемые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ресурсы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12" marR="90012" marT="44408" marB="44408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12" marR="90012" marT="44408" marB="44408"/>
                </a:tc>
              </a:tr>
              <a:tr h="6734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п/п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7508" marR="675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Наименование </a:t>
                      </a:r>
                    </a:p>
                  </a:txBody>
                  <a:tcPr marL="67508" marR="675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7508" marR="67508" marT="0" marB="0"/>
                </a:tc>
              </a:tr>
              <a:tr h="505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1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7508" marR="675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оборудование для организации виртуальных экскурсий (компьютер или ноутбук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 с подключением к сети Интернет)</a:t>
                      </a:r>
                      <a:endParaRPr lang="ru-RU" sz="14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7508" marR="675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7508" marR="67508" marT="0" marB="0"/>
                </a:tc>
              </a:tr>
              <a:tr h="505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2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7508" marR="675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методический материал для проведения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виртуальных экскурсий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 (сценарий проведения с комментариями просматриваемых панорам)</a:t>
                      </a:r>
                      <a:endParaRPr lang="ru-RU" sz="14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7508" marR="675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7508" marR="67508" marT="0" marB="0"/>
                </a:tc>
              </a:tr>
              <a:tr h="505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3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7508" marR="67508" marT="0" marB="0"/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 видеоролики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 с функцией панорамного обзора 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3D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 для проведения виртуальных экскурсий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 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(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в случае отсутствия интернет - сайтов с панорамами) 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 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 </a:t>
                      </a:r>
                      <a:endParaRPr lang="ru-RU" sz="14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7508" marR="675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7508" marR="67508" marT="0" marB="0"/>
                </a:tc>
              </a:tr>
              <a:tr h="505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4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7508" marR="675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помещение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 для проведения (компьютерный класс учреждения) или на дому у получателей социальных услуг учреждения</a:t>
                      </a:r>
                      <a:endParaRPr lang="ru-RU" sz="14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7508" marR="675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7508" marR="67508" marT="0" marB="0"/>
                </a:tc>
              </a:tr>
            </a:tbl>
          </a:graphicData>
        </a:graphic>
      </p:graphicFrame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7144821"/>
              </p:ext>
            </p:extLst>
          </p:nvPr>
        </p:nvGraphicFramePr>
        <p:xfrm>
          <a:off x="157162" y="3826597"/>
          <a:ext cx="8691564" cy="27043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51868"/>
                <a:gridCol w="6735961"/>
                <a:gridCol w="1303735"/>
              </a:tblGrid>
              <a:tr h="4577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</a:p>
                  </a:txBody>
                  <a:tcPr marL="90012" marR="90012" marT="44408" marB="444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Количественные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показатели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12" marR="90012" marT="44408" marB="44408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12" marR="90012" marT="44408" marB="44408"/>
                </a:tc>
              </a:tr>
              <a:tr h="6734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7508" marR="675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Наименование показателя </a:t>
                      </a:r>
                    </a:p>
                  </a:txBody>
                  <a:tcPr marL="67508" marR="675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Данные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7508" marR="67508" marT="0" marB="0"/>
                </a:tc>
              </a:tr>
              <a:tr h="505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7508" marR="675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Количество участников за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 время </a:t>
                      </a:r>
                      <a:r>
                        <a:rPr lang="ru-RU" sz="1400" baseline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работы проекта</a:t>
                      </a:r>
                      <a:endParaRPr lang="ru-RU" sz="14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7508" marR="675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123 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7508" marR="67508" marT="0" marB="0"/>
                </a:tc>
              </a:tr>
              <a:tr h="505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7508" marR="675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Количество тематических материалов,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подготовленных в рамках проекта</a:t>
                      </a:r>
                    </a:p>
                  </a:txBody>
                  <a:tcPr marL="67508" marR="675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10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7508" marR="67508" marT="0" marB="0"/>
                </a:tc>
              </a:tr>
              <a:tr h="505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7508" marR="67508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Количество мероприятий для сотрудников учреждения и целевой аудитории, направленных на презентацию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  <a:cs typeface="Tahoma"/>
                        </a:rPr>
                        <a:t>проекта и развитие интереса </a:t>
                      </a:r>
                    </a:p>
                  </a:txBody>
                  <a:tcPr marL="67508" marR="675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13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Arial Unicode MS"/>
                        <a:cs typeface="Tahoma"/>
                      </a:endParaRPr>
                    </a:p>
                  </a:txBody>
                  <a:tcPr marL="67508" marR="6750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16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Фотоотчёт о проведении экскурсий </a:t>
            </a:r>
            <a:r>
              <a:rPr lang="ru-RU" sz="24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рамках программы «Виртуальный туризм»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62" y="1196975"/>
            <a:ext cx="2667000" cy="1973673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162" y="3863975"/>
            <a:ext cx="3007709" cy="197849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441" y="1196975"/>
            <a:ext cx="3007708" cy="197849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854" y="3863975"/>
            <a:ext cx="3007708" cy="1978499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130" y="2797175"/>
            <a:ext cx="2471232" cy="13716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19162" y="5921375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Уникальные природные уголки Кавказа. Парк «Ривьера», город Сочи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4962" y="3178175"/>
            <a:ext cx="2971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Заповедники и национальные парки. Никитский ботанический сад. Крым.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04394" y="3178175"/>
            <a:ext cx="2100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Места воинской </a:t>
            </a:r>
          </a:p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славы Кубани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14962" y="5921375"/>
            <a:ext cx="274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Виртуальное пространство Большого театра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366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3537</TotalTime>
  <Words>352</Words>
  <Application>Microsoft Office PowerPoint</Application>
  <PresentationFormat>Произвольный</PresentationFormat>
  <Paragraphs>71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Реализация программы «Виртуальный туризм»</vt:lpstr>
      <vt:lpstr>Презентация PowerPoint</vt:lpstr>
      <vt:lpstr>Презентация PowerPoint</vt:lpstr>
      <vt:lpstr>Фотоотчёт о проведении экскурсий  в рамках программы «Виртуальный туризм»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Резник Станислав Александрович</dc:title>
  <dc:creator>user4</dc:creator>
  <cp:lastModifiedBy>Легенда_1</cp:lastModifiedBy>
  <cp:revision>745</cp:revision>
  <dcterms:created xsi:type="dcterms:W3CDTF">2018-03-16T06:23:24Z</dcterms:created>
  <dcterms:modified xsi:type="dcterms:W3CDTF">2022-11-07T07:36:32Z</dcterms:modified>
</cp:coreProperties>
</file>