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FF"/>
    <a:srgbClr val="A2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4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3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1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1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7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5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1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4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C594B3B-FA23-46A7-9C39-D4BADE8FADF7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9AC9B52-CE4C-403D-9BDD-94729C61B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5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183" y="882376"/>
            <a:ext cx="11007634" cy="2926080"/>
          </a:xfrm>
        </p:spPr>
        <p:txBody>
          <a:bodyPr>
            <a:noAutofit/>
          </a:bodyPr>
          <a:lstStyle/>
          <a:p>
            <a:r>
              <a:rPr lang="ru-RU" sz="6600" dirty="0" smtClean="0"/>
              <a:t>От производственных требований к образовательной программе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кооперация с работодателями в </a:t>
            </a:r>
            <a:r>
              <a:rPr lang="ru-RU" sz="2800" i="1" dirty="0" smtClean="0"/>
              <a:t>рамках                  Отраслевого </a:t>
            </a:r>
            <a:r>
              <a:rPr lang="ru-RU" sz="2800" i="1" dirty="0"/>
              <a:t>методического совета «Авиастроение</a:t>
            </a:r>
            <a:r>
              <a:rPr lang="ru-RU" sz="2800" i="1" dirty="0" smtClean="0"/>
              <a:t>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177348" y="4910308"/>
            <a:ext cx="4014651" cy="1388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dirty="0" smtClean="0"/>
              <a:t>Заместитель директора по УПР ГБПОУ НСО «Новосибирский авиастроительный лицей»</a:t>
            </a:r>
          </a:p>
          <a:p>
            <a:pPr algn="l">
              <a:lnSpc>
                <a:spcPct val="100000"/>
              </a:lnSpc>
            </a:pPr>
            <a:r>
              <a:rPr lang="ru-RU" sz="1800" dirty="0" smtClean="0"/>
              <a:t>Рачинская А.В.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4095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018902"/>
            <a:ext cx="9385663" cy="94705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6600"/>
                </a:solidFill>
                <a:hlinkClick r:id="rId2"/>
              </a:rPr>
              <a:t>Федеральный закон от 29.12.2012 N 273-ФЗ (ред. от 24.09.2022) "Об образовании в Российской Федерации"</a:t>
            </a:r>
            <a:r>
              <a:rPr lang="ru-RU" sz="3200" b="1" dirty="0">
                <a:solidFill>
                  <a:srgbClr val="CC6600"/>
                </a:solidFill>
              </a:rPr>
              <a:t/>
            </a:r>
            <a:br>
              <a:rPr lang="ru-RU" sz="3200" b="1" dirty="0">
                <a:solidFill>
                  <a:srgbClr val="CC6600"/>
                </a:solidFill>
              </a:rPr>
            </a:br>
            <a:endParaRPr lang="ru-RU" sz="3200" dirty="0">
              <a:solidFill>
                <a:srgbClr val="CC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8" y="2057400"/>
            <a:ext cx="11399520" cy="4413069"/>
          </a:xfrm>
        </p:spPr>
        <p:txBody>
          <a:bodyPr>
            <a:normAutofit/>
          </a:bodyPr>
          <a:lstStyle/>
          <a:p>
            <a:r>
              <a:rPr lang="ru-RU" b="1" dirty="0" smtClean="0"/>
              <a:t>Статья </a:t>
            </a:r>
            <a:r>
              <a:rPr lang="ru-RU" b="1" dirty="0"/>
              <a:t>12. Образовательные программы</a:t>
            </a:r>
          </a:p>
          <a:p>
            <a:r>
              <a:rPr lang="ru-RU" dirty="0"/>
              <a:t>1. Образовательные программы определяют содержание образования</a:t>
            </a:r>
            <a:r>
              <a:rPr lang="ru-RU" dirty="0" smtClean="0"/>
              <a:t>.... </a:t>
            </a:r>
            <a:r>
              <a:rPr lang="ru-RU" dirty="0"/>
              <a:t>Содержание профессионального образования и профессионального обучения должно обеспечивать получение квалификации.</a:t>
            </a:r>
          </a:p>
          <a:p>
            <a:r>
              <a:rPr lang="ru-RU" dirty="0"/>
              <a:t>9. Примерные образовательные программы среднего профессионального образования разрабатываются с учетом их уровня и направленности на основе федеральных государственных образовательных стандартов, а в части профессиональных компетенций на основе профессиональных стандартов (при наличии) и могут включать в себя компетенции, отнесенные к одной или нескольким профессиям и специальностям по соответствующим уровням профессионального образования или к укрупненным группам профессий, специальностей, а также к области (областям) и виду (видам) профессиональной </a:t>
            </a:r>
            <a:r>
              <a:rPr lang="ru-RU" dirty="0" smtClean="0"/>
              <a:t>деятельности….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1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ыноска 1 29"/>
          <p:cNvSpPr/>
          <p:nvPr/>
        </p:nvSpPr>
        <p:spPr>
          <a:xfrm flipH="1">
            <a:off x="7492632" y="2435075"/>
            <a:ext cx="4005944" cy="4139895"/>
          </a:xfrm>
          <a:prstGeom prst="borderCallout1">
            <a:avLst>
              <a:gd name="adj1" fmla="val -1999"/>
              <a:gd name="adj2" fmla="val 51232"/>
              <a:gd name="adj3" fmla="val -7406"/>
              <a:gd name="adj4" fmla="val 1062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 1 28"/>
          <p:cNvSpPr/>
          <p:nvPr/>
        </p:nvSpPr>
        <p:spPr>
          <a:xfrm>
            <a:off x="3161210" y="2435076"/>
            <a:ext cx="4005944" cy="3987294"/>
          </a:xfrm>
          <a:prstGeom prst="borderCallout1">
            <a:avLst>
              <a:gd name="adj1" fmla="val -1999"/>
              <a:gd name="adj2" fmla="val 51232"/>
              <a:gd name="adj3" fmla="val -7406"/>
              <a:gd name="adj4" fmla="val 10623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269" y="226423"/>
            <a:ext cx="10511245" cy="114082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C6600"/>
                </a:solidFill>
              </a:rPr>
              <a:t>ОБРАЗОВАТЕЛЬНАЯ ПРОГРАММА</a:t>
            </a:r>
            <a:endParaRPr lang="ru-RU" b="1" dirty="0">
              <a:solidFill>
                <a:srgbClr val="CC66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7057" y="4328161"/>
            <a:ext cx="1630679" cy="11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ФГОС</a:t>
            </a:r>
            <a:endParaRPr lang="ru-RU" sz="2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051" y="2656114"/>
            <a:ext cx="2804159" cy="1140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Примерная образовательная программа</a:t>
            </a:r>
            <a:endParaRPr lang="ru-RU" sz="2800" b="1" dirty="0"/>
          </a:p>
        </p:txBody>
      </p:sp>
      <p:cxnSp>
        <p:nvCxnSpPr>
          <p:cNvPr id="7" name="Прямая со стрелкой 6"/>
          <p:cNvCxnSpPr>
            <a:endCxn id="5" idx="2"/>
          </p:cNvCxnSpPr>
          <p:nvPr/>
        </p:nvCxnSpPr>
        <p:spPr>
          <a:xfrm flipV="1">
            <a:off x="1759131" y="3796936"/>
            <a:ext cx="0" cy="836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0"/>
          </p:cNvCxnSpPr>
          <p:nvPr/>
        </p:nvCxnSpPr>
        <p:spPr>
          <a:xfrm flipV="1">
            <a:off x="1759131" y="1754776"/>
            <a:ext cx="1959429" cy="901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96937" y="1367245"/>
            <a:ext cx="2976153" cy="775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Обязательная часть,</a:t>
            </a:r>
          </a:p>
          <a:p>
            <a:pPr algn="ctr"/>
            <a:r>
              <a:rPr lang="ru-RU" dirty="0" smtClean="0"/>
              <a:t>80%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73091" y="1367245"/>
            <a:ext cx="1489165" cy="775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Вариативная часть,</a:t>
            </a:r>
          </a:p>
          <a:p>
            <a:pPr algn="ctr"/>
            <a:r>
              <a:rPr lang="ru-RU" dirty="0" smtClean="0"/>
              <a:t>20%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61210" y="2784451"/>
            <a:ext cx="400594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1275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Вариативная часть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(не менее 20 процентов) дает возможность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расширения основного(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вида(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деятельности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 которым должен быть готов выпускник, освоивший образовательную программу,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сочетанию получаемых квалификаций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указанных в пункте 1.12 настоящего ФГОС СПО (далее - основные виды деятельности), а также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получения дополнительных компетенций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для обеспечения конкурентоспособности выпускника в соответствии с запросами регионального рынка труда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191689" y="2435077"/>
            <a:ext cx="3857897" cy="442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/>
              <a:t>Актуализированные ФГОС (п.2.1)</a:t>
            </a:r>
            <a:endParaRPr lang="ru-RU" sz="1800" b="1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042365" y="2435076"/>
            <a:ext cx="3037114" cy="44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ФГОС (п.6.2)</a:t>
            </a:r>
            <a:endParaRPr lang="ru-RU" sz="28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7950" y="2787546"/>
            <a:ext cx="400594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1275"/>
              </a:spcAft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(около 20 процентов) дает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расширения и (или) углубления подготовки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определяемой содержанием обязательной части, получения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компетенций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знаний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обеспечения конкурентоспособности выпускника в соответствии с запросами регионального рынка труда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возможностями продолжения образования. Дисциплины, междисциплинарные курсы и профессиональные модули вариативной части определяются образовательной организацией.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83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восибирский авиаремонтный за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01" y="3128732"/>
            <a:ext cx="3759735" cy="9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18011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b="1" dirty="0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выпускника в соответствии с запросами регионального рынка </a:t>
            </a:r>
            <a:r>
              <a:rPr lang="ru-RU" b="1" dirty="0" smtClean="0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труда!</a:t>
            </a:r>
            <a:endParaRPr lang="ru-RU" dirty="0">
              <a:solidFill>
                <a:srgbClr val="CC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45" t="10604" r="77498" b="80165"/>
          <a:stretch/>
        </p:blipFill>
        <p:spPr>
          <a:xfrm>
            <a:off x="867217" y="1967963"/>
            <a:ext cx="3092831" cy="72407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4301" y="2366735"/>
            <a:ext cx="3260646" cy="761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НАЗ им. В.П. Чкалова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783185" y="1999705"/>
            <a:ext cx="4851467" cy="692332"/>
          </a:xfrm>
          <a:prstGeom prst="wedgeRoundRectCallout">
            <a:avLst>
              <a:gd name="adj1" fmla="val -105637"/>
              <a:gd name="adj2" fmla="val 4491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Подготовка рабочих кадров в соответствии с профессиональными стандартами</a:t>
            </a:r>
            <a:endParaRPr lang="ru-RU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49686" y="2792390"/>
            <a:ext cx="4718463" cy="1203071"/>
          </a:xfrm>
          <a:prstGeom prst="wedgeRoundRectCallout">
            <a:avLst>
              <a:gd name="adj1" fmla="val -107993"/>
              <a:gd name="adj2" fmla="val -4883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Профильная специализация рабочих, связанная с освоением современных производственных технологий</a:t>
            </a:r>
            <a:endParaRPr lang="ru-RU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615645" y="4229618"/>
            <a:ext cx="4019007" cy="920934"/>
          </a:xfrm>
          <a:prstGeom prst="wedgeRoundRectCallout">
            <a:avLst>
              <a:gd name="adj1" fmla="val -137160"/>
              <a:gd name="adj2" fmla="val -1877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корпоративной культуры</a:t>
            </a:r>
            <a:endParaRPr lang="ru-RU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310447" y="5533042"/>
            <a:ext cx="4708073" cy="936172"/>
          </a:xfrm>
          <a:prstGeom prst="wedgeRoundRectCallout">
            <a:avLst>
              <a:gd name="adj1" fmla="val -95719"/>
              <a:gd name="adj2" fmla="val -30539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Организация и участие в процедурах аттестации квалифицированных рабочих</a:t>
            </a:r>
            <a:endParaRPr lang="ru-RU" b="1" dirty="0"/>
          </a:p>
        </p:txBody>
      </p:sp>
      <p:pic>
        <p:nvPicPr>
          <p:cNvPr id="2052" name="Picture 4" descr="https://sun6-20.userapi.com/s/v1/ig2/bMziEvMZRsA1Oc9zQ-6klaZHhQpzsANsElTPUIFskeGuxTWfHzITmm74UJtEgxC392jY1zYLJjTimBZRHsUh_Uyg.jpg?size=1054x1054&amp;quality=95&amp;crop=252,294,1054,1054&amp;ava=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27257"/>
          <a:stretch/>
        </p:blipFill>
        <p:spPr bwMode="auto">
          <a:xfrm>
            <a:off x="864167" y="4134175"/>
            <a:ext cx="2479923" cy="11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987040" y="5533042"/>
            <a:ext cx="3228703" cy="936172"/>
          </a:xfrm>
          <a:prstGeom prst="wedgeRoundRectCallout">
            <a:avLst>
              <a:gd name="adj1" fmla="val -9407"/>
              <a:gd name="adj2" fmla="val -2737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Соответствие международным стандартам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806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5760" y="392112"/>
            <a:ext cx="3866606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п.7.1…..Конкретные виды деятельности, к которым готовится обучающийся, должны соответствовать присваиваемой(</a:t>
            </a:r>
            <a:r>
              <a:rPr lang="ru-RU" sz="28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28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квалификации(ям), определять содержание образовательной программы, разрабатываемой образовательной организацией совместно с заинтересованными работодателями.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3543" y="392111"/>
            <a:ext cx="426720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4.6.2. В целях совершенствования образовательной программы образовательная организация при проведении регулярной внутренней оценки качества образовательной программы привлекает работодателей и их объединения, иных юридических и (или) физических лиц, включая педагогических работников образовательной организации.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3048" r="12524" b="4127"/>
          <a:stretch/>
        </p:blipFill>
        <p:spPr>
          <a:xfrm>
            <a:off x="4328160" y="296318"/>
            <a:ext cx="3121033" cy="61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6686" y="409303"/>
            <a:ext cx="10511245" cy="1140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C6600"/>
                </a:solidFill>
              </a:rPr>
              <a:t>Отраслевой методический совет «Авиастроение»</a:t>
            </a:r>
            <a:endParaRPr lang="ru-RU" b="1" dirty="0">
              <a:solidFill>
                <a:srgbClr val="CC66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04617"/>
              </p:ext>
            </p:extLst>
          </p:nvPr>
        </p:nvGraphicFramePr>
        <p:xfrm>
          <a:off x="461554" y="1550126"/>
          <a:ext cx="11277601" cy="5023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226"/>
                <a:gridCol w="1137035"/>
                <a:gridCol w="1208850"/>
                <a:gridCol w="1211840"/>
                <a:gridCol w="1041286"/>
                <a:gridCol w="1041286"/>
                <a:gridCol w="1711539"/>
                <a:gridCol w="1711539"/>
              </a:tblGrid>
              <a:tr h="38318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 ПАО ОАК НАЗ им. 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В.П. Чкалова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«НАРЗ»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«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СибНИА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им. С. А. Чаплыгина»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механосборочного производства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управления технического контроля по производству ДСЕ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сварщик – начальник отдела 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цеха 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инженер-технолог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опытного производства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4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11.01.01 Монтажник радиоэлектронной аппаратуры и приборов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5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15.01.05 Сварщик (ручной и частично механизированной сварки (наплавки)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15.01.23 Наладчик станков и оборудования в механообработке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15.01.25 Станочсник (металлообработка)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1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15.01.29 Контролер станочных и слесарных работ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1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15.01.32 Оператор станков с программным управлением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46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15.01.35 Мастер слесарных работ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48" marR="5848" marT="58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1554" y="2476405"/>
            <a:ext cx="2071863" cy="580457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ОБРАЗОВАТЕЛЬНАЯ ПРОГРАММА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catherineasquithgallery.com/uploads/posts/2021-03/1614593710_63-p-kniga-na-belom-fone-kartinki-1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20" y="1550125"/>
            <a:ext cx="1482047" cy="9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4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3000" y="461555"/>
            <a:ext cx="9875520" cy="505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</a:t>
            </a:r>
            <a:endParaRPr lang="ru-RU" sz="4000" dirty="0">
              <a:solidFill>
                <a:srgbClr val="CC66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830492" y="1523998"/>
            <a:ext cx="2151017" cy="1193074"/>
          </a:xfrm>
          <a:prstGeom prst="downArrow">
            <a:avLst>
              <a:gd name="adj1" fmla="val 74292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34251" y="4641668"/>
            <a:ext cx="2943497" cy="7053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постоянной основе</a:t>
            </a:r>
            <a:endParaRPr lang="ru-RU" dirty="0"/>
          </a:p>
        </p:txBody>
      </p:sp>
      <p:sp>
        <p:nvSpPr>
          <p:cNvPr id="10" name="Трапеция 9"/>
          <p:cNvSpPr/>
          <p:nvPr/>
        </p:nvSpPr>
        <p:spPr>
          <a:xfrm>
            <a:off x="8438608" y="2751907"/>
            <a:ext cx="2943496" cy="1837509"/>
          </a:xfrm>
          <a:prstGeom prst="trapezoid">
            <a:avLst>
              <a:gd name="adj" fmla="val 340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Начальник цеха,</a:t>
            </a:r>
          </a:p>
          <a:p>
            <a:pPr algn="ctr"/>
            <a:r>
              <a:rPr lang="ru-RU" dirty="0" smtClean="0"/>
              <a:t>Технолог,</a:t>
            </a:r>
          </a:p>
          <a:p>
            <a:pPr algn="ctr"/>
            <a:r>
              <a:rPr lang="ru-RU" dirty="0" smtClean="0"/>
              <a:t>Мастер участка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116286" y="1558833"/>
            <a:ext cx="2151017" cy="1193074"/>
          </a:xfrm>
          <a:prstGeom prst="downArrow">
            <a:avLst>
              <a:gd name="adj1" fmla="val 71862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Стажировки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7167" y="4676503"/>
            <a:ext cx="3309256" cy="7053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Ежегодно</a:t>
            </a:r>
            <a:endParaRPr lang="ru-RU" dirty="0"/>
          </a:p>
        </p:txBody>
      </p:sp>
      <p:sp>
        <p:nvSpPr>
          <p:cNvPr id="13" name="Трапеция 12"/>
          <p:cNvSpPr/>
          <p:nvPr/>
        </p:nvSpPr>
        <p:spPr>
          <a:xfrm>
            <a:off x="4537166" y="2786742"/>
            <a:ext cx="3313612" cy="1837509"/>
          </a:xfrm>
          <a:prstGeom prst="trapezoid">
            <a:avLst>
              <a:gd name="adj" fmla="val 340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Преподаватели общепрофессиональных дисциплин и МДК,</a:t>
            </a:r>
          </a:p>
          <a:p>
            <a:pPr algn="ctr"/>
            <a:r>
              <a:rPr lang="ru-RU" dirty="0" smtClean="0"/>
              <a:t>Мастера производственного обучения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219201" y="1114697"/>
            <a:ext cx="2151017" cy="1637210"/>
          </a:xfrm>
          <a:prstGeom prst="downArrow">
            <a:avLst>
              <a:gd name="adj1" fmla="val 81579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аттестациях,</a:t>
            </a:r>
          </a:p>
          <a:p>
            <a:pPr algn="ctr"/>
            <a:r>
              <a:rPr lang="ru-RU" dirty="0" smtClean="0"/>
              <a:t>Методические совещания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0082" y="4676503"/>
            <a:ext cx="3309256" cy="7053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Июнь, Август, Декабрь</a:t>
            </a:r>
            <a:endParaRPr lang="ru-RU" dirty="0"/>
          </a:p>
        </p:txBody>
      </p:sp>
      <p:sp>
        <p:nvSpPr>
          <p:cNvPr id="16" name="Трапеция 15"/>
          <p:cNvSpPr/>
          <p:nvPr/>
        </p:nvSpPr>
        <p:spPr>
          <a:xfrm>
            <a:off x="640081" y="2786742"/>
            <a:ext cx="3313612" cy="1837509"/>
          </a:xfrm>
          <a:prstGeom prst="trapezoid">
            <a:avLst>
              <a:gd name="adj" fmla="val 340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Ведущие специалисты предприятий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2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3000" y="461555"/>
            <a:ext cx="9875520" cy="505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</a:t>
            </a:r>
            <a:endParaRPr lang="ru-RU" sz="4000" dirty="0">
              <a:solidFill>
                <a:srgbClr val="CC66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1560" y="1092927"/>
            <a:ext cx="9875520" cy="505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«Завод» в Лицее</a:t>
            </a:r>
            <a:endParaRPr lang="ru-RU" sz="4000" dirty="0">
              <a:solidFill>
                <a:srgbClr val="CC66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t="18474" r="26484" b="14860"/>
          <a:stretch/>
        </p:blipFill>
        <p:spPr>
          <a:xfrm>
            <a:off x="2133600" y="5236863"/>
            <a:ext cx="1811383" cy="1285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4818" r="15525" b="17429"/>
          <a:stretch/>
        </p:blipFill>
        <p:spPr>
          <a:xfrm>
            <a:off x="595469" y="3752520"/>
            <a:ext cx="2024815" cy="1446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06" y="1092927"/>
            <a:ext cx="2274849" cy="4032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94" y="1598025"/>
            <a:ext cx="3644032" cy="20554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t="21405" r="24596" b="13350"/>
          <a:stretch/>
        </p:blipFill>
        <p:spPr>
          <a:xfrm>
            <a:off x="3672840" y="3764913"/>
            <a:ext cx="2316480" cy="1410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12563" r="13486" b="14291"/>
          <a:stretch/>
        </p:blipFill>
        <p:spPr>
          <a:xfrm>
            <a:off x="4960037" y="5225618"/>
            <a:ext cx="2241446" cy="12471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9754" r="9970" b="9088"/>
          <a:stretch/>
        </p:blipFill>
        <p:spPr>
          <a:xfrm>
            <a:off x="6540138" y="3764912"/>
            <a:ext cx="2457125" cy="14107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0" y="1598025"/>
            <a:ext cx="3644034" cy="20554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3187" r="15457" b="16076"/>
          <a:stretch/>
        </p:blipFill>
        <p:spPr>
          <a:xfrm>
            <a:off x="7911327" y="5276431"/>
            <a:ext cx="2240522" cy="12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024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566</TotalTime>
  <Words>544</Words>
  <Application>Microsoft Office PowerPoint</Application>
  <PresentationFormat>Широкоэкранный</PresentationFormat>
  <Paragraphs>113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Базис</vt:lpstr>
      <vt:lpstr>От производственных требований к образовательной программе</vt:lpstr>
      <vt:lpstr>Федеральный закон от 29.12.2012 N 273-ФЗ (ред. от 24.09.2022) "Об образовании в Российской Федерации" </vt:lpstr>
      <vt:lpstr>ОБРАЗОВАТЕЛЬНАЯ ПРОГРАММА</vt:lpstr>
      <vt:lpstr>Обеспечения конкурентоспособности выпускника в соответствии с запросами регионального рынка труда!</vt:lpstr>
      <vt:lpstr>Презентация PowerPoint</vt:lpstr>
      <vt:lpstr>ОБРАЗОВАТЕЛЬНАЯ ПРОГРАММА</vt:lpstr>
      <vt:lpstr>Формы взаимодействия</vt:lpstr>
      <vt:lpstr>Условия реализации программ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производственных требований к образовательной программе» (кооперация с работодателями в рамках Отраслевого методического совета «Авиастроение»)</dc:title>
  <dc:creator>User</dc:creator>
  <cp:lastModifiedBy>User</cp:lastModifiedBy>
  <cp:revision>57</cp:revision>
  <dcterms:created xsi:type="dcterms:W3CDTF">2022-09-28T02:43:23Z</dcterms:created>
  <dcterms:modified xsi:type="dcterms:W3CDTF">2022-09-28T12:10:04Z</dcterms:modified>
</cp:coreProperties>
</file>