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6" r:id="rId6"/>
    <p:sldId id="261" r:id="rId7"/>
    <p:sldId id="262" r:id="rId8"/>
    <p:sldId id="263" r:id="rId9"/>
    <p:sldId id="267" r:id="rId10"/>
    <p:sldId id="268" r:id="rId11"/>
    <p:sldId id="269" r:id="rId12"/>
    <p:sldId id="264" r:id="rId13"/>
    <p:sldId id="270" r:id="rId14"/>
    <p:sldId id="271"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328876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238024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206754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369622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25303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436ADA-48D7-4F1D-B0A8-E6644C1BD096}" type="datetimeFigureOut">
              <a:rPr lang="ru-RU" smtClean="0"/>
              <a:t>14.11.2022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134120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436ADA-48D7-4F1D-B0A8-E6644C1BD096}" type="datetimeFigureOut">
              <a:rPr lang="ru-RU" smtClean="0"/>
              <a:t>14.11.2022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132567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436ADA-48D7-4F1D-B0A8-E6644C1BD096}" type="datetimeFigureOut">
              <a:rPr lang="ru-RU" smtClean="0"/>
              <a:t>14.11.2022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347735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436ADA-48D7-4F1D-B0A8-E6644C1BD096}" type="datetimeFigureOut">
              <a:rPr lang="ru-RU" smtClean="0"/>
              <a:t>14.11.2022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410484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436ADA-48D7-4F1D-B0A8-E6644C1BD096}" type="datetimeFigureOut">
              <a:rPr lang="ru-RU" smtClean="0"/>
              <a:t>14.11.2022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381616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436ADA-48D7-4F1D-B0A8-E6644C1BD096}" type="datetimeFigureOut">
              <a:rPr lang="ru-RU" smtClean="0"/>
              <a:t>14.11.2022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E96DD-2499-4D7D-A6FC-3772EB28635B}" type="slidenum">
              <a:rPr lang="ru-RU" smtClean="0"/>
              <a:t>‹#›</a:t>
            </a:fld>
            <a:endParaRPr lang="ru-RU"/>
          </a:p>
        </p:txBody>
      </p:sp>
    </p:spTree>
    <p:extLst>
      <p:ext uri="{BB962C8B-B14F-4D97-AF65-F5344CB8AC3E}">
        <p14:creationId xmlns:p14="http://schemas.microsoft.com/office/powerpoint/2010/main" val="341449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6ADA-48D7-4F1D-B0A8-E6644C1BD096}" type="datetimeFigureOut">
              <a:rPr lang="ru-RU" smtClean="0"/>
              <a:t>14.11.2022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E96DD-2499-4D7D-A6FC-3772EB28635B}" type="slidenum">
              <a:rPr lang="ru-RU" smtClean="0"/>
              <a:t>‹#›</a:t>
            </a:fld>
            <a:endParaRPr lang="ru-RU"/>
          </a:p>
        </p:txBody>
      </p:sp>
    </p:spTree>
    <p:extLst>
      <p:ext uri="{BB962C8B-B14F-4D97-AF65-F5344CB8AC3E}">
        <p14:creationId xmlns:p14="http://schemas.microsoft.com/office/powerpoint/2010/main" val="335503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016" y="237744"/>
            <a:ext cx="11887200" cy="400110"/>
          </a:xfrm>
          <a:prstGeom prst="rect">
            <a:avLst/>
          </a:prstGeom>
          <a:noFill/>
        </p:spPr>
        <p:txBody>
          <a:bodyPr wrap="square" rtlCol="0">
            <a:spAutoFit/>
          </a:bodyPr>
          <a:lstStyle/>
          <a:p>
            <a:pPr algn="ctr"/>
            <a:r>
              <a:rPr lang="ru-RU" sz="2000" b="1" dirty="0" smtClean="0">
                <a:solidFill>
                  <a:srgbClr val="0070C0"/>
                </a:solidFill>
                <a:latin typeface="Arial" panose="020B0604020202020204" pitchFamily="34" charset="0"/>
                <a:cs typeface="Arial" panose="020B0604020202020204" pitchFamily="34" charset="0"/>
              </a:rPr>
              <a:t>ОГБУСО «Комплексный центр социального обслуживания «Гармония» в р. п. Павловка»</a:t>
            </a:r>
            <a:endParaRPr lang="ru-RU" sz="2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2313432" y="999881"/>
            <a:ext cx="7516368" cy="646331"/>
          </a:xfrm>
          <a:prstGeom prst="rect">
            <a:avLst/>
          </a:prstGeom>
          <a:noFill/>
        </p:spPr>
        <p:txBody>
          <a:bodyPr wrap="square" rtlCol="0">
            <a:spAutoFit/>
          </a:bodyPr>
          <a:lstStyle/>
          <a:p>
            <a:r>
              <a:rPr lang="ru-RU" sz="3600" b="1" dirty="0" smtClean="0">
                <a:solidFill>
                  <a:srgbClr val="990099"/>
                </a:solidFill>
                <a:latin typeface="Arial" panose="020B0604020202020204" pitchFamily="34" charset="0"/>
                <a:cs typeface="Arial" panose="020B0604020202020204" pitchFamily="34" charset="0"/>
              </a:rPr>
              <a:t>«ЧЕМОДАН ВОСПОМИНАНИЙ»</a:t>
            </a:r>
            <a:endParaRPr lang="ru-RU" sz="3600" b="1" dirty="0">
              <a:solidFill>
                <a:srgbClr val="990099"/>
              </a:solidFill>
              <a:latin typeface="Arial" panose="020B0604020202020204" pitchFamily="34" charset="0"/>
              <a:cs typeface="Arial" panose="020B0604020202020204" pitchFamily="34" charset="0"/>
            </a:endParaRPr>
          </a:p>
        </p:txBody>
      </p:sp>
      <p:sp>
        <p:nvSpPr>
          <p:cNvPr id="4" name="TextBox 3"/>
          <p:cNvSpPr txBox="1"/>
          <p:nvPr/>
        </p:nvSpPr>
        <p:spPr>
          <a:xfrm>
            <a:off x="6519672" y="2505456"/>
            <a:ext cx="5138928" cy="3308598"/>
          </a:xfrm>
          <a:prstGeom prst="rect">
            <a:avLst/>
          </a:prstGeom>
          <a:noFill/>
        </p:spPr>
        <p:txBody>
          <a:bodyPr wrap="square" rtlCol="0">
            <a:spAutoFit/>
          </a:bodyPr>
          <a:lstStyle/>
          <a:p>
            <a:pPr algn="ctr"/>
            <a:r>
              <a:rPr lang="ru-RU" b="1" dirty="0" smtClean="0">
                <a:solidFill>
                  <a:srgbClr val="0070C0"/>
                </a:solidFill>
                <a:latin typeface="Arial" panose="020B0604020202020204" pitchFamily="34" charset="0"/>
                <a:cs typeface="Arial" panose="020B0604020202020204" pitchFamily="34" charset="0"/>
              </a:rPr>
              <a:t>Автор и руководитель проекта:</a:t>
            </a:r>
          </a:p>
          <a:p>
            <a:pPr algn="ctr"/>
            <a:endParaRPr lang="ru-RU" b="1" dirty="0">
              <a:solidFill>
                <a:srgbClr val="0070C0"/>
              </a:solidFill>
              <a:latin typeface="Arial" panose="020B0604020202020204" pitchFamily="34" charset="0"/>
              <a:cs typeface="Arial" panose="020B0604020202020204" pitchFamily="34" charset="0"/>
            </a:endParaRPr>
          </a:p>
          <a:p>
            <a:pPr algn="ctr"/>
            <a:r>
              <a:rPr lang="ru-RU" sz="3200" b="1" dirty="0" err="1" smtClean="0">
                <a:solidFill>
                  <a:srgbClr val="C00000"/>
                </a:solidFill>
                <a:latin typeface="Arial" panose="020B0604020202020204" pitchFamily="34" charset="0"/>
                <a:cs typeface="Arial" panose="020B0604020202020204" pitchFamily="34" charset="0"/>
              </a:rPr>
              <a:t>Мадифурова</a:t>
            </a:r>
            <a:r>
              <a:rPr lang="ru-RU" sz="3200" b="1" dirty="0" smtClean="0">
                <a:solidFill>
                  <a:srgbClr val="C00000"/>
                </a:solidFill>
                <a:latin typeface="Arial" panose="020B0604020202020204" pitchFamily="34" charset="0"/>
                <a:cs typeface="Arial" panose="020B0604020202020204" pitchFamily="34" charset="0"/>
              </a:rPr>
              <a:t> </a:t>
            </a:r>
            <a:r>
              <a:rPr lang="ru-RU" sz="3200" b="1" dirty="0" err="1" smtClean="0">
                <a:solidFill>
                  <a:srgbClr val="C00000"/>
                </a:solidFill>
                <a:latin typeface="Arial" panose="020B0604020202020204" pitchFamily="34" charset="0"/>
                <a:cs typeface="Arial" panose="020B0604020202020204" pitchFamily="34" charset="0"/>
              </a:rPr>
              <a:t>Расимя</a:t>
            </a:r>
            <a:r>
              <a:rPr lang="ru-RU" sz="3200" b="1" dirty="0" smtClean="0">
                <a:solidFill>
                  <a:srgbClr val="C00000"/>
                </a:solidFill>
                <a:latin typeface="Arial" panose="020B0604020202020204" pitchFamily="34" charset="0"/>
                <a:cs typeface="Arial" panose="020B0604020202020204" pitchFamily="34" charset="0"/>
              </a:rPr>
              <a:t> </a:t>
            </a:r>
            <a:r>
              <a:rPr lang="ru-RU" sz="3200" b="1" dirty="0" err="1" smtClean="0">
                <a:solidFill>
                  <a:srgbClr val="C00000"/>
                </a:solidFill>
                <a:latin typeface="Arial" panose="020B0604020202020204" pitchFamily="34" charset="0"/>
                <a:cs typeface="Arial" panose="020B0604020202020204" pitchFamily="34" charset="0"/>
              </a:rPr>
              <a:t>Сабиржановна</a:t>
            </a:r>
            <a:r>
              <a:rPr lang="ru-RU" sz="3200" b="1" dirty="0" smtClean="0">
                <a:solidFill>
                  <a:srgbClr val="C00000"/>
                </a:solidFill>
                <a:latin typeface="Arial" panose="020B0604020202020204" pitchFamily="34" charset="0"/>
                <a:cs typeface="Arial" panose="020B0604020202020204" pitchFamily="34" charset="0"/>
              </a:rPr>
              <a:t>,</a:t>
            </a:r>
          </a:p>
          <a:p>
            <a:pPr algn="ctr"/>
            <a:endParaRPr lang="ru-RU" sz="900" b="1" dirty="0" smtClean="0">
              <a:solidFill>
                <a:srgbClr val="C00000"/>
              </a:solidFill>
              <a:latin typeface="Arial" panose="020B0604020202020204" pitchFamily="34" charset="0"/>
              <a:cs typeface="Arial" panose="020B0604020202020204" pitchFamily="34" charset="0"/>
            </a:endParaRPr>
          </a:p>
          <a:p>
            <a:pPr algn="ctr"/>
            <a:r>
              <a:rPr lang="ru-RU" sz="2000" b="1" dirty="0" smtClean="0">
                <a:solidFill>
                  <a:srgbClr val="0070C0"/>
                </a:solidFill>
                <a:latin typeface="Arial" panose="020B0604020202020204" pitchFamily="34" charset="0"/>
                <a:cs typeface="Arial" panose="020B0604020202020204" pitchFamily="34" charset="0"/>
              </a:rPr>
              <a:t>руководитель</a:t>
            </a:r>
            <a:r>
              <a:rPr lang="ru-RU" sz="2000" b="1" dirty="0" smtClean="0">
                <a:solidFill>
                  <a:srgbClr val="C00000"/>
                </a:solidFill>
                <a:latin typeface="Arial" panose="020B0604020202020204" pitchFamily="34" charset="0"/>
                <a:cs typeface="Arial" panose="020B0604020202020204" pitchFamily="34" charset="0"/>
              </a:rPr>
              <a:t> </a:t>
            </a:r>
            <a:r>
              <a:rPr lang="ru-RU" sz="2000" b="1" dirty="0" smtClean="0">
                <a:solidFill>
                  <a:srgbClr val="0070C0"/>
                </a:solidFill>
                <a:latin typeface="Arial" panose="020B0604020202020204" pitchFamily="34" charset="0"/>
                <a:cs typeface="Arial" panose="020B0604020202020204" pitchFamily="34" charset="0"/>
              </a:rPr>
              <a:t>центра активного долголетия «</a:t>
            </a:r>
            <a:r>
              <a:rPr lang="ru-RU" sz="2000" b="1" dirty="0" err="1" smtClean="0">
                <a:solidFill>
                  <a:srgbClr val="0070C0"/>
                </a:solidFill>
                <a:latin typeface="Arial" panose="020B0604020202020204" pitchFamily="34" charset="0"/>
                <a:cs typeface="Arial" panose="020B0604020202020204" pitchFamily="34" charset="0"/>
              </a:rPr>
              <a:t>Чишмэ</a:t>
            </a:r>
            <a:r>
              <a:rPr lang="ru-RU" sz="2000" b="1" dirty="0" smtClean="0">
                <a:solidFill>
                  <a:srgbClr val="0070C0"/>
                </a:solidFill>
                <a:latin typeface="Arial" panose="020B0604020202020204" pitchFamily="34" charset="0"/>
                <a:cs typeface="Arial" panose="020B0604020202020204" pitchFamily="34" charset="0"/>
              </a:rPr>
              <a:t>»</a:t>
            </a:r>
          </a:p>
          <a:p>
            <a:pPr algn="ctr"/>
            <a:r>
              <a:rPr lang="ru-RU" sz="2000" b="1" dirty="0" smtClean="0">
                <a:solidFill>
                  <a:srgbClr val="0070C0"/>
                </a:solidFill>
                <a:latin typeface="Arial" panose="020B0604020202020204" pitchFamily="34" charset="0"/>
                <a:cs typeface="Arial" panose="020B0604020202020204" pitchFamily="34" charset="0"/>
              </a:rPr>
              <a:t>(село Татарский </a:t>
            </a:r>
            <a:r>
              <a:rPr lang="ru-RU" sz="2000" b="1" dirty="0" err="1" smtClean="0">
                <a:solidFill>
                  <a:srgbClr val="0070C0"/>
                </a:solidFill>
                <a:latin typeface="Arial" panose="020B0604020202020204" pitchFamily="34" charset="0"/>
                <a:cs typeface="Arial" panose="020B0604020202020204" pitchFamily="34" charset="0"/>
              </a:rPr>
              <a:t>Шмалак</a:t>
            </a:r>
            <a:r>
              <a:rPr lang="ru-RU" sz="2000" b="1" dirty="0" smtClean="0">
                <a:solidFill>
                  <a:srgbClr val="0070C0"/>
                </a:solidFill>
                <a:latin typeface="Arial" panose="020B0604020202020204" pitchFamily="34" charset="0"/>
                <a:cs typeface="Arial" panose="020B0604020202020204" pitchFamily="34" charset="0"/>
              </a:rPr>
              <a:t> </a:t>
            </a:r>
          </a:p>
          <a:p>
            <a:pPr algn="ctr"/>
            <a:r>
              <a:rPr lang="ru-RU" sz="2000" b="1" dirty="0" smtClean="0">
                <a:solidFill>
                  <a:srgbClr val="0070C0"/>
                </a:solidFill>
                <a:latin typeface="Arial" panose="020B0604020202020204" pitchFamily="34" charset="0"/>
                <a:cs typeface="Arial" panose="020B0604020202020204" pitchFamily="34" charset="0"/>
              </a:rPr>
              <a:t>Павловского района</a:t>
            </a:r>
          </a:p>
          <a:p>
            <a:pPr algn="ctr"/>
            <a:r>
              <a:rPr lang="ru-RU" sz="2000" b="1" dirty="0" smtClean="0">
                <a:solidFill>
                  <a:srgbClr val="0070C0"/>
                </a:solidFill>
                <a:latin typeface="Arial" panose="020B0604020202020204" pitchFamily="34" charset="0"/>
                <a:cs typeface="Arial" panose="020B0604020202020204" pitchFamily="34" charset="0"/>
              </a:rPr>
              <a:t>Ульяновской области)</a:t>
            </a:r>
            <a:endParaRPr lang="ru-RU" sz="2000" b="1" dirty="0">
              <a:solidFill>
                <a:srgbClr val="0070C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5985"/>
          <a:stretch/>
        </p:blipFill>
        <p:spPr>
          <a:xfrm>
            <a:off x="1368933" y="2008240"/>
            <a:ext cx="3781806" cy="4740579"/>
          </a:xfrm>
          <a:prstGeom prst="rect">
            <a:avLst/>
          </a:prstGeom>
        </p:spPr>
      </p:pic>
    </p:spTree>
    <p:extLst>
      <p:ext uri="{BB962C8B-B14F-4D97-AF65-F5344CB8AC3E}">
        <p14:creationId xmlns:p14="http://schemas.microsoft.com/office/powerpoint/2010/main" val="54330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205485" y="18478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Круглый стол «Война глазами детей»</a:t>
            </a:r>
            <a:endParaRPr lang="ru-RU" altLang="ru-RU" sz="2800" dirty="0">
              <a:latin typeface="Times New Roman" panose="02020603050405020304" pitchFamily="18" charset="0"/>
            </a:endParaRPr>
          </a:p>
        </p:txBody>
      </p:sp>
      <p:pic>
        <p:nvPicPr>
          <p:cNvPr id="11266" name="Picture 2" descr="https://i.mycdn.me/i?r=AyH4iRPQ2q0otWIFepML2LxRscNQ0lGaSUhF5nVCs8wJ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554" y="877823"/>
            <a:ext cx="4329077" cy="57721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i.mycdn.me/i?r=AyH4iRPQ2q0otWIFepML2LxRk3gFwZXXvYGU81f2CRYo1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186" y="1064133"/>
            <a:ext cx="6761987" cy="507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2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205485" y="18478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Патриотическая акция «Долг памяти: ветеран живет рядом»</a:t>
            </a:r>
            <a:endParaRPr lang="ru-RU" altLang="ru-RU" sz="2800" dirty="0">
              <a:latin typeface="Times New Roman" panose="02020603050405020304" pitchFamily="18" charset="0"/>
            </a:endParaRPr>
          </a:p>
        </p:txBody>
      </p:sp>
      <p:pic>
        <p:nvPicPr>
          <p:cNvPr id="10242" name="Picture 2" descr="https://i.mycdn.me/i?r=AyH4iRPQ2q0otWIFepML2LxRN_t1zaCuinKiMq5nbgCY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656" y="987317"/>
            <a:ext cx="6647688" cy="49857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i.mycdn.me/i?r=AyH4iRPQ2q0otWIFepML2LxRoo0wwpkxow-YHO5WmKzSn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52" y="923308"/>
            <a:ext cx="4018008" cy="535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mycdn.me/i?r=AyH4iRPQ2q0otWIFepML2LxRnPFAiFY9aqhbOBeYKM_kZ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76" y="841021"/>
            <a:ext cx="4315841" cy="57544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ycdn.me/i?r=AyH4iRPQ2q0otWIFepML2LxRUKgEcBGV2b4jhFkJn39Wd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789" y="841021"/>
            <a:ext cx="4248266" cy="5664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
          <p:cNvSpPr txBox="1">
            <a:spLocks noChangeArrowheads="1"/>
          </p:cNvSpPr>
          <p:nvPr/>
        </p:nvSpPr>
        <p:spPr bwMode="auto">
          <a:xfrm>
            <a:off x="205485" y="18478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Акция «Весенняя неделя добра»</a:t>
            </a:r>
            <a:endParaRPr lang="ru-RU" altLang="ru-RU" sz="2800" dirty="0">
              <a:latin typeface="Times New Roman" panose="02020603050405020304" pitchFamily="18" charset="0"/>
            </a:endParaRPr>
          </a:p>
        </p:txBody>
      </p:sp>
    </p:spTree>
    <p:extLst>
      <p:ext uri="{BB962C8B-B14F-4D97-AF65-F5344CB8AC3E}">
        <p14:creationId xmlns:p14="http://schemas.microsoft.com/office/powerpoint/2010/main" val="339735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
          <p:cNvSpPr txBox="1">
            <a:spLocks noChangeArrowheads="1"/>
          </p:cNvSpPr>
          <p:nvPr/>
        </p:nvSpPr>
        <p:spPr bwMode="auto">
          <a:xfrm>
            <a:off x="205485" y="18478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Фестиваль военно-патриотической песни</a:t>
            </a:r>
            <a:endParaRPr lang="ru-RU" altLang="ru-RU" sz="2800" dirty="0">
              <a:latin typeface="Times New Roman" panose="02020603050405020304" pitchFamily="18" charset="0"/>
            </a:endParaRPr>
          </a:p>
        </p:txBody>
      </p:sp>
      <p:pic>
        <p:nvPicPr>
          <p:cNvPr id="13314" name="Picture 2" descr="https://i.mycdn.me/i?r=AyH4iRPQ2q0otWIFepML2LxR6Z0t8WJZcBu4tcdBNC304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864" y="740055"/>
            <a:ext cx="5610743" cy="31560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i.mycdn.me/i?r=AyH4iRPQ2q0otWIFepML2LxRX_UZXYhA4QXBT8B7-yT6K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97" r="16093"/>
          <a:stretch/>
        </p:blipFill>
        <p:spPr bwMode="auto">
          <a:xfrm>
            <a:off x="1" y="2201220"/>
            <a:ext cx="3300984" cy="453790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i.mycdn.me/i?r=AyH4iRPQ2q0otWIFepML2LxR2_1G_xvJXAgAChzTvOtGWg"/>
          <p:cNvPicPr>
            <a:picLocks noChangeAspect="1" noChangeArrowheads="1"/>
          </p:cNvPicPr>
          <p:nvPr/>
        </p:nvPicPr>
        <p:blipFill rotWithShape="1">
          <a:blip r:embed="rId5">
            <a:extLst>
              <a:ext uri="{28A0092B-C50C-407E-A947-70E740481C1C}">
                <a14:useLocalDpi xmlns:a14="http://schemas.microsoft.com/office/drawing/2010/main" val="0"/>
              </a:ext>
            </a:extLst>
          </a:blip>
          <a:srcRect l="-14214" t="16534" r="14214" b="-2823"/>
          <a:stretch/>
        </p:blipFill>
        <p:spPr bwMode="auto">
          <a:xfrm>
            <a:off x="8257032" y="2138854"/>
            <a:ext cx="3645998" cy="47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4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
          <p:cNvSpPr txBox="1">
            <a:spLocks noChangeArrowheads="1"/>
          </p:cNvSpPr>
          <p:nvPr/>
        </p:nvSpPr>
        <p:spPr bwMode="auto">
          <a:xfrm>
            <a:off x="205485" y="18478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a:t>
            </a:r>
            <a:r>
              <a:rPr lang="en-US" altLang="ru-RU" sz="2800" dirty="0" smtClean="0">
                <a:latin typeface="Times New Roman" panose="02020603050405020304" pitchFamily="18" charset="0"/>
              </a:rPr>
              <a:t> </a:t>
            </a:r>
            <a:r>
              <a:rPr lang="ru-RU" altLang="ru-RU" sz="2800" dirty="0" smtClean="0">
                <a:latin typeface="Times New Roman" panose="02020603050405020304" pitchFamily="18" charset="0"/>
              </a:rPr>
              <a:t>Концертная программа от подростков и «серебряных» волонтеров в адрес ветеранов, вдов, тружеников тыла и «детей войны»</a:t>
            </a:r>
            <a:endParaRPr lang="ru-RU" altLang="ru-RU" sz="2800" dirty="0">
              <a:latin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789" y="1172717"/>
            <a:ext cx="3733800" cy="280035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881" y="3973067"/>
            <a:ext cx="3785616" cy="283921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2826" y="1485634"/>
            <a:ext cx="3646941" cy="4862588"/>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85" y="1539938"/>
            <a:ext cx="3649694" cy="4866259"/>
          </a:xfrm>
          <a:prstGeom prst="rect">
            <a:avLst/>
          </a:prstGeom>
        </p:spPr>
      </p:pic>
    </p:spTree>
    <p:extLst>
      <p:ext uri="{BB962C8B-B14F-4D97-AF65-F5344CB8AC3E}">
        <p14:creationId xmlns:p14="http://schemas.microsoft.com/office/powerpoint/2010/main" val="414867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3475" y="797510"/>
            <a:ext cx="8385048" cy="5262979"/>
          </a:xfrm>
          <a:prstGeom prst="rect">
            <a:avLst/>
          </a:prstGeom>
          <a:noFill/>
        </p:spPr>
        <p:txBody>
          <a:bodyPr wrap="square" rtlCol="0">
            <a:spAutoFit/>
          </a:bodyPr>
          <a:lstStyle/>
          <a:p>
            <a:pPr algn="ctr"/>
            <a:r>
              <a:rPr lang="ru-RU" sz="4800" b="1" i="1" dirty="0" smtClean="0">
                <a:solidFill>
                  <a:srgbClr val="002060"/>
                </a:solidFill>
              </a:rPr>
              <a:t>НАШИ  КОНТАКТЫ:</a:t>
            </a:r>
            <a:endParaRPr lang="ru-RU" sz="4800" b="1" i="1" dirty="0" smtClean="0">
              <a:solidFill>
                <a:srgbClr val="002060"/>
              </a:solidFill>
            </a:endParaRPr>
          </a:p>
          <a:p>
            <a:pPr algn="ctr"/>
            <a:endParaRPr lang="ru-RU" sz="4800" b="1" i="1" dirty="0">
              <a:solidFill>
                <a:srgbClr val="002060"/>
              </a:solidFill>
            </a:endParaRPr>
          </a:p>
          <a:p>
            <a:pPr algn="ctr"/>
            <a:r>
              <a:rPr lang="ru-RU" sz="4800" b="1" i="1" dirty="0" smtClean="0">
                <a:solidFill>
                  <a:srgbClr val="002060"/>
                </a:solidFill>
              </a:rPr>
              <a:t>Ульяновская область,</a:t>
            </a:r>
          </a:p>
          <a:p>
            <a:pPr algn="ctr"/>
            <a:r>
              <a:rPr lang="ru-RU" sz="4800" b="1" i="1" dirty="0">
                <a:solidFill>
                  <a:srgbClr val="002060"/>
                </a:solidFill>
              </a:rPr>
              <a:t>р</a:t>
            </a:r>
            <a:r>
              <a:rPr lang="ru-RU" sz="4800" b="1" i="1" dirty="0" smtClean="0">
                <a:solidFill>
                  <a:srgbClr val="002060"/>
                </a:solidFill>
              </a:rPr>
              <a:t>. п. Павловка,</a:t>
            </a:r>
          </a:p>
          <a:p>
            <a:pPr algn="ctr"/>
            <a:r>
              <a:rPr lang="ru-RU" sz="4800" b="1" i="1" dirty="0">
                <a:solidFill>
                  <a:srgbClr val="002060"/>
                </a:solidFill>
              </a:rPr>
              <a:t>п</a:t>
            </a:r>
            <a:r>
              <a:rPr lang="ru-RU" sz="4800" b="1" i="1" dirty="0" smtClean="0">
                <a:solidFill>
                  <a:srgbClr val="002060"/>
                </a:solidFill>
              </a:rPr>
              <a:t>л. Школьная, дом 1</a:t>
            </a:r>
          </a:p>
          <a:p>
            <a:pPr algn="ctr"/>
            <a:r>
              <a:rPr lang="ru-RU" sz="4800" b="1" i="1" dirty="0" smtClean="0">
                <a:solidFill>
                  <a:srgbClr val="002060"/>
                </a:solidFill>
              </a:rPr>
              <a:t>Телефон: </a:t>
            </a:r>
            <a:r>
              <a:rPr lang="ru-RU" sz="4800" b="1" i="1" dirty="0" smtClean="0">
                <a:solidFill>
                  <a:srgbClr val="002060"/>
                </a:solidFill>
              </a:rPr>
              <a:t>8-84248-2-20-65</a:t>
            </a:r>
          </a:p>
          <a:p>
            <a:pPr algn="ctr"/>
            <a:r>
              <a:rPr lang="en-US" sz="4800" b="1" i="1" dirty="0" smtClean="0">
                <a:solidFill>
                  <a:srgbClr val="002060"/>
                </a:solidFill>
              </a:rPr>
              <a:t>E-mail: koupd@mail.ru</a:t>
            </a:r>
            <a:endParaRPr lang="ru-RU" sz="4800" b="1" i="1" dirty="0">
              <a:solidFill>
                <a:srgbClr val="002060"/>
              </a:solidFill>
            </a:endParaRPr>
          </a:p>
        </p:txBody>
      </p:sp>
    </p:spTree>
    <p:extLst>
      <p:ext uri="{BB962C8B-B14F-4D97-AF65-F5344CB8AC3E}">
        <p14:creationId xmlns:p14="http://schemas.microsoft.com/office/powerpoint/2010/main" val="15349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420624" y="155448"/>
            <a:ext cx="11576304" cy="6364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a:lstStyle>
          <a:p>
            <a:pPr>
              <a:spcBef>
                <a:spcPts val="1200"/>
              </a:spcBef>
              <a:spcAft>
                <a:spcPts val="1000"/>
              </a:spcAft>
              <a:buClrTx/>
              <a:buFontTx/>
              <a:buNone/>
            </a:pPr>
            <a:r>
              <a:rPr lang="ru-RU" altLang="ru-RU" dirty="0">
                <a:latin typeface="Times New Roman" panose="02020603050405020304" pitchFamily="18" charset="0"/>
              </a:rPr>
              <a:t>	</a:t>
            </a:r>
            <a:r>
              <a:rPr lang="ru-RU" altLang="ru-RU" sz="2400" b="1" i="1" dirty="0">
                <a:solidFill>
                  <a:schemeClr val="accent1">
                    <a:lumMod val="50000"/>
                  </a:schemeClr>
                </a:solidFill>
              </a:rPr>
              <a:t>С каждым годом всё дальше и дальше вглубь истории уходят события Великой Отечественной войны, а память вновь и вновь возвращает нас к грозным событиям сороковых годов прошлого столетия. Понять и оценить настоящее, можно только сравнив его с прошлым. </a:t>
            </a:r>
          </a:p>
          <a:p>
            <a:pPr>
              <a:spcBef>
                <a:spcPts val="1200"/>
              </a:spcBef>
              <a:spcAft>
                <a:spcPts val="1000"/>
              </a:spcAft>
              <a:buClrTx/>
              <a:buFontTx/>
              <a:buNone/>
            </a:pPr>
            <a:r>
              <a:rPr lang="ru-RU" altLang="ru-RU" sz="2400" b="1" i="1" dirty="0">
                <a:solidFill>
                  <a:schemeClr val="accent1">
                    <a:lumMod val="50000"/>
                  </a:schemeClr>
                </a:solidFill>
              </a:rPr>
              <a:t>Каждый год становится всё меньше и меньше тех, кто имел непосредственное отношение к военным действиям, тех, кто участвовал в боях, трудился на благо Победы в тылу. </a:t>
            </a:r>
          </a:p>
          <a:p>
            <a:pPr>
              <a:spcBef>
                <a:spcPts val="1200"/>
              </a:spcBef>
              <a:spcAft>
                <a:spcPts val="1000"/>
              </a:spcAft>
              <a:buClrTx/>
              <a:buFontTx/>
              <a:buNone/>
            </a:pPr>
            <a:r>
              <a:rPr lang="ru-RU" altLang="ru-RU" sz="2400" b="1" i="1" dirty="0">
                <a:solidFill>
                  <a:schemeClr val="accent1">
                    <a:lumMod val="50000"/>
                  </a:schemeClr>
                </a:solidFill>
              </a:rPr>
              <a:t>Но живы ещё другие свидетели войны, кто в военные годы были детьми, нашими сверстниками. Со слезами на глазах они вспоминают свое военное детство, и, несмотря на то, что многое уже стерлось из памяти, тот период они запомнили на всю жизнь. Они могут рассказать нам про свою войну, какой они её знают и помнят</a:t>
            </a:r>
            <a:r>
              <a:rPr lang="ru-RU" altLang="ru-RU" sz="2400" b="1" i="1" dirty="0" smtClean="0">
                <a:solidFill>
                  <a:schemeClr val="accent1">
                    <a:lumMod val="50000"/>
                  </a:schemeClr>
                </a:solidFill>
              </a:rPr>
              <a:t>.</a:t>
            </a:r>
          </a:p>
          <a:p>
            <a:pPr>
              <a:spcBef>
                <a:spcPts val="1200"/>
              </a:spcBef>
              <a:spcAft>
                <a:spcPts val="1000"/>
              </a:spcAft>
              <a:buClrTx/>
              <a:buFontTx/>
              <a:buNone/>
            </a:pPr>
            <a:r>
              <a:rPr lang="ru-RU" altLang="ru-RU" sz="2400" b="1" i="1" dirty="0" smtClean="0">
                <a:solidFill>
                  <a:schemeClr val="accent1">
                    <a:lumMod val="50000"/>
                  </a:schemeClr>
                </a:solidFill>
              </a:rPr>
              <a:t>Проект «ЧЕМОДАН ВОСПОМИНАНИЙ» - дань глубокого уважения и благодарности поколению детей войны.</a:t>
            </a:r>
            <a:endParaRPr lang="ru-RU" altLang="ru-RU" sz="2400" b="1" i="1" dirty="0">
              <a:solidFill>
                <a:schemeClr val="accent1">
                  <a:lumMod val="50000"/>
                </a:schemeClr>
              </a:solidFill>
            </a:endParaRPr>
          </a:p>
          <a:p>
            <a:pPr>
              <a:spcBef>
                <a:spcPts val="1200"/>
              </a:spcBef>
              <a:spcAft>
                <a:spcPts val="1000"/>
              </a:spcAft>
              <a:buClrTx/>
              <a:buFontTx/>
              <a:buNone/>
            </a:pPr>
            <a:endParaRPr lang="ru-RU" altLang="ru-RU" sz="2000" i="1" dirty="0"/>
          </a:p>
        </p:txBody>
      </p:sp>
    </p:spTree>
    <p:extLst>
      <p:ext uri="{BB962C8B-B14F-4D97-AF65-F5344CB8AC3E}">
        <p14:creationId xmlns:p14="http://schemas.microsoft.com/office/powerpoint/2010/main" val="217067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7815" y="176921"/>
            <a:ext cx="7516368" cy="646331"/>
          </a:xfrm>
          <a:prstGeom prst="rect">
            <a:avLst/>
          </a:prstGeom>
          <a:noFill/>
        </p:spPr>
        <p:txBody>
          <a:bodyPr wrap="square" rtlCol="0">
            <a:spAutoFit/>
          </a:bodyPr>
          <a:lstStyle/>
          <a:p>
            <a:pPr algn="ctr"/>
            <a:r>
              <a:rPr lang="ru-RU" sz="3600" b="1" dirty="0" smtClean="0">
                <a:solidFill>
                  <a:srgbClr val="990099"/>
                </a:solidFill>
                <a:latin typeface="Arial" panose="020B0604020202020204" pitchFamily="34" charset="0"/>
                <a:cs typeface="Arial" panose="020B0604020202020204" pitchFamily="34" charset="0"/>
              </a:rPr>
              <a:t>«ЦЕЛЬ ПРОЕКТА»</a:t>
            </a:r>
            <a:endParaRPr lang="ru-RU" sz="3600" b="1" dirty="0">
              <a:solidFill>
                <a:srgbClr val="990099"/>
              </a:solidFill>
              <a:latin typeface="Arial" panose="020B0604020202020204" pitchFamily="34" charset="0"/>
              <a:cs typeface="Arial" panose="020B0604020202020204" pitchFamily="34" charset="0"/>
            </a:endParaRPr>
          </a:p>
        </p:txBody>
      </p:sp>
      <p:sp>
        <p:nvSpPr>
          <p:cNvPr id="2" name="TextBox 1"/>
          <p:cNvSpPr txBox="1"/>
          <p:nvPr/>
        </p:nvSpPr>
        <p:spPr>
          <a:xfrm>
            <a:off x="228600" y="1325880"/>
            <a:ext cx="11420856" cy="3816429"/>
          </a:xfrm>
          <a:prstGeom prst="rect">
            <a:avLst/>
          </a:prstGeom>
          <a:noFill/>
        </p:spPr>
        <p:txBody>
          <a:bodyPr wrap="square" rtlCol="0">
            <a:spAutoFit/>
          </a:bodyPr>
          <a:lstStyle/>
          <a:p>
            <a:r>
              <a:rPr lang="ru-RU" altLang="ru-RU" sz="3200" b="1" i="1" dirty="0" smtClean="0">
                <a:solidFill>
                  <a:schemeClr val="accent1">
                    <a:lumMod val="50000"/>
                  </a:schemeClr>
                </a:solidFill>
              </a:rPr>
              <a:t>Организация деятельности «серебряных» волонтеров по сохранению культурно-исторических ценностей, исторической памяти, укрепление связи поколений, повышение уровня знаний молодого поколения об исторических событиях Великой Отечественной войны, о ее героях, освещение судеб детей, чье детство пришлось на годы войны</a:t>
            </a:r>
          </a:p>
          <a:p>
            <a:endParaRPr lang="ru-RU" dirty="0"/>
          </a:p>
        </p:txBody>
      </p:sp>
    </p:spTree>
    <p:extLst>
      <p:ext uri="{BB962C8B-B14F-4D97-AF65-F5344CB8AC3E}">
        <p14:creationId xmlns:p14="http://schemas.microsoft.com/office/powerpoint/2010/main" val="153623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7815" y="176921"/>
            <a:ext cx="7516368" cy="646331"/>
          </a:xfrm>
          <a:prstGeom prst="rect">
            <a:avLst/>
          </a:prstGeom>
          <a:noFill/>
        </p:spPr>
        <p:txBody>
          <a:bodyPr wrap="square" rtlCol="0">
            <a:spAutoFit/>
          </a:bodyPr>
          <a:lstStyle/>
          <a:p>
            <a:pPr algn="ctr"/>
            <a:r>
              <a:rPr lang="ru-RU" sz="3600" b="1" dirty="0" smtClean="0">
                <a:solidFill>
                  <a:srgbClr val="990099"/>
                </a:solidFill>
                <a:latin typeface="Arial" panose="020B0604020202020204" pitchFamily="34" charset="0"/>
                <a:cs typeface="Arial" panose="020B0604020202020204" pitchFamily="34" charset="0"/>
              </a:rPr>
              <a:t>«ЗАДАЧИ ПРОЕКТА»</a:t>
            </a:r>
            <a:endParaRPr lang="ru-RU" sz="3600" b="1" dirty="0">
              <a:solidFill>
                <a:srgbClr val="990099"/>
              </a:solidFill>
              <a:latin typeface="Arial" panose="020B0604020202020204" pitchFamily="34" charset="0"/>
              <a:cs typeface="Arial" panose="020B0604020202020204" pitchFamily="34" charset="0"/>
            </a:endParaRPr>
          </a:p>
        </p:txBody>
      </p:sp>
      <p:sp>
        <p:nvSpPr>
          <p:cNvPr id="2" name="TextBox 1"/>
          <p:cNvSpPr txBox="1"/>
          <p:nvPr/>
        </p:nvSpPr>
        <p:spPr>
          <a:xfrm>
            <a:off x="192024" y="823252"/>
            <a:ext cx="11786616" cy="6278642"/>
          </a:xfrm>
          <a:prstGeom prst="rect">
            <a:avLst/>
          </a:prstGeom>
          <a:noFill/>
        </p:spPr>
        <p:txBody>
          <a:bodyPr wrap="square" rtlCol="0">
            <a:spAutoFit/>
          </a:bodyPr>
          <a:lstStyle/>
          <a:p>
            <a:pPr marL="514350" indent="-514350">
              <a:buAutoNum type="arabicPeriod"/>
            </a:pPr>
            <a:r>
              <a:rPr lang="ru-RU" altLang="ru-RU" sz="2400" b="1" i="1" dirty="0" smtClean="0">
                <a:solidFill>
                  <a:schemeClr val="accent1">
                    <a:lumMod val="50000"/>
                  </a:schemeClr>
                </a:solidFill>
              </a:rPr>
              <a:t>Записать и систематизировать воспоминания «детей войны», подготовить материал для музеев при центрах активного долголетия, собрать экспонаты в «ЧЕМОДАН ВОСПОМИНАНИЙ», для проведения выездных мероприятий для школьников и студентов;</a:t>
            </a:r>
          </a:p>
          <a:p>
            <a:pPr marL="514350" indent="-514350">
              <a:buAutoNum type="arabicPeriod"/>
            </a:pPr>
            <a:r>
              <a:rPr lang="ru-RU" altLang="ru-RU" sz="2400" b="1" i="1" dirty="0" smtClean="0">
                <a:solidFill>
                  <a:schemeClr val="accent1">
                    <a:lumMod val="50000"/>
                  </a:schemeClr>
                </a:solidFill>
              </a:rPr>
              <a:t>Повысить уровень заинтересованности у подрастающего поколения к участию в патриотических мероприятиях, встречах с «детьми войны»;</a:t>
            </a:r>
          </a:p>
          <a:p>
            <a:pPr marL="514350" indent="-514350">
              <a:buAutoNum type="arabicPeriod"/>
            </a:pPr>
            <a:r>
              <a:rPr lang="ru-RU" altLang="ru-RU" sz="2400" b="1" i="1" dirty="0" smtClean="0">
                <a:solidFill>
                  <a:schemeClr val="accent1">
                    <a:lumMod val="50000"/>
                  </a:schemeClr>
                </a:solidFill>
              </a:rPr>
              <a:t>Вовлечь «серебряных» волонтеров, пожилых людей, родителей подростков к проведению совместных с детьми мероприятий и сбора материалов для историко-краеведческих музеев при центрах активного долголетия и «ЧЕМОДАНА ВОСПОМИНАНИЙ»;</a:t>
            </a:r>
          </a:p>
          <a:p>
            <a:pPr marL="514350" indent="-514350">
              <a:buAutoNum type="arabicPeriod"/>
            </a:pPr>
            <a:r>
              <a:rPr lang="ru-RU" altLang="ru-RU" sz="2400" b="1" i="1" dirty="0" smtClean="0">
                <a:solidFill>
                  <a:schemeClr val="accent1">
                    <a:lumMod val="50000"/>
                  </a:schemeClr>
                </a:solidFill>
              </a:rPr>
              <a:t>Формировать положительное отношение молодого поколения к истории Великой Отечественной войны, к пожилым людям, «детям войны», воспитание чувства причастности к их жизни;</a:t>
            </a:r>
          </a:p>
          <a:p>
            <a:pPr marL="514350" indent="-514350">
              <a:buAutoNum type="arabicPeriod"/>
            </a:pPr>
            <a:r>
              <a:rPr lang="ru-RU" altLang="ru-RU" sz="2400" b="1" i="1" dirty="0" smtClean="0">
                <a:solidFill>
                  <a:schemeClr val="accent1">
                    <a:lumMod val="50000"/>
                  </a:schemeClr>
                </a:solidFill>
              </a:rPr>
              <a:t>Организовать работу волонтерского отряда из пожилых людей и молодежи по оказанию шефской помощи ветеранам, вдовам, труженикам тыла, «детям войны».</a:t>
            </a:r>
          </a:p>
          <a:p>
            <a:endParaRPr lang="ru-RU" dirty="0"/>
          </a:p>
        </p:txBody>
      </p:sp>
    </p:spTree>
    <p:extLst>
      <p:ext uri="{BB962C8B-B14F-4D97-AF65-F5344CB8AC3E}">
        <p14:creationId xmlns:p14="http://schemas.microsoft.com/office/powerpoint/2010/main" val="192072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91056" y="382806"/>
            <a:ext cx="8839199" cy="1569660"/>
          </a:xfrm>
          <a:prstGeom prst="rect">
            <a:avLst/>
          </a:prstGeom>
          <a:noFill/>
        </p:spPr>
        <p:txBody>
          <a:bodyPr wrap="square" rtlCol="0">
            <a:spAutoFit/>
          </a:bodyPr>
          <a:lstStyle/>
          <a:p>
            <a:pPr algn="ctr"/>
            <a:r>
              <a:rPr lang="ru-RU" sz="4800" b="1" dirty="0" smtClean="0">
                <a:solidFill>
                  <a:srgbClr val="990099"/>
                </a:solidFill>
                <a:latin typeface="Arial" panose="020B0604020202020204" pitchFamily="34" charset="0"/>
                <a:cs typeface="Arial" panose="020B0604020202020204" pitchFamily="34" charset="0"/>
              </a:rPr>
              <a:t>МЕРОПРИЯТИЯ</a:t>
            </a:r>
          </a:p>
          <a:p>
            <a:pPr algn="ctr"/>
            <a:r>
              <a:rPr lang="ru-RU" sz="4800" b="1" dirty="0" smtClean="0">
                <a:solidFill>
                  <a:srgbClr val="990099"/>
                </a:solidFill>
                <a:latin typeface="Arial" panose="020B0604020202020204" pitchFamily="34" charset="0"/>
                <a:cs typeface="Arial" panose="020B0604020202020204" pitchFamily="34" charset="0"/>
              </a:rPr>
              <a:t>ПО РЕАЛИЗАЦИИ ПРОЕКТА</a:t>
            </a:r>
            <a:endParaRPr lang="ru-RU" sz="4800" b="1" dirty="0">
              <a:solidFill>
                <a:srgbClr val="990099"/>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499" y="4302469"/>
            <a:ext cx="3111187" cy="23268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204" y="4302469"/>
            <a:ext cx="3040614" cy="21871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270" y="2435771"/>
            <a:ext cx="2881195" cy="21271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72" y="2523744"/>
            <a:ext cx="2761924" cy="20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5906" y="2715769"/>
            <a:ext cx="2512091" cy="1847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2022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215900" y="4762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Встреча </a:t>
            </a:r>
            <a:r>
              <a:rPr lang="ru-RU" altLang="ru-RU" sz="2800" dirty="0">
                <a:latin typeface="Times New Roman" panose="02020603050405020304" pitchFamily="18" charset="0"/>
              </a:rPr>
              <a:t>с жителями </a:t>
            </a:r>
            <a:r>
              <a:rPr lang="ru-RU" altLang="ru-RU" sz="2800" dirty="0" smtClean="0">
                <a:latin typeface="Times New Roman" panose="02020603050405020304" pitchFamily="18" charset="0"/>
              </a:rPr>
              <a:t>района, </a:t>
            </a:r>
            <a:r>
              <a:rPr lang="ru-RU" altLang="ru-RU" sz="2800" dirty="0">
                <a:latin typeface="Times New Roman" panose="02020603050405020304" pitchFamily="18" charset="0"/>
              </a:rPr>
              <a:t>чьё детство пришлось на годы </a:t>
            </a:r>
            <a:r>
              <a:rPr lang="ru-RU" altLang="ru-RU" sz="2800" dirty="0" smtClean="0">
                <a:latin typeface="Times New Roman" panose="02020603050405020304" pitchFamily="18" charset="0"/>
              </a:rPr>
              <a:t>войны</a:t>
            </a:r>
            <a:endParaRPr lang="ru-RU" altLang="ru-RU" sz="2800" dirty="0">
              <a:latin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00" y="868680"/>
            <a:ext cx="3196209" cy="4261612"/>
          </a:xfrm>
          <a:prstGeom prst="rect">
            <a:avLst/>
          </a:prstGeom>
        </p:spPr>
      </p:pic>
      <p:pic>
        <p:nvPicPr>
          <p:cNvPr id="7170" name="Picture 2" descr="https://i.mycdn.me/i?r=AzEPZsRbOZEKgBhR0XGMT1RkjWuf7iqdCwBKU_A1zS32cqaKTM5SRkZCeTgDn6uOy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475" y="3675888"/>
            <a:ext cx="2884358" cy="2884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i.mycdn.me/i?r=AyH4iRPQ2q0otWIFepML2LxRd7AbJeKQSZmqU0vY2xPZ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304" y="986060"/>
            <a:ext cx="6484444" cy="307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1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p:cNvSpPr txBox="1">
            <a:spLocks noChangeArrowheads="1"/>
          </p:cNvSpPr>
          <p:nvPr/>
        </p:nvSpPr>
        <p:spPr bwMode="auto">
          <a:xfrm>
            <a:off x="215900" y="4762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Подготовка и оформление материала для музея</a:t>
            </a:r>
            <a:endParaRPr lang="ru-RU" altLang="ru-RU" sz="2800" dirty="0">
              <a:latin typeface="Times New Roman" panose="02020603050405020304" pitchFamily="18" charset="0"/>
            </a:endParaRPr>
          </a:p>
        </p:txBody>
      </p:sp>
      <p:pic>
        <p:nvPicPr>
          <p:cNvPr id="6146" name="Picture 2" descr="https://i.mycdn.me/i?r=AyH4iRPQ2q0otWIFepML2LxRx1hnIHVirEVNdbmTD2KG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835" y="1062943"/>
            <a:ext cx="3739038" cy="49853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mycdn.me/i?r=AyH4iRPQ2q0otWIFepML2LxRLasJD1JRTlA1z8cktzdc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873" y="465851"/>
            <a:ext cx="4119712" cy="308978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i.mycdn.me/i?r=AyH4iRPQ2q0otWIFepML2LxR8i7GslE03oA73TE1tq2Z8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59" y="3890204"/>
            <a:ext cx="3740909" cy="280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8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ycdn.me/i?r=AyH4iRPQ2q0otWIFepML2LxRJOgYIpeaS_pR8lB2paen3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98794"/>
            <a:ext cx="3008249" cy="4010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215900" y="4762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Сбор экспонатов для «ЧЕМОДАНА ВОСПОМИНАНИЙ»</a:t>
            </a:r>
            <a:endParaRPr lang="ru-RU" altLang="ru-RU" sz="2800" dirty="0">
              <a:latin typeface="Times New Roman" panose="02020603050405020304" pitchFamily="18" charset="0"/>
            </a:endParaRPr>
          </a:p>
        </p:txBody>
      </p:sp>
      <p:pic>
        <p:nvPicPr>
          <p:cNvPr id="5124" name="Picture 4" descr="https://i.mycdn.me/i?r=AyH4iRPQ2q0otWIFepML2LxRXMUyUyj2SmIfrEXOTGAJ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4266" y="2610490"/>
            <a:ext cx="3125813" cy="41677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mycdn.me/i?r=AyH4iRPQ2q0otWIFepML2LxRmYczz2EjRdLVDK2cgBpJ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0195" y="526310"/>
            <a:ext cx="3198718" cy="42649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i.mycdn.me/i?r=AyH4iRPQ2q0otWIFepML2LxRllU2ZOUq91xXvIOqb_Lnk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139" r="23609"/>
          <a:stretch/>
        </p:blipFill>
        <p:spPr bwMode="auto">
          <a:xfrm>
            <a:off x="8602508" y="3086854"/>
            <a:ext cx="3429000" cy="369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0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бстрактный розовый фон современных форм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215900" y="47625"/>
            <a:ext cx="11781028"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DejaVu Sans" pitchFamily="32" charset="0"/>
                <a:cs typeface="DejaVu Sans" pitchFamily="32" charset="0"/>
              </a:defRPr>
            </a:lvl9pPr>
          </a:lstStyle>
          <a:p>
            <a:pPr>
              <a:spcBef>
                <a:spcPts val="1200"/>
              </a:spcBef>
              <a:spcAft>
                <a:spcPts val="1000"/>
              </a:spcAft>
              <a:buSzPct val="45000"/>
              <a:buFont typeface="Wingdings" panose="05000000000000000000" pitchFamily="2" charset="2"/>
              <a:buChar char=""/>
            </a:pPr>
            <a:r>
              <a:rPr lang="ru-RU" altLang="ru-RU" sz="2800" dirty="0" smtClean="0">
                <a:latin typeface="Times New Roman" panose="02020603050405020304" pitchFamily="18" charset="0"/>
              </a:rPr>
              <a:t> Урок мужества «Войной украденное детство»</a:t>
            </a:r>
            <a:endParaRPr lang="ru-RU" altLang="ru-RU" sz="2800" dirty="0">
              <a:latin typeface="Times New Roman" panose="02020603050405020304" pitchFamily="18" charset="0"/>
            </a:endParaRPr>
          </a:p>
        </p:txBody>
      </p:sp>
      <p:pic>
        <p:nvPicPr>
          <p:cNvPr id="12290" name="Picture 2" descr="https://i.mycdn.me/i?r=AyH4iRPQ2q0otWIFepML2LxR5A4AcfHTpjz4X1fxEl0MKg&amp;fn=w_5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171" y="3486031"/>
            <a:ext cx="2505456" cy="33421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i.mycdn.me/i?r=AyH4iRPQ2q0otWIFepML2LxRCgyODDIZ3osKVI4HNTs8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72" y="709153"/>
            <a:ext cx="4760320" cy="357024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i.mycdn.me/i?r=AyH4iRPQ2q0otWIFepML2LxR5QSSOEsQyi_DFpYk7hIGKw&amp;fn=w_6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472" y="612775"/>
            <a:ext cx="4791455" cy="359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245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346</Words>
  <Application>Microsoft Office PowerPoint</Application>
  <PresentationFormat>Широкоэкранный</PresentationFormat>
  <Paragraphs>40</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DejaVu Sans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18</cp:revision>
  <dcterms:created xsi:type="dcterms:W3CDTF">2022-11-07T06:55:36Z</dcterms:created>
  <dcterms:modified xsi:type="dcterms:W3CDTF">2022-11-14T06:21:06Z</dcterms:modified>
</cp:coreProperties>
</file>