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96" r:id="rId3"/>
    <p:sldId id="257" r:id="rId4"/>
    <p:sldId id="258" r:id="rId5"/>
    <p:sldId id="271" r:id="rId6"/>
    <p:sldId id="297" r:id="rId7"/>
    <p:sldId id="298" r:id="rId8"/>
    <p:sldId id="299" r:id="rId9"/>
    <p:sldId id="300" r:id="rId10"/>
    <p:sldId id="301" r:id="rId11"/>
    <p:sldId id="303" r:id="rId12"/>
    <p:sldId id="267" r:id="rId13"/>
    <p:sldId id="270" r:id="rId14"/>
    <p:sldId id="269" r:id="rId15"/>
    <p:sldId id="264" r:id="rId16"/>
    <p:sldId id="268" r:id="rId17"/>
    <p:sldId id="294" r:id="rId18"/>
    <p:sldId id="278" r:id="rId19"/>
    <p:sldId id="288" r:id="rId20"/>
  </p:sldIdLst>
  <p:sldSz cx="9144000" cy="5143500" type="screen16x9"/>
  <p:notesSz cx="6858000" cy="9144000"/>
  <p:embeddedFontLst>
    <p:embeddedFont>
      <p:font typeface="Montserrat ExtraBold" charset="-52"/>
      <p:bold r:id="rId22"/>
      <p:boldItalic r:id="rId23"/>
    </p:embeddedFont>
    <p:embeddedFont>
      <p:font typeface="Montserrat Light" charset="-52"/>
      <p:regular r:id="rId24"/>
      <p:bold r:id="rId25"/>
      <p:italic r:id="rId26"/>
      <p:boldItalic r:id="rId27"/>
    </p:embeddedFont>
    <p:embeddedFont>
      <p:font typeface="Montserrat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232"/>
    <a:srgbClr val="FFCC00"/>
  </p:clrMru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7" autoAdjust="0"/>
    <p:restoredTop sz="94660"/>
  </p:normalViewPr>
  <p:slideViewPr>
    <p:cSldViewPr>
      <p:cViewPr varScale="1">
        <p:scale>
          <a:sx n="111" d="100"/>
          <a:sy n="111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94a01246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94a01246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000100" y="357172"/>
            <a:ext cx="6858016" cy="21255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ГАУ 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«КЦСОН Ленинского района г.Екатеринбурга»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1428728" y="1857370"/>
            <a:ext cx="6215074" cy="1714512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</a:pPr>
            <a:r>
              <a:rPr kumimoji="0" lang="ru-RU" sz="3200" b="1" i="0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rPr>
              <a:t>Школа пожилого возраста</a:t>
            </a:r>
          </a:p>
          <a:p>
            <a:pPr lvl="0">
              <a:buClr>
                <a:schemeClr val="lt1"/>
              </a:buClr>
              <a:buSzPts val="3600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rPr>
              <a:t>         по направлению</a:t>
            </a:r>
          </a:p>
          <a:p>
            <a:pPr lvl="0" algn="ctr">
              <a:buClr>
                <a:schemeClr val="lt1"/>
              </a:buClr>
              <a:buSzPts val="3600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rPr>
              <a:t>«Краеведение»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rPr>
              <a:t>     </a:t>
            </a:r>
            <a:endParaRPr kumimoji="0" lang="ru-RU" sz="32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62;p13"/>
          <p:cNvSpPr txBox="1">
            <a:spLocks/>
          </p:cNvSpPr>
          <p:nvPr/>
        </p:nvSpPr>
        <p:spPr>
          <a:xfrm>
            <a:off x="428596" y="3714758"/>
            <a:ext cx="5429288" cy="1643056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Автор: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Меркучева Лилия</a:t>
            </a:r>
            <a:r>
              <a:rPr kumimoji="0" lang="ru-RU" sz="2400" b="1" i="0" u="none" strike="noStrike" kern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Алексеевна</a:t>
            </a:r>
            <a:endParaRPr kumimoji="0" lang="ru-RU" sz="24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6"/>
            <a:ext cx="1071570" cy="855768"/>
          </a:xfrm>
          <a:prstGeom prst="rect">
            <a:avLst/>
          </a:prstGeom>
        </p:spPr>
      </p:pic>
      <p:pic>
        <p:nvPicPr>
          <p:cNvPr id="9" name="Рисунок 8" descr="logo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142858"/>
            <a:ext cx="876207" cy="1010072"/>
          </a:xfrm>
          <a:prstGeom prst="rect">
            <a:avLst/>
          </a:prstGeom>
        </p:spPr>
      </p:pic>
      <p:pic>
        <p:nvPicPr>
          <p:cNvPr id="10" name="Рисунок 9" descr="au1f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3786196"/>
            <a:ext cx="915994" cy="108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143372" y="428610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85852" y="857238"/>
            <a:ext cx="7500990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.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Google Shape;104;p19"/>
          <p:cNvSpPr txBox="1">
            <a:spLocks/>
          </p:cNvSpPr>
          <p:nvPr/>
        </p:nvSpPr>
        <p:spPr>
          <a:xfrm>
            <a:off x="1000100" y="357172"/>
            <a:ext cx="6715172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Достопримечательности, живая речь экскурсовода, впечатления участников экскурсии – все это придает подобным </a:t>
            </a:r>
            <a:r>
              <a:rPr lang="ru-RU" sz="1700" dirty="0" err="1" smtClean="0">
                <a:solidFill>
                  <a:schemeClr val="bg1"/>
                </a:solidFill>
                <a:latin typeface="Montserrat Light" charset="-52"/>
              </a:rPr>
              <a:t>видеоэкскурсиям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 более живое ощущение присутствия, чем безликие видео из интернета с незнакомыми людьми.</a:t>
            </a:r>
            <a:endParaRPr lang="ru-RU" sz="1700" dirty="0">
              <a:solidFill>
                <a:schemeClr val="bg1"/>
              </a:solidFill>
              <a:latin typeface="Montserrat Light" charset="-52"/>
            </a:endParaRPr>
          </a:p>
        </p:txBody>
      </p:sp>
      <p:pic>
        <p:nvPicPr>
          <p:cNvPr id="7" name="Рисунок 6" descr="9GRsoyppiYA.jpg"/>
          <p:cNvPicPr>
            <a:picLocks noChangeAspect="1"/>
          </p:cNvPicPr>
          <p:nvPr/>
        </p:nvPicPr>
        <p:blipFill>
          <a:blip r:embed="rId3"/>
          <a:srcRect t="20833" b="9722"/>
          <a:stretch>
            <a:fillRect/>
          </a:stretch>
        </p:blipFill>
        <p:spPr>
          <a:xfrm>
            <a:off x="1500166" y="2643188"/>
            <a:ext cx="2973045" cy="1757719"/>
          </a:xfrm>
          <a:prstGeom prst="rect">
            <a:avLst/>
          </a:prstGeom>
        </p:spPr>
      </p:pic>
      <p:pic>
        <p:nvPicPr>
          <p:cNvPr id="9" name="Рисунок 8" descr="0hydolt5gg8.jpg"/>
          <p:cNvPicPr>
            <a:picLocks noChangeAspect="1"/>
          </p:cNvPicPr>
          <p:nvPr/>
        </p:nvPicPr>
        <p:blipFill>
          <a:blip r:embed="rId4"/>
          <a:srcRect l="7291" t="20833" r="6250" b="11111"/>
          <a:stretch>
            <a:fillRect/>
          </a:stretch>
        </p:blipFill>
        <p:spPr>
          <a:xfrm>
            <a:off x="4857752" y="2428874"/>
            <a:ext cx="3665207" cy="216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000496" y="500048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85852" y="857238"/>
            <a:ext cx="7500990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.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Google Shape;104;p19"/>
          <p:cNvSpPr txBox="1">
            <a:spLocks/>
          </p:cNvSpPr>
          <p:nvPr/>
        </p:nvSpPr>
        <p:spPr>
          <a:xfrm>
            <a:off x="1142976" y="0"/>
            <a:ext cx="6715172" cy="285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ontserrat Light" charset="-52"/>
              </a:rPr>
              <a:t>В период пандемии </a:t>
            </a:r>
            <a:r>
              <a:rPr lang="ru-RU" sz="1800" dirty="0" err="1" smtClean="0">
                <a:solidFill>
                  <a:schemeClr val="bg1"/>
                </a:solidFill>
                <a:latin typeface="Montserrat Light" charset="-52"/>
              </a:rPr>
              <a:t>видеоэкскурсии</a:t>
            </a:r>
            <a:r>
              <a:rPr lang="ru-RU" sz="1800" dirty="0" smtClean="0">
                <a:solidFill>
                  <a:schemeClr val="bg1"/>
                </a:solidFill>
                <a:latin typeface="Montserrat Light" charset="-52"/>
              </a:rPr>
              <a:t> рассылались ученикам Школы пожилого возраста </a:t>
            </a:r>
            <a:endParaRPr lang="ru-RU" sz="18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Montserrat Light" charset="-52"/>
              </a:rPr>
              <a:t>в </a:t>
            </a:r>
            <a:r>
              <a:rPr lang="ru-RU" sz="1800" dirty="0" err="1" smtClean="0">
                <a:solidFill>
                  <a:schemeClr val="bg1"/>
                </a:solidFill>
                <a:latin typeface="Montserrat Light" charset="-52"/>
              </a:rPr>
              <a:t>мессенджерах</a:t>
            </a:r>
            <a:r>
              <a:rPr lang="ru-RU" sz="1800" dirty="0" smtClean="0">
                <a:solidFill>
                  <a:schemeClr val="bg1"/>
                </a:solidFill>
                <a:latin typeface="Montserrat Light" charset="-52"/>
              </a:rPr>
              <a:t>.</a:t>
            </a:r>
            <a:endParaRPr lang="ru-RU" sz="1700" dirty="0">
              <a:solidFill>
                <a:schemeClr val="bg1"/>
              </a:solidFill>
              <a:latin typeface="Montserrat Light" charset="-52"/>
            </a:endParaRPr>
          </a:p>
        </p:txBody>
      </p:sp>
      <p:pic>
        <p:nvPicPr>
          <p:cNvPr id="13" name="Рисунок 12" descr="rq-_iDGcGK4.jpg"/>
          <p:cNvPicPr>
            <a:picLocks noChangeAspect="1"/>
          </p:cNvPicPr>
          <p:nvPr/>
        </p:nvPicPr>
        <p:blipFill>
          <a:blip r:embed="rId3"/>
          <a:srcRect t="16666" b="9722"/>
          <a:stretch>
            <a:fillRect/>
          </a:stretch>
        </p:blipFill>
        <p:spPr>
          <a:xfrm>
            <a:off x="6072198" y="1357304"/>
            <a:ext cx="2466972" cy="3297189"/>
          </a:xfrm>
          <a:prstGeom prst="rect">
            <a:avLst/>
          </a:prstGeom>
        </p:spPr>
      </p:pic>
      <p:pic>
        <p:nvPicPr>
          <p:cNvPr id="14" name="Рисунок 13" descr="38te8oB7WkY.jpg"/>
          <p:cNvPicPr>
            <a:picLocks noChangeAspect="1"/>
          </p:cNvPicPr>
          <p:nvPr/>
        </p:nvPicPr>
        <p:blipFill>
          <a:blip r:embed="rId4"/>
          <a:srcRect t="16666" b="11111"/>
          <a:stretch>
            <a:fillRect/>
          </a:stretch>
        </p:blipFill>
        <p:spPr>
          <a:xfrm>
            <a:off x="3786182" y="1714494"/>
            <a:ext cx="211456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214282" y="571486"/>
            <a:ext cx="2928958" cy="36133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ШПВ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направлению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«Краеведение»</a:t>
            </a:r>
            <a:endParaRPr sz="2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4773275" y="1165742"/>
            <a:ext cx="2540100" cy="2540100"/>
          </a:xfrm>
          <a:prstGeom prst="donut">
            <a:avLst>
              <a:gd name="adj" fmla="val 160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3500430" y="0"/>
            <a:ext cx="2786083" cy="20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Увеличение количества желающих пройти обучение по данному направлению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существенно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выросло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52" name="Google Shape;152;p24"/>
          <p:cNvGrpSpPr/>
          <p:nvPr/>
        </p:nvGrpSpPr>
        <p:grpSpPr>
          <a:xfrm>
            <a:off x="6993094" y="1071552"/>
            <a:ext cx="2003064" cy="819048"/>
            <a:chOff x="5517319" y="1071552"/>
            <a:chExt cx="2003064" cy="819048"/>
          </a:xfrm>
        </p:grpSpPr>
        <p:cxnSp>
          <p:nvCxnSpPr>
            <p:cNvPr id="153" name="Google Shape;153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4" name="Google Shape;154;p24"/>
            <p:cNvSpPr txBox="1"/>
            <p:nvPr/>
          </p:nvSpPr>
          <p:spPr>
            <a:xfrm>
              <a:off x="6025183" y="1071552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 smtClean="0">
                  <a:latin typeface="Montserrat Light"/>
                  <a:ea typeface="Montserrat Light"/>
                  <a:cs typeface="Montserrat Light"/>
                  <a:sym typeface="Montserrat Light"/>
                </a:rPr>
                <a:t>БОЛЬШЕ ДОСТУПНЫХ ФОРМ ДЛЯ ПРОВЕДЕНИЯ ЗАНЯТИЙ</a:t>
              </a:r>
              <a:endParaRPr sz="1300"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5" name="Google Shape;155;p24"/>
          <p:cNvGrpSpPr/>
          <p:nvPr/>
        </p:nvGrpSpPr>
        <p:grpSpPr>
          <a:xfrm>
            <a:off x="4786314" y="3571882"/>
            <a:ext cx="3857652" cy="1571618"/>
            <a:chOff x="3260312" y="3535140"/>
            <a:chExt cx="2565770" cy="1358110"/>
          </a:xfrm>
        </p:grpSpPr>
        <p:cxnSp>
          <p:nvCxnSpPr>
            <p:cNvPr id="156" name="Google Shape;156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7" name="Google Shape;157;p24"/>
            <p:cNvSpPr txBox="1"/>
            <p:nvPr/>
          </p:nvSpPr>
          <p:spPr>
            <a:xfrm>
              <a:off x="3260312" y="3892330"/>
              <a:ext cx="2565770" cy="1000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latin typeface="Montserrat Light"/>
                  <a:ea typeface="Montserrat Light"/>
                  <a:cs typeface="Montserrat Light"/>
                  <a:sym typeface="Montserrat Light"/>
                </a:rPr>
                <a:t>Больше возможностей для реализации программы ШПВ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latin typeface="Montserrat Light"/>
                  <a:ea typeface="Montserrat Light"/>
                  <a:cs typeface="Montserrat Light"/>
                  <a:sym typeface="Montserrat Light"/>
                </a:rPr>
                <a:t>и возможности большего охвата граждан пожилого возраста</a:t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58" name="Google Shape;158;p24"/>
          <p:cNvSpPr txBox="1"/>
          <p:nvPr/>
        </p:nvSpPr>
        <p:spPr>
          <a:xfrm>
            <a:off x="5214942" y="1857370"/>
            <a:ext cx="1643074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Влияние на развитие деятельности ШПВ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9" name="Google Shape;159;p24"/>
          <p:cNvSpPr/>
          <p:nvPr/>
        </p:nvSpPr>
        <p:spPr>
          <a:xfrm rot="1800047">
            <a:off x="4695618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FFCC00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/>
          <p:nvPr/>
        </p:nvSpPr>
        <p:spPr>
          <a:xfrm rot="-1800047" flipH="1">
            <a:off x="4707291" y="1063968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C00000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 rot="-8100000">
            <a:off x="5858490" y="1027393"/>
            <a:ext cx="363170" cy="363170"/>
          </a:xfrm>
          <a:prstGeom prst="rtTriangl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 rot="-9000757" flipH="1">
            <a:off x="4696728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5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/>
          <p:nvPr/>
        </p:nvSpPr>
        <p:spPr>
          <a:xfrm rot="-1027861">
            <a:off x="6961649" y="2849832"/>
            <a:ext cx="312672" cy="312672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 rot="6359841">
            <a:off x="4791576" y="2847762"/>
            <a:ext cx="363580" cy="363580"/>
          </a:xfrm>
          <a:prstGeom prst="rtTriangl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150;p24"/>
          <p:cNvCxnSpPr/>
          <p:nvPr/>
        </p:nvCxnSpPr>
        <p:spPr>
          <a:xfrm>
            <a:off x="5072066" y="1071552"/>
            <a:ext cx="428628" cy="285752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subTitle" idx="4294967295"/>
          </p:nvPr>
        </p:nvSpPr>
        <p:spPr>
          <a:xfrm>
            <a:off x="4071934" y="2643188"/>
            <a:ext cx="5500726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FFFFFF"/>
                </a:solidFill>
              </a:rPr>
              <a:t>24 волонтера «серебряного           возраста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Google Shape;191;p27"/>
          <p:cNvSpPr txBox="1">
            <a:spLocks/>
          </p:cNvSpPr>
          <p:nvPr/>
        </p:nvSpPr>
        <p:spPr>
          <a:xfrm>
            <a:off x="2857488" y="3643320"/>
            <a:ext cx="2928958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chemeClr val="dk2"/>
              </a:buClr>
              <a:buSzPts val="2200"/>
              <a:buFont typeface="Montserrat Light"/>
              <a:buNone/>
              <a:tabLst/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музейных работника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lang="ru-RU" sz="2000" b="1" dirty="0" smtClean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ctrTitle" idx="4294967295"/>
          </p:nvPr>
        </p:nvSpPr>
        <p:spPr>
          <a:xfrm>
            <a:off x="428596" y="857238"/>
            <a:ext cx="821537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82</a:t>
            </a:r>
            <a:r>
              <a:rPr lang="ru-RU" sz="5400" dirty="0" smtClean="0"/>
              <a:t> </a:t>
            </a:r>
            <a:r>
              <a:rPr lang="ru-RU" sz="2800" dirty="0" smtClean="0"/>
              <a:t>слушателя </a:t>
            </a:r>
            <a:br>
              <a:rPr lang="ru-RU" sz="2800" dirty="0" smtClean="0"/>
            </a:br>
            <a:r>
              <a:rPr lang="ru-RU" sz="2800" dirty="0" smtClean="0"/>
              <a:t>Школы пожилого возраста </a:t>
            </a:r>
            <a:br>
              <a:rPr lang="ru-RU" sz="2800" dirty="0" smtClean="0"/>
            </a:br>
            <a:r>
              <a:rPr lang="ru-RU" sz="2800" dirty="0" smtClean="0"/>
              <a:t>приняли участие </a:t>
            </a:r>
            <a:br>
              <a:rPr lang="ru-RU" sz="2800" dirty="0" smtClean="0"/>
            </a:br>
            <a:r>
              <a:rPr lang="ru-RU" sz="2800" dirty="0" smtClean="0"/>
              <a:t>в реализации практики за 2022 год</a:t>
            </a:r>
            <a:endParaRPr sz="2800"/>
          </a:p>
        </p:txBody>
      </p:sp>
      <p:pic>
        <p:nvPicPr>
          <p:cNvPr id="7" name="Рисунок 6" descr="d_Jco92jNhk.jpg"/>
          <p:cNvPicPr>
            <a:picLocks noChangeAspect="1"/>
          </p:cNvPicPr>
          <p:nvPr/>
        </p:nvPicPr>
        <p:blipFill>
          <a:blip r:embed="rId3"/>
          <a:srcRect l="34375" t="13889" r="17708" b="40278"/>
          <a:stretch>
            <a:fillRect/>
          </a:stretch>
        </p:blipFill>
        <p:spPr>
          <a:xfrm>
            <a:off x="785786" y="2694436"/>
            <a:ext cx="2500330" cy="1793715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000378"/>
            <a:ext cx="2619372" cy="1706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1428728" y="1000114"/>
            <a:ext cx="5214974" cy="278608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 idx="4294967295"/>
          </p:nvPr>
        </p:nvSpPr>
        <p:spPr>
          <a:xfrm>
            <a:off x="3000364" y="428610"/>
            <a:ext cx="5500726" cy="6429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Территория распространения практики</a:t>
            </a:r>
            <a:endParaRPr sz="2000"/>
          </a:p>
        </p:txBody>
      </p:sp>
      <p:sp>
        <p:nvSpPr>
          <p:cNvPr id="178" name="Google Shape;178;p26"/>
          <p:cNvSpPr/>
          <p:nvPr/>
        </p:nvSpPr>
        <p:spPr>
          <a:xfrm>
            <a:off x="4286248" y="1214428"/>
            <a:ext cx="1928826" cy="35719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Ленинский район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города Екатеринбурга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4714876" y="1714494"/>
            <a:ext cx="166200" cy="166200"/>
          </a:xfrm>
          <a:prstGeom prst="mathMultiply">
            <a:avLst>
              <a:gd name="adj1" fmla="val 2352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77;p26"/>
          <p:cNvSpPr txBox="1">
            <a:spLocks/>
          </p:cNvSpPr>
          <p:nvPr/>
        </p:nvSpPr>
        <p:spPr>
          <a:xfrm>
            <a:off x="714348" y="3000378"/>
            <a:ext cx="7643866" cy="164307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ts val="2600"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Опыт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данной практики может быть использован для организации обучения в любом субъекте Российской Федерации для организации работы с людьми пожилого возраста. Для этого необходимо изменить содержание практики в соответствии с регионом, в которой планируется ее применение.</a:t>
            </a:r>
            <a:endParaRPr kumimoji="0" lang="ru-RU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ontserrat Light" charset="-52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571472" y="500048"/>
            <a:ext cx="228601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Этапы</a:t>
            </a:r>
            <a:br>
              <a:rPr lang="ru-RU" dirty="0" smtClean="0"/>
            </a:br>
            <a:r>
              <a:rPr lang="ru-RU" dirty="0" smtClean="0"/>
              <a:t>реализации</a:t>
            </a:r>
            <a:br>
              <a:rPr lang="ru-RU" dirty="0" smtClean="0"/>
            </a:br>
            <a:r>
              <a:rPr lang="ru-RU" dirty="0" smtClean="0"/>
              <a:t>практики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286116" y="285734"/>
            <a:ext cx="5572164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Разработка </a:t>
            </a:r>
            <a:r>
              <a:rPr lang="ru-RU" dirty="0" smtClean="0">
                <a:solidFill>
                  <a:schemeClr val="accent3"/>
                </a:solidFill>
              </a:rPr>
              <a:t>программы, </a:t>
            </a:r>
            <a:r>
              <a:rPr lang="ru-RU" dirty="0" smtClean="0">
                <a:solidFill>
                  <a:schemeClr val="accent3"/>
                </a:solidFill>
              </a:rPr>
              <a:t>документационное </a:t>
            </a:r>
            <a:r>
              <a:rPr lang="ru-RU" dirty="0" smtClean="0">
                <a:solidFill>
                  <a:schemeClr val="accent3"/>
                </a:solidFill>
              </a:rPr>
              <a:t>обеспечение </a:t>
            </a:r>
            <a:r>
              <a:rPr lang="ru-RU" dirty="0" smtClean="0">
                <a:solidFill>
                  <a:schemeClr val="accent3"/>
                </a:solidFill>
              </a:rPr>
              <a:t>деятельности </a:t>
            </a:r>
            <a:r>
              <a:rPr lang="ru-RU" dirty="0" smtClean="0">
                <a:solidFill>
                  <a:schemeClr val="accent3"/>
                </a:solidFill>
              </a:rPr>
              <a:t>для внедрения практики, составление учебно-методических материалов; </a:t>
            </a:r>
            <a:r>
              <a:rPr lang="ru-RU" dirty="0" smtClean="0">
                <a:solidFill>
                  <a:schemeClr val="accent3"/>
                </a:solidFill>
              </a:rPr>
              <a:t>поиск </a:t>
            </a:r>
            <a:r>
              <a:rPr lang="ru-RU" dirty="0" smtClean="0">
                <a:solidFill>
                  <a:schemeClr val="accent3"/>
                </a:solidFill>
              </a:rPr>
              <a:t>и договоренности с волонтерами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9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286116" y="1428742"/>
            <a:ext cx="5572164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Подготовка </a:t>
            </a:r>
            <a:r>
              <a:rPr lang="ru-RU" dirty="0" smtClean="0">
                <a:solidFill>
                  <a:schemeClr val="accent3"/>
                </a:solidFill>
              </a:rPr>
              <a:t>материально-технической базы для реализации практики (видеокамера, телефоны); обустройство помещения и его оснащение оборудованием (мебель, компьютер, телевизор).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357554" y="2500312"/>
            <a:ext cx="5643602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    </a:t>
            </a:r>
            <a:r>
              <a:rPr lang="ru-RU" dirty="0" smtClean="0">
                <a:solidFill>
                  <a:schemeClr val="accent3"/>
                </a:solidFill>
              </a:rPr>
              <a:t>Формирование </a:t>
            </a:r>
            <a:r>
              <a:rPr lang="ru-RU" dirty="0" smtClean="0">
                <a:solidFill>
                  <a:schemeClr val="accent3"/>
                </a:solidFill>
              </a:rPr>
              <a:t>2 групп обучающихся (ученики Школы пожилого возраста) – для реальных и виртуальных маршрутов и экскурсий.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286116" y="3786196"/>
            <a:ext cx="5715040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Проведение </a:t>
            </a:r>
            <a:r>
              <a:rPr lang="ru-RU" dirty="0" smtClean="0">
                <a:solidFill>
                  <a:schemeClr val="accent3"/>
                </a:solidFill>
              </a:rPr>
              <a:t>мониторинга уровня </a:t>
            </a:r>
            <a:r>
              <a:rPr lang="ru-RU" dirty="0" err="1" smtClean="0">
                <a:solidFill>
                  <a:schemeClr val="accent3"/>
                </a:solidFill>
              </a:rPr>
              <a:t>обученности</a:t>
            </a:r>
            <a:r>
              <a:rPr lang="ru-RU" dirty="0" smtClean="0">
                <a:solidFill>
                  <a:schemeClr val="accent3"/>
                </a:solidFill>
              </a:rPr>
              <a:t> целевой аудитории, анализ мнений по степени удовлетворённости </a:t>
            </a:r>
            <a:r>
              <a:rPr lang="ru-RU" dirty="0" smtClean="0">
                <a:solidFill>
                  <a:schemeClr val="accent3"/>
                </a:solidFill>
              </a:rPr>
              <a:t>обучением(анкетирование); внедрение </a:t>
            </a:r>
            <a:r>
              <a:rPr lang="ru-RU" dirty="0" smtClean="0">
                <a:solidFill>
                  <a:schemeClr val="accent3"/>
                </a:solidFill>
              </a:rPr>
              <a:t>в программу практики актуальных и востребованных изменений.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571472" y="857238"/>
            <a:ext cx="242889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Результаты внедрения практики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Google Shape;123;p21"/>
          <p:cNvSpPr txBox="1">
            <a:spLocks/>
          </p:cNvSpPr>
          <p:nvPr/>
        </p:nvSpPr>
        <p:spPr>
          <a:xfrm>
            <a:off x="3714744" y="928676"/>
            <a:ext cx="5286412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Расширение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кругозора, сферы общения, повышение коммуникативной активности учеников, преодоление одиночества, улучшение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психоэмоционального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состояния  </a:t>
            </a:r>
          </a:p>
          <a:p>
            <a:pPr algn="just"/>
            <a:endParaRPr lang="ru-RU" dirty="0" smtClean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Удовлетворение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социокультурных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 потребностей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, устойчивое стремление участников практики 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к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получению новых знаний и навыков.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3;p21"/>
          <p:cNvSpPr txBox="1">
            <a:spLocks/>
          </p:cNvSpPr>
          <p:nvPr/>
        </p:nvSpPr>
        <p:spPr>
          <a:xfrm>
            <a:off x="3571836" y="1428742"/>
            <a:ext cx="5572164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3;p21"/>
          <p:cNvSpPr txBox="1">
            <a:spLocks/>
          </p:cNvSpPr>
          <p:nvPr/>
        </p:nvSpPr>
        <p:spPr>
          <a:xfrm>
            <a:off x="3571836" y="3857634"/>
            <a:ext cx="5572164" cy="8453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3;p21"/>
          <p:cNvSpPr txBox="1">
            <a:spLocks/>
          </p:cNvSpPr>
          <p:nvPr/>
        </p:nvSpPr>
        <p:spPr>
          <a:xfrm>
            <a:off x="3714744" y="2357436"/>
            <a:ext cx="5000660" cy="12739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3;p21"/>
          <p:cNvSpPr txBox="1">
            <a:spLocks/>
          </p:cNvSpPr>
          <p:nvPr/>
        </p:nvSpPr>
        <p:spPr>
          <a:xfrm>
            <a:off x="3714744" y="3643320"/>
            <a:ext cx="5214974" cy="12739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Положительная динамика реализации практики в процентном соотношении;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285998"/>
            <a:ext cx="5286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Во время пандемии ученики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Школы пожилого возраста, получая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видеоэкскурсии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, снятые специалистами 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отправленые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 через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мессенджеры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, отмечали улучшение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психоэмоционального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 состояния и легче переносили ограничения.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62"/>
            <a:ext cx="6786610" cy="1491326"/>
          </a:xfrm>
        </p:spPr>
        <p:txBody>
          <a:bodyPr/>
          <a:lstStyle/>
          <a:p>
            <a:r>
              <a:rPr lang="ru-RU" sz="2600" dirty="0" smtClean="0"/>
              <a:t>Перспективы дальнейшего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развития </a:t>
            </a:r>
            <a:r>
              <a:rPr lang="ru-RU" sz="2600" dirty="0" smtClean="0"/>
              <a:t>практики</a:t>
            </a:r>
            <a:endParaRPr lang="ru-RU" sz="2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57356" y="1857370"/>
            <a:ext cx="5643602" cy="214314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ts val="3600"/>
              <a:defRPr/>
            </a:pPr>
            <a:r>
              <a:rPr lang="ru-RU" b="1" dirty="0" smtClean="0">
                <a:solidFill>
                  <a:schemeClr val="bg1"/>
                </a:solidFill>
                <a:latin typeface="Montserrat Light" charset="-52"/>
              </a:rPr>
              <a:t>Работа в данном направлении предполагает устойчивость и дальнейшее продолжение. В дальнейшем предполагается расширение географии экскурсионных маршрутов, привлечение большего количества сторонних волонтеров, и </a:t>
            </a:r>
            <a:r>
              <a:rPr lang="ru-RU" b="1" dirty="0" smtClean="0">
                <a:solidFill>
                  <a:schemeClr val="bg1"/>
                </a:solidFill>
                <a:latin typeface="Montserrat Light" charset="-52"/>
              </a:rPr>
              <a:t>формирование «экскурсоводов</a:t>
            </a:r>
            <a:r>
              <a:rPr lang="ru-RU" b="1" dirty="0" smtClean="0">
                <a:solidFill>
                  <a:schemeClr val="bg1"/>
                </a:solidFill>
                <a:latin typeface="Montserrat Light" charset="-52"/>
              </a:rPr>
              <a:t>» </a:t>
            </a:r>
            <a:r>
              <a:rPr lang="ru-RU" b="1" dirty="0" smtClean="0">
                <a:solidFill>
                  <a:schemeClr val="bg1"/>
                </a:solidFill>
                <a:latin typeface="Montserrat Light" charset="-52"/>
              </a:rPr>
              <a:t>- энтузиастов из числа участников практики и учеников </a:t>
            </a:r>
          </a:p>
          <a:p>
            <a:pPr lvl="0" algn="ctr">
              <a:buClr>
                <a:schemeClr val="lt1"/>
              </a:buClr>
              <a:buSzPts val="3600"/>
              <a:defRPr/>
            </a:pPr>
            <a:r>
              <a:rPr lang="ru-RU" b="1" dirty="0" smtClean="0">
                <a:solidFill>
                  <a:schemeClr val="bg1"/>
                </a:solidFill>
                <a:latin typeface="Montserrat Light" charset="-52"/>
              </a:rPr>
              <a:t>Школы пожилого возраст.</a:t>
            </a:r>
            <a:endParaRPr lang="ru-RU" b="1" dirty="0">
              <a:solidFill>
                <a:schemeClr val="bg1"/>
              </a:solidFill>
              <a:latin typeface="Montserrat Light" charset="-52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Спасибо за внимание</a:t>
            </a:r>
            <a:r>
              <a:rPr lang="en" sz="3600" dirty="0" smtClean="0"/>
              <a:t>!</a:t>
            </a:r>
            <a:endParaRPr sz="3600"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7134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Есть вопросы? Обращайтесь!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486" name="Google Shape;486;p45"/>
          <p:cNvSpPr txBox="1"/>
          <p:nvPr/>
        </p:nvSpPr>
        <p:spPr>
          <a:xfrm>
            <a:off x="3214678" y="3357568"/>
            <a:ext cx="2428892" cy="92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Меркучева Лилия Алексеевна</a:t>
            </a: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Специалист по социальной работе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 idx="4294967295"/>
          </p:nvPr>
        </p:nvSpPr>
        <p:spPr>
          <a:xfrm>
            <a:off x="470025" y="463325"/>
            <a:ext cx="8198700" cy="47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Автор презентации:</a:t>
            </a:r>
            <a:endParaRPr/>
          </a:p>
        </p:txBody>
      </p:sp>
      <p:pic>
        <p:nvPicPr>
          <p:cNvPr id="12" name="Рисунок 11" descr="IMG_2042.JPG"/>
          <p:cNvPicPr>
            <a:picLocks noChangeAspect="1"/>
          </p:cNvPicPr>
          <p:nvPr/>
        </p:nvPicPr>
        <p:blipFill>
          <a:blip r:embed="rId3"/>
          <a:srcRect t="19444"/>
          <a:stretch>
            <a:fillRect/>
          </a:stretch>
        </p:blipFill>
        <p:spPr>
          <a:xfrm>
            <a:off x="3428992" y="1000114"/>
            <a:ext cx="2073093" cy="221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f119ae99b73a4ac0ea9cee881f456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2594" cy="5143500"/>
          </a:xfrm>
          <a:prstGeom prst="rect">
            <a:avLst/>
          </a:prstGeom>
        </p:spPr>
      </p:pic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215074" cy="21255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Краеведческие прогулки.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Любимый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Екатеринбург.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Версия 2.0</a:t>
            </a:r>
            <a:endParaRPr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57620" y="785800"/>
            <a:ext cx="5156831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АКТУАЛЬНОСТЬ ПРАКТИКИ</a:t>
            </a:r>
            <a:endParaRPr lang="ru-RU" sz="1200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smtClean="0"/>
              <a:t>Данная </a:t>
            </a:r>
            <a:r>
              <a:rPr lang="ru-RU" sz="1200" dirty="0" smtClean="0"/>
              <a:t>практика, в частности, краеведение для </a:t>
            </a:r>
            <a:r>
              <a:rPr lang="ru-RU" sz="1200" dirty="0" smtClean="0"/>
              <a:t>граждан пожилого </a:t>
            </a:r>
            <a:r>
              <a:rPr lang="ru-RU" sz="1200" dirty="0" smtClean="0"/>
              <a:t>возраста является неким способом решения проблемы одиночества, способом проявления, активной жизненной позиции, сохранения позитивного психологического состояния и для некоторых пожилых людей, может основной деятельностью, дает возможность самореализации</a:t>
            </a:r>
            <a:r>
              <a:rPr lang="ru-RU" sz="12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smtClean="0"/>
              <a:t> </a:t>
            </a:r>
            <a:r>
              <a:rPr lang="ru-RU" sz="1200" dirty="0" smtClean="0"/>
              <a:t>Таким образом, данные занятия являются важным компонентом в жизни пожилого человека, связующим звеном во взаимодействии с окружающим миром, возможностью самореализации.  </a:t>
            </a:r>
            <a:r>
              <a:rPr lang="ru-RU" sz="1200" dirty="0" smtClean="0"/>
              <a:t>Практика улучшает </a:t>
            </a:r>
            <a:r>
              <a:rPr lang="ru-RU" sz="1200" dirty="0" err="1" smtClean="0"/>
              <a:t>социокультурную</a:t>
            </a:r>
            <a:r>
              <a:rPr lang="ru-RU" sz="1200" dirty="0" smtClean="0"/>
              <a:t> среду пожилого человека, а именно «круговорот событий» окружающего мира, в котором функционирует </a:t>
            </a:r>
            <a:r>
              <a:rPr lang="ru-RU" sz="1200" dirty="0" smtClean="0"/>
              <a:t>и взаимодействует </a:t>
            </a:r>
            <a:r>
              <a:rPr lang="ru-RU" sz="1200" dirty="0" smtClean="0"/>
              <a:t>пожилой человек.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357158" y="4357700"/>
            <a:ext cx="3071834" cy="3783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C0000"/>
                </a:solidFill>
              </a:rPr>
              <a:t>Краеведческие прогулки</a:t>
            </a:r>
            <a:endParaRPr sz="14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C0000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3</a:t>
            </a:fld>
            <a:endParaRPr/>
          </a:p>
        </p:txBody>
      </p:sp>
      <p:pic>
        <p:nvPicPr>
          <p:cNvPr id="12" name="Рисунок 11" descr="image-03-08-22-12-16.jpeg"/>
          <p:cNvPicPr>
            <a:picLocks noChangeAspect="1"/>
          </p:cNvPicPr>
          <p:nvPr/>
        </p:nvPicPr>
        <p:blipFill>
          <a:blip r:embed="rId3"/>
          <a:srcRect r="617" b="23611"/>
          <a:stretch>
            <a:fillRect/>
          </a:stretch>
        </p:blipFill>
        <p:spPr>
          <a:xfrm>
            <a:off x="571472" y="1000114"/>
            <a:ext cx="2286016" cy="312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3143240" y="500048"/>
            <a:ext cx="6286544" cy="1143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Цель Практики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/>
          <a:srcRect l="4779" r="23529"/>
          <a:stretch>
            <a:fillRect/>
          </a:stretch>
        </p:blipFill>
        <p:spPr>
          <a:xfrm>
            <a:off x="5286380" y="3214692"/>
            <a:ext cx="2714644" cy="1659116"/>
          </a:xfrm>
          <a:prstGeom prst="rect">
            <a:avLst/>
          </a:prstGeom>
        </p:spPr>
      </p:pic>
      <p:sp>
        <p:nvSpPr>
          <p:cNvPr id="7" name="Google Shape;77;p15"/>
          <p:cNvSpPr txBox="1">
            <a:spLocks/>
          </p:cNvSpPr>
          <p:nvPr/>
        </p:nvSpPr>
        <p:spPr>
          <a:xfrm>
            <a:off x="642910" y="1071552"/>
            <a:ext cx="7786774" cy="31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500" dirty="0" smtClean="0"/>
              <a:t> </a:t>
            </a:r>
            <a:r>
              <a:rPr lang="ru-RU" sz="1500" dirty="0" smtClean="0"/>
              <a:t>       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Объединение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людей старшего возраста с целью сохранения физического, интеллектуального, эмоционального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здоровья, продление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активного долголетия, преодоление одиночества, формирование возможности для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самореализации .Пропаганда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здорового, активного образа жизни. </a:t>
            </a:r>
          </a:p>
          <a:p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        Сохранение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исторической памяти и транслирования традиций старших поколений, а также передачи жизненного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опыта. Обучение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навыкам практического краеведения. Изучение родного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края. Овладение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навыками организации культурного досуга и отдыха, посредством организации экскурсионных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Light" charset="-52"/>
              </a:rPr>
              <a:t>мероприятий. </a:t>
            </a:r>
            <a:endParaRPr kumimoji="0" lang="ru-RU" sz="15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ontserrat Light" charset="-52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0" name="Google Shape;84;p16"/>
          <p:cNvSpPr txBox="1">
            <a:spLocks/>
          </p:cNvSpPr>
          <p:nvPr/>
        </p:nvSpPr>
        <p:spPr>
          <a:xfrm>
            <a:off x="3857620" y="285734"/>
            <a:ext cx="4357718" cy="9286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Задачи Практики</a:t>
            </a:r>
            <a:endParaRPr kumimoji="0" lang="ru-RU" sz="24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ontserrat Light" charset="-52"/>
              <a:sym typeface="Arial"/>
            </a:endParaRPr>
          </a:p>
        </p:txBody>
      </p:sp>
      <p:pic>
        <p:nvPicPr>
          <p:cNvPr id="12" name="Рисунок 11" descr="IMG_2712.JPG"/>
          <p:cNvPicPr>
            <a:picLocks noChangeAspect="1"/>
          </p:cNvPicPr>
          <p:nvPr/>
        </p:nvPicPr>
        <p:blipFill>
          <a:blip r:embed="rId3"/>
          <a:srcRect l="15625" t="22222" r="4166" b="11111"/>
          <a:stretch>
            <a:fillRect/>
          </a:stretch>
        </p:blipFill>
        <p:spPr>
          <a:xfrm>
            <a:off x="5429256" y="2714626"/>
            <a:ext cx="2928958" cy="1825844"/>
          </a:xfrm>
          <a:prstGeom prst="rect">
            <a:avLst/>
          </a:prstGeom>
        </p:spPr>
      </p:pic>
      <p:sp>
        <p:nvSpPr>
          <p:cNvPr id="9" name="Google Shape;85;p16"/>
          <p:cNvSpPr txBox="1">
            <a:spLocks/>
          </p:cNvSpPr>
          <p:nvPr/>
        </p:nvSpPr>
        <p:spPr>
          <a:xfrm>
            <a:off x="1000100" y="714362"/>
            <a:ext cx="7000924" cy="357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Формирование гражданской активности у людей пожилого возраста.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Изучение истории родного края. Овладение навыками практического краеведения.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Замотивировать</a:t>
            </a: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 граждан пожилого возраста избрать своей деятельностью направление «народных экскурсоводов».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Формирование и сохранение интереса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к жизни, к родному краю, у граждан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 пожилого возраста, в силу здоровья не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имеющих возможности посещать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tserrat Light" charset="-52"/>
                <a:sym typeface="Arial"/>
              </a:rPr>
              <a:t>экскурсионные мероприятия.</a:t>
            </a:r>
            <a:endParaRPr kumimoji="0" lang="ru-RU" sz="16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ontserrat Light" charset="-52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143372" y="428610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500034" y="714362"/>
            <a:ext cx="8429652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              Пешие </a:t>
            </a:r>
            <a:r>
              <a:rPr lang="ru-RU" sz="1700" dirty="0" smtClean="0">
                <a:solidFill>
                  <a:schemeClr val="bg1"/>
                </a:solidFill>
              </a:rPr>
              <a:t>прогулки – экскурсии по историческим и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значимым местам </a:t>
            </a:r>
            <a:r>
              <a:rPr lang="ru-RU" sz="1700" dirty="0" smtClean="0">
                <a:solidFill>
                  <a:schemeClr val="bg1"/>
                </a:solidFill>
              </a:rPr>
              <a:t>и улицам города Екатеринбурга,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   сопровождаемые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экскурсионным обслуживанием.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0" name="Рисунок 9" descr="image-03-08-22-12-13-1.jpeg"/>
          <p:cNvPicPr>
            <a:picLocks noChangeAspect="1"/>
          </p:cNvPicPr>
          <p:nvPr/>
        </p:nvPicPr>
        <p:blipFill>
          <a:blip r:embed="rId3"/>
          <a:srcRect t="38889"/>
          <a:stretch>
            <a:fillRect/>
          </a:stretch>
        </p:blipFill>
        <p:spPr>
          <a:xfrm>
            <a:off x="4500562" y="1857370"/>
            <a:ext cx="4173346" cy="27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143372" y="428610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Рисунок 5" descr="3.jpeg"/>
          <p:cNvPicPr>
            <a:picLocks noChangeAspect="1"/>
          </p:cNvPicPr>
          <p:nvPr/>
        </p:nvPicPr>
        <p:blipFill>
          <a:blip r:embed="rId3"/>
          <a:srcRect t="26389" r="3022"/>
          <a:stretch>
            <a:fillRect/>
          </a:stretch>
        </p:blipFill>
        <p:spPr>
          <a:xfrm>
            <a:off x="5715008" y="1428742"/>
            <a:ext cx="2933640" cy="3214710"/>
          </a:xfrm>
          <a:prstGeom prst="rect">
            <a:avLst/>
          </a:prstGeom>
        </p:spPr>
      </p:pic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928662" y="1142990"/>
            <a:ext cx="7715304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</a:t>
            </a:r>
            <a:r>
              <a:rPr lang="ru-RU" sz="1700" dirty="0" smtClean="0">
                <a:solidFill>
                  <a:schemeClr val="bg1"/>
                </a:solidFill>
              </a:rPr>
              <a:t>Помимо специалистов </a:t>
            </a:r>
            <a:r>
              <a:rPr lang="ru-RU" sz="1700" dirty="0" smtClean="0">
                <a:solidFill>
                  <a:schemeClr val="bg1"/>
                </a:solidFill>
              </a:rPr>
              <a:t>по </a:t>
            </a:r>
            <a:r>
              <a:rPr lang="ru-RU" sz="1700" dirty="0" smtClean="0">
                <a:solidFill>
                  <a:schemeClr val="bg1"/>
                </a:solidFill>
              </a:rPr>
              <a:t>социальной работе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к</a:t>
            </a:r>
            <a:r>
              <a:rPr lang="ru-RU" sz="1700" dirty="0" smtClean="0">
                <a:solidFill>
                  <a:schemeClr val="bg1"/>
                </a:solidFill>
              </a:rPr>
              <a:t> проведению экскурсий привлекаются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волонтеры </a:t>
            </a:r>
            <a:r>
              <a:rPr lang="ru-RU" sz="1700" dirty="0" smtClean="0">
                <a:solidFill>
                  <a:schemeClr val="bg1"/>
                </a:solidFill>
              </a:rPr>
              <a:t>«серебряного» возраста: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бывшие 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или </a:t>
            </a:r>
            <a:r>
              <a:rPr lang="ru-RU" sz="1700" dirty="0" smtClean="0">
                <a:solidFill>
                  <a:schemeClr val="bg1"/>
                </a:solidFill>
              </a:rPr>
              <a:t>действующие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музейные </a:t>
            </a:r>
            <a:r>
              <a:rPr lang="ru-RU" sz="1700" dirty="0" smtClean="0">
                <a:solidFill>
                  <a:schemeClr val="bg1"/>
                </a:solidFill>
              </a:rPr>
              <a:t>работники, </a:t>
            </a:r>
            <a:r>
              <a:rPr lang="ru-RU" sz="1700" dirty="0" smtClean="0">
                <a:solidFill>
                  <a:schemeClr val="bg1"/>
                </a:solidFill>
              </a:rPr>
              <a:t>педагоги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местные </a:t>
            </a:r>
            <a:r>
              <a:rPr lang="ru-RU" sz="1700" dirty="0" smtClean="0">
                <a:solidFill>
                  <a:schemeClr val="bg1"/>
                </a:solidFill>
              </a:rPr>
              <a:t>жители - «старожилы»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и </a:t>
            </a:r>
            <a:r>
              <a:rPr lang="ru-RU" sz="1700" dirty="0" smtClean="0">
                <a:solidFill>
                  <a:schemeClr val="bg1"/>
                </a:solidFill>
              </a:rPr>
              <a:t>увлеченные историей </a:t>
            </a:r>
            <a:endParaRPr lang="ru-RU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пожилые </a:t>
            </a:r>
            <a:r>
              <a:rPr lang="ru-RU" sz="1700" dirty="0" smtClean="0">
                <a:solidFill>
                  <a:schemeClr val="bg1"/>
                </a:solidFill>
              </a:rPr>
              <a:t>люди. </a:t>
            </a: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. 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071934" y="571486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85852" y="857238"/>
            <a:ext cx="7500990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.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Google Shape;104;p19"/>
          <p:cNvSpPr txBox="1">
            <a:spLocks/>
          </p:cNvSpPr>
          <p:nvPr/>
        </p:nvSpPr>
        <p:spPr>
          <a:xfrm>
            <a:off x="1214382" y="1428742"/>
            <a:ext cx="7929618" cy="168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Особенностью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данной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практики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является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то,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что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большинство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экскурсий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и маршрутов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специалист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записывает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на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видео. </a:t>
            </a:r>
            <a:endParaRPr lang="ru-RU" sz="1700" dirty="0">
              <a:solidFill>
                <a:schemeClr val="bg1"/>
              </a:solidFill>
              <a:latin typeface="Montserrat Light" charset="-52"/>
            </a:endParaRPr>
          </a:p>
        </p:txBody>
      </p:sp>
      <p:pic>
        <p:nvPicPr>
          <p:cNvPr id="9" name="Рисунок 8" descr="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4" y="1285866"/>
            <a:ext cx="447678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000496" y="500048"/>
            <a:ext cx="4357718" cy="4286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Описание практики</a:t>
            </a: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85852" y="857238"/>
            <a:ext cx="7500990" cy="211514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</a:t>
            </a: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.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8" name="Google Shape;104;p19"/>
          <p:cNvSpPr txBox="1">
            <a:spLocks/>
          </p:cNvSpPr>
          <p:nvPr/>
        </p:nvSpPr>
        <p:spPr>
          <a:xfrm>
            <a:off x="1000100" y="500048"/>
            <a:ext cx="6572296" cy="378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700" dirty="0" err="1" smtClean="0">
                <a:solidFill>
                  <a:schemeClr val="bg1"/>
                </a:solidFill>
                <a:latin typeface="Montserrat Light" charset="-52"/>
              </a:rPr>
              <a:t>Видеоэкскурсии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 затем демонстрируются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на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занятиях Школы пожилого возраста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по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направлению «Краеведение»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для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тех ее участников, которые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в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силу здоровья не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могут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совершать активные 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пешие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прогулки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и 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посещать длительные </a:t>
            </a:r>
            <a:endParaRPr lang="ru-RU" sz="1700" dirty="0" smtClean="0">
              <a:solidFill>
                <a:schemeClr val="bg1"/>
              </a:solidFill>
              <a:latin typeface="Montserrat Light" charset="-52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экскурсии</a:t>
            </a:r>
            <a:r>
              <a:rPr lang="ru-RU" sz="1700" dirty="0" smtClean="0">
                <a:solidFill>
                  <a:schemeClr val="bg1"/>
                </a:solidFill>
                <a:latin typeface="Montserrat Light" charset="-52"/>
              </a:rPr>
              <a:t>. </a:t>
            </a:r>
            <a:endParaRPr lang="ru-RU" sz="1700" dirty="0">
              <a:solidFill>
                <a:schemeClr val="bg1"/>
              </a:solidFill>
              <a:latin typeface="Montserrat Light" charset="-52"/>
            </a:endParaRPr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/>
          <a:srcRect t="7317"/>
          <a:stretch>
            <a:fillRect/>
          </a:stretch>
        </p:blipFill>
        <p:spPr>
          <a:xfrm>
            <a:off x="5000628" y="2000246"/>
            <a:ext cx="369096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755</Words>
  <PresentationFormat>Экран (16:9)</PresentationFormat>
  <Paragraphs>131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Montserrat ExtraBold</vt:lpstr>
      <vt:lpstr>Montserrat Light</vt:lpstr>
      <vt:lpstr>Montserrat</vt:lpstr>
      <vt:lpstr>Juliet template</vt:lpstr>
      <vt:lpstr> ГАУ  «КЦСОН Ленинского района г.Екатеринбурга»</vt:lpstr>
      <vt:lpstr> Краеведческие прогулки.    Любимый                  Екатеринбург.                      Версия 2.0</vt:lpstr>
      <vt:lpstr>Слайд 3</vt:lpstr>
      <vt:lpstr>Слайд 4</vt:lpstr>
      <vt:lpstr>Слайд 5</vt:lpstr>
      <vt:lpstr>Описание практики</vt:lpstr>
      <vt:lpstr>Описание практики</vt:lpstr>
      <vt:lpstr>Описание практики</vt:lpstr>
      <vt:lpstr>Описание практики</vt:lpstr>
      <vt:lpstr>Описание практики</vt:lpstr>
      <vt:lpstr>Описание практики</vt:lpstr>
      <vt:lpstr>ШПВ  по  направлению  «Краеведение»</vt:lpstr>
      <vt:lpstr>82 слушателя  Школы пожилого возраста  приняли участие  в реализации практики за 2022 год</vt:lpstr>
      <vt:lpstr>    Территория распространения практики</vt:lpstr>
      <vt:lpstr>Этапы реализации практики</vt:lpstr>
      <vt:lpstr>Результаты внедрения практики</vt:lpstr>
      <vt:lpstr>Перспективы дальнейшего  развития практики</vt:lpstr>
      <vt:lpstr>Спасибо за внимание!</vt:lpstr>
      <vt:lpstr>Автор презентации: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Краеведческие прогулки.    Любимый                   Екатеринбург.                     Версия 2.0</dc:title>
  <cp:lastModifiedBy>Меркучева ЛА</cp:lastModifiedBy>
  <cp:revision>35</cp:revision>
  <dcterms:modified xsi:type="dcterms:W3CDTF">2022-11-21T11:06:00Z</dcterms:modified>
</cp:coreProperties>
</file>