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04.06.2021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04.06.2021</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04.06.2021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04.06.2021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04.06.2021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04.06.2021</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04.06.2021</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04.06.2021</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04.06.2021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психолог\img_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0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59532" y="260648"/>
            <a:ext cx="8424936" cy="1890210"/>
          </a:xfrm>
        </p:spPr>
        <p:txBody>
          <a:bodyPr>
            <a:normAutofit/>
          </a:bodyPr>
          <a:lstStyle/>
          <a:p>
            <a:pPr algn="ctr"/>
            <a:r>
              <a:rPr lang="ru-RU"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Реабилитационный тренинг для пожилых с деменцией и риском ее развития</a:t>
            </a:r>
            <a:br>
              <a:rPr lang="ru-RU"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i="1" dirty="0" smtClean="0">
                <a:solidFill>
                  <a:schemeClr val="bg1"/>
                </a:solidFill>
                <a:latin typeface="Times New Roman" pitchFamily="18" charset="0"/>
                <a:cs typeface="Times New Roman" pitchFamily="18" charset="0"/>
              </a:rPr>
              <a:t>Активная</a:t>
            </a:r>
            <a:r>
              <a:rPr lang="ru-RU"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старость</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6483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376041"/>
            <a:ext cx="1873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15" y="2322860"/>
            <a:ext cx="19431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382" y="2376041"/>
            <a:ext cx="1873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430228"/>
            <a:ext cx="1660814" cy="140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274638"/>
            <a:ext cx="7467600" cy="490066"/>
          </a:xfrm>
        </p:spPr>
        <p:txBody>
          <a:bodyPr>
            <a:normAutofit fontScale="90000"/>
          </a:bodyPr>
          <a:lstStyle/>
          <a:p>
            <a:r>
              <a:rPr lang="ru-RU" dirty="0" smtClean="0"/>
              <a:t>Занятие 6 </a:t>
            </a:r>
            <a:endParaRPr lang="ru-RU" dirty="0"/>
          </a:p>
        </p:txBody>
      </p:sp>
      <p:sp>
        <p:nvSpPr>
          <p:cNvPr id="3" name="Объект 2"/>
          <p:cNvSpPr>
            <a:spLocks noGrp="1"/>
          </p:cNvSpPr>
          <p:nvPr>
            <p:ph sz="quarter" idx="1"/>
          </p:nvPr>
        </p:nvSpPr>
        <p:spPr>
          <a:xfrm>
            <a:off x="515582" y="836712"/>
            <a:ext cx="7872842" cy="1593516"/>
          </a:xfrm>
        </p:spPr>
        <p:txBody>
          <a:bodyPr>
            <a:normAutofit fontScale="92500" lnSpcReduction="10000"/>
          </a:bodyPr>
          <a:lstStyle/>
          <a:p>
            <a:pPr>
              <a:lnSpc>
                <a:spcPct val="80000"/>
              </a:lnSpc>
            </a:pPr>
            <a:r>
              <a:rPr lang="ru-RU" sz="2100" b="1" dirty="0" smtClean="0">
                <a:latin typeface="Times New Roman" pitchFamily="18" charset="0"/>
                <a:cs typeface="Times New Roman" pitchFamily="18" charset="0"/>
              </a:rPr>
              <a:t>Упражнение </a:t>
            </a:r>
            <a:r>
              <a:rPr lang="ru-RU" sz="2100" b="1" dirty="0">
                <a:latin typeface="Times New Roman" pitchFamily="18" charset="0"/>
                <a:cs typeface="Times New Roman" pitchFamily="18" charset="0"/>
              </a:rPr>
              <a:t>«ЧАСЫ»</a:t>
            </a:r>
          </a:p>
          <a:p>
            <a:pPr>
              <a:lnSpc>
                <a:spcPct val="80000"/>
              </a:lnSpc>
            </a:pPr>
            <a:r>
              <a:rPr lang="ru-RU" sz="2100" b="1" dirty="0">
                <a:latin typeface="Times New Roman" pitchFamily="18" charset="0"/>
                <a:cs typeface="Times New Roman" pitchFamily="18" charset="0"/>
              </a:rPr>
              <a:t>Материалы: </a:t>
            </a:r>
            <a:r>
              <a:rPr lang="ru-RU" sz="2100" dirty="0">
                <a:latin typeface="Times New Roman" pitchFamily="18" charset="0"/>
                <a:cs typeface="Times New Roman" pitchFamily="18" charset="0"/>
              </a:rPr>
              <a:t>Лист бумаги с изображение циферблата часов без стрелок</a:t>
            </a:r>
          </a:p>
          <a:p>
            <a:pPr>
              <a:lnSpc>
                <a:spcPct val="80000"/>
              </a:lnSpc>
            </a:pPr>
            <a:r>
              <a:rPr lang="ru-RU" sz="2100" b="1" dirty="0">
                <a:latin typeface="Times New Roman" pitchFamily="18" charset="0"/>
                <a:cs typeface="Times New Roman" pitchFamily="18" charset="0"/>
              </a:rPr>
              <a:t>Время: </a:t>
            </a:r>
            <a:r>
              <a:rPr lang="ru-RU" sz="2100" dirty="0">
                <a:latin typeface="Times New Roman" pitchFamily="18" charset="0"/>
                <a:cs typeface="Times New Roman" pitchFamily="18" charset="0"/>
              </a:rPr>
              <a:t>10 минут</a:t>
            </a:r>
          </a:p>
          <a:p>
            <a:pPr>
              <a:lnSpc>
                <a:spcPct val="120000"/>
              </a:lnSpc>
            </a:pPr>
            <a:r>
              <a:rPr lang="ru-RU" sz="2100" b="1" dirty="0">
                <a:latin typeface="Times New Roman" pitchFamily="18" charset="0"/>
                <a:cs typeface="Times New Roman" pitchFamily="18" charset="0"/>
              </a:rPr>
              <a:t>Инструкция: </a:t>
            </a:r>
            <a:r>
              <a:rPr lang="ru-RU" sz="2100" dirty="0">
                <a:latin typeface="Times New Roman" pitchFamily="18" charset="0"/>
                <a:cs typeface="Times New Roman" pitchFamily="18" charset="0"/>
              </a:rPr>
              <a:t>Нарисуйте на следующих часах стрелки, чтобы они показывали указанное </a:t>
            </a:r>
            <a:r>
              <a:rPr lang="ru-RU" sz="2100" dirty="0" smtClean="0">
                <a:latin typeface="Times New Roman" pitchFamily="18" charset="0"/>
                <a:cs typeface="Times New Roman" pitchFamily="18" charset="0"/>
              </a:rPr>
              <a:t>время</a:t>
            </a:r>
            <a:endParaRPr lang="ru-RU" sz="2100" dirty="0">
              <a:latin typeface="Times New Roman" pitchFamily="18" charset="0"/>
              <a:cs typeface="Times New Roman" pitchFamily="18" charset="0"/>
            </a:endParaRPr>
          </a:p>
        </p:txBody>
      </p:sp>
      <p:sp>
        <p:nvSpPr>
          <p:cNvPr id="9" name="Объект 8"/>
          <p:cNvSpPr>
            <a:spLocks noGrp="1"/>
          </p:cNvSpPr>
          <p:nvPr>
            <p:ph sz="quarter" idx="2"/>
          </p:nvPr>
        </p:nvSpPr>
        <p:spPr>
          <a:xfrm>
            <a:off x="683568" y="3834743"/>
            <a:ext cx="7244280" cy="2880320"/>
          </a:xfrm>
        </p:spPr>
        <p:txBody>
          <a:bodyPr numCol="2">
            <a:normAutofit fontScale="92500" lnSpcReduction="10000"/>
          </a:bodyPr>
          <a:lstStyle/>
          <a:p>
            <a:pPr>
              <a:lnSpc>
                <a:spcPct val="80000"/>
              </a:lnSpc>
              <a:defRPr/>
            </a:pPr>
            <a:r>
              <a:rPr lang="ru-RU" sz="1900" b="1" dirty="0" smtClean="0">
                <a:latin typeface="Times New Roman" pitchFamily="18" charset="0"/>
                <a:cs typeface="Times New Roman" pitchFamily="18" charset="0"/>
              </a:rPr>
              <a:t>Упражнение </a:t>
            </a:r>
            <a:r>
              <a:rPr lang="ru-RU" sz="1900" b="1" dirty="0">
                <a:latin typeface="Times New Roman" pitchFamily="18" charset="0"/>
                <a:cs typeface="Times New Roman" pitchFamily="18" charset="0"/>
              </a:rPr>
              <a:t>«СКОРОГОВОРКИ»</a:t>
            </a:r>
          </a:p>
          <a:p>
            <a:pPr>
              <a:lnSpc>
                <a:spcPct val="80000"/>
              </a:lnSpc>
              <a:defRPr/>
            </a:pPr>
            <a:r>
              <a:rPr lang="ru-RU" sz="1900" b="1" dirty="0">
                <a:latin typeface="Times New Roman" pitchFamily="18" charset="0"/>
                <a:cs typeface="Times New Roman" pitchFamily="18" charset="0"/>
              </a:rPr>
              <a:t>Материалы:  </a:t>
            </a:r>
            <a:r>
              <a:rPr lang="ru-RU" sz="1900" dirty="0">
                <a:latin typeface="Times New Roman" pitchFamily="18" charset="0"/>
                <a:cs typeface="Times New Roman" pitchFamily="18" charset="0"/>
              </a:rPr>
              <a:t>не требуется </a:t>
            </a:r>
          </a:p>
          <a:p>
            <a:pPr>
              <a:lnSpc>
                <a:spcPct val="80000"/>
              </a:lnSpc>
              <a:defRPr/>
            </a:pPr>
            <a:r>
              <a:rPr lang="ru-RU" sz="1900" b="1" dirty="0">
                <a:latin typeface="Times New Roman" pitchFamily="18" charset="0"/>
                <a:cs typeface="Times New Roman" pitchFamily="18" charset="0"/>
              </a:rPr>
              <a:t>Время:</a:t>
            </a:r>
            <a:r>
              <a:rPr lang="ru-RU" sz="1900" dirty="0">
                <a:latin typeface="Times New Roman" pitchFamily="18" charset="0"/>
                <a:cs typeface="Times New Roman" pitchFamily="18" charset="0"/>
              </a:rPr>
              <a:t> 15 минут</a:t>
            </a:r>
          </a:p>
          <a:p>
            <a:pPr>
              <a:lnSpc>
                <a:spcPct val="80000"/>
              </a:lnSpc>
              <a:defRPr/>
            </a:pPr>
            <a:r>
              <a:rPr lang="ru-RU" sz="1900" b="1" dirty="0">
                <a:latin typeface="Times New Roman" pitchFamily="18" charset="0"/>
                <a:cs typeface="Times New Roman" pitchFamily="18" charset="0"/>
              </a:rPr>
              <a:t>Инструкция:</a:t>
            </a:r>
            <a:endParaRPr lang="ru-RU" sz="1900" dirty="0">
              <a:latin typeface="Times New Roman" pitchFamily="18" charset="0"/>
              <a:cs typeface="Times New Roman" pitchFamily="18" charset="0"/>
            </a:endParaRPr>
          </a:p>
          <a:p>
            <a:pPr>
              <a:lnSpc>
                <a:spcPct val="80000"/>
              </a:lnSpc>
              <a:defRPr/>
            </a:pPr>
            <a:endParaRPr lang="ru-RU" sz="1900" dirty="0">
              <a:latin typeface="Times New Roman" pitchFamily="18" charset="0"/>
              <a:cs typeface="Times New Roman" pitchFamily="18" charset="0"/>
            </a:endParaRPr>
          </a:p>
          <a:p>
            <a:pPr>
              <a:lnSpc>
                <a:spcPct val="80000"/>
              </a:lnSpc>
              <a:defRPr/>
            </a:pPr>
            <a:r>
              <a:rPr lang="ru-RU" sz="1900" dirty="0">
                <a:latin typeface="Times New Roman" pitchFamily="18" charset="0"/>
                <a:cs typeface="Times New Roman" pitchFamily="18" charset="0"/>
              </a:rPr>
              <a:t>Белые бараны били в барабаны. </a:t>
            </a:r>
          </a:p>
          <a:p>
            <a:pPr>
              <a:lnSpc>
                <a:spcPct val="80000"/>
              </a:lnSpc>
              <a:defRPr/>
            </a:pPr>
            <a:endParaRPr lang="ru-RU" sz="1900" dirty="0">
              <a:latin typeface="Times New Roman" pitchFamily="18" charset="0"/>
              <a:cs typeface="Times New Roman" pitchFamily="18" charset="0"/>
            </a:endParaRPr>
          </a:p>
          <a:p>
            <a:pPr>
              <a:lnSpc>
                <a:spcPct val="80000"/>
              </a:lnSpc>
              <a:defRPr/>
            </a:pPr>
            <a:r>
              <a:rPr lang="ru-RU" sz="1900" dirty="0">
                <a:latin typeface="Times New Roman" pitchFamily="18" charset="0"/>
                <a:cs typeface="Times New Roman" pitchFamily="18" charset="0"/>
              </a:rPr>
              <a:t>Как на горке, на </a:t>
            </a:r>
            <a:r>
              <a:rPr lang="ru-RU" sz="1900" dirty="0" smtClean="0">
                <a:latin typeface="Times New Roman" pitchFamily="18" charset="0"/>
                <a:cs typeface="Times New Roman" pitchFamily="18" charset="0"/>
              </a:rPr>
              <a:t>пригорке</a:t>
            </a:r>
          </a:p>
          <a:p>
            <a:pPr>
              <a:lnSpc>
                <a:spcPct val="80000"/>
              </a:lnSpc>
              <a:defRPr/>
            </a:pPr>
            <a:r>
              <a:rPr lang="ru-RU" sz="1900" dirty="0" smtClean="0">
                <a:latin typeface="Times New Roman" pitchFamily="18" charset="0"/>
                <a:cs typeface="Times New Roman" pitchFamily="18" charset="0"/>
              </a:rPr>
              <a:t>Стоят </a:t>
            </a:r>
            <a:r>
              <a:rPr lang="ru-RU" sz="1900" dirty="0">
                <a:latin typeface="Times New Roman" pitchFamily="18" charset="0"/>
                <a:cs typeface="Times New Roman" pitchFamily="18" charset="0"/>
              </a:rPr>
              <a:t>тридцать три </a:t>
            </a:r>
            <a:r>
              <a:rPr lang="ru-RU" sz="1900" dirty="0" smtClean="0">
                <a:latin typeface="Times New Roman" pitchFamily="18" charset="0"/>
                <a:cs typeface="Times New Roman" pitchFamily="18" charset="0"/>
              </a:rPr>
              <a:t>Егорки</a:t>
            </a:r>
          </a:p>
          <a:p>
            <a:pPr>
              <a:lnSpc>
                <a:spcPct val="80000"/>
              </a:lnSpc>
              <a:defRPr/>
            </a:pPr>
            <a:endParaRPr lang="ru-RU" sz="1900" dirty="0">
              <a:latin typeface="Times New Roman" pitchFamily="18" charset="0"/>
              <a:cs typeface="Times New Roman" pitchFamily="18" charset="0"/>
            </a:endParaRPr>
          </a:p>
          <a:p>
            <a:pPr>
              <a:lnSpc>
                <a:spcPct val="80000"/>
              </a:lnSpc>
              <a:defRPr/>
            </a:pPr>
            <a:r>
              <a:rPr lang="ru-RU" sz="1900" dirty="0" smtClean="0">
                <a:latin typeface="Times New Roman" pitchFamily="18" charset="0"/>
                <a:cs typeface="Times New Roman" pitchFamily="18" charset="0"/>
              </a:rPr>
              <a:t>Наш </a:t>
            </a:r>
            <a:r>
              <a:rPr lang="ru-RU" sz="1900" dirty="0" err="1">
                <a:latin typeface="Times New Roman" pitchFamily="18" charset="0"/>
                <a:cs typeface="Times New Roman" pitchFamily="18" charset="0"/>
              </a:rPr>
              <a:t>Полкан</a:t>
            </a:r>
            <a:r>
              <a:rPr lang="ru-RU" sz="1900" dirty="0">
                <a:latin typeface="Times New Roman" pitchFamily="18" charset="0"/>
                <a:cs typeface="Times New Roman" pitchFamily="18" charset="0"/>
              </a:rPr>
              <a:t> попал в капкан.</a:t>
            </a:r>
          </a:p>
          <a:p>
            <a:pPr>
              <a:lnSpc>
                <a:spcPct val="80000"/>
              </a:lnSpc>
              <a:defRPr/>
            </a:pPr>
            <a:endParaRPr lang="ru-RU" sz="1900" dirty="0">
              <a:latin typeface="Times New Roman" pitchFamily="18" charset="0"/>
              <a:cs typeface="Times New Roman" pitchFamily="18" charset="0"/>
            </a:endParaRPr>
          </a:p>
          <a:p>
            <a:pPr>
              <a:lnSpc>
                <a:spcPct val="80000"/>
              </a:lnSpc>
              <a:defRPr/>
            </a:pPr>
            <a:r>
              <a:rPr lang="ru-RU" sz="1900" dirty="0">
                <a:latin typeface="Times New Roman" pitchFamily="18" charset="0"/>
                <a:cs typeface="Times New Roman" pitchFamily="18" charset="0"/>
              </a:rPr>
              <a:t>На дворе трава,</a:t>
            </a:r>
          </a:p>
          <a:p>
            <a:pPr>
              <a:lnSpc>
                <a:spcPct val="80000"/>
              </a:lnSpc>
              <a:defRPr/>
            </a:pPr>
            <a:r>
              <a:rPr lang="ru-RU" sz="1900" dirty="0">
                <a:latin typeface="Times New Roman" pitchFamily="18" charset="0"/>
                <a:cs typeface="Times New Roman" pitchFamily="18" charset="0"/>
              </a:rPr>
              <a:t>На траве дрова</a:t>
            </a:r>
            <a:r>
              <a:rPr lang="ru-RU" sz="1900" dirty="0" smtClean="0">
                <a:latin typeface="Times New Roman" pitchFamily="18" charset="0"/>
                <a:cs typeface="Times New Roman" pitchFamily="18" charset="0"/>
              </a:rPr>
              <a:t>.</a:t>
            </a:r>
          </a:p>
          <a:p>
            <a:pPr>
              <a:lnSpc>
                <a:spcPct val="80000"/>
              </a:lnSpc>
              <a:defRPr/>
            </a:pPr>
            <a:endParaRPr lang="ru-RU" sz="1900" dirty="0">
              <a:latin typeface="Times New Roman" pitchFamily="18" charset="0"/>
              <a:cs typeface="Times New Roman" pitchFamily="18" charset="0"/>
            </a:endParaRPr>
          </a:p>
          <a:p>
            <a:pPr>
              <a:lnSpc>
                <a:spcPct val="80000"/>
              </a:lnSpc>
              <a:defRPr/>
            </a:pPr>
            <a:r>
              <a:rPr lang="ru-RU" sz="1900" dirty="0">
                <a:latin typeface="Times New Roman" pitchFamily="18" charset="0"/>
                <a:cs typeface="Times New Roman" pitchFamily="18" charset="0"/>
              </a:rPr>
              <a:t>У четырех черепашек четыре </a:t>
            </a:r>
            <a:r>
              <a:rPr lang="ru-RU" sz="1900" dirty="0" err="1">
                <a:latin typeface="Times New Roman" pitchFamily="18" charset="0"/>
                <a:cs typeface="Times New Roman" pitchFamily="18" charset="0"/>
              </a:rPr>
              <a:t>черепашонка</a:t>
            </a:r>
            <a:r>
              <a:rPr lang="ru-RU" sz="19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14370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634082"/>
          </a:xfrm>
        </p:spPr>
        <p:txBody>
          <a:bodyPr/>
          <a:lstStyle/>
          <a:p>
            <a:r>
              <a:rPr lang="ru-RU" dirty="0" smtClean="0"/>
              <a:t>Занятие 7</a:t>
            </a:r>
            <a:endParaRPr lang="ru-RU" dirty="0"/>
          </a:p>
        </p:txBody>
      </p:sp>
      <p:sp>
        <p:nvSpPr>
          <p:cNvPr id="3" name="Объект 2"/>
          <p:cNvSpPr>
            <a:spLocks noGrp="1"/>
          </p:cNvSpPr>
          <p:nvPr>
            <p:ph sz="quarter" idx="1"/>
          </p:nvPr>
        </p:nvSpPr>
        <p:spPr>
          <a:xfrm>
            <a:off x="179512" y="836712"/>
            <a:ext cx="8712968" cy="5904656"/>
          </a:xfrm>
        </p:spPr>
        <p:txBody>
          <a:bodyPr>
            <a:normAutofit fontScale="92500" lnSpcReduction="20000"/>
          </a:bodyPr>
          <a:lstStyle/>
          <a:p>
            <a:r>
              <a:rPr lang="ru-RU" sz="1700" b="1" dirty="0" smtClean="0">
                <a:latin typeface="Times New Roman" pitchFamily="18" charset="0"/>
                <a:cs typeface="Times New Roman" pitchFamily="18" charset="0"/>
              </a:rPr>
              <a:t>Упражнение: </a:t>
            </a:r>
            <a:r>
              <a:rPr lang="ru-RU" sz="1700" dirty="0" smtClean="0">
                <a:latin typeface="Times New Roman" pitchFamily="18" charset="0"/>
                <a:cs typeface="Times New Roman" pitchFamily="18" charset="0"/>
              </a:rPr>
              <a:t>Аутотренинг «Путешествие»</a:t>
            </a:r>
          </a:p>
          <a:p>
            <a:r>
              <a:rPr lang="ru-RU" sz="1700" b="1" dirty="0" smtClean="0">
                <a:latin typeface="Times New Roman" pitchFamily="18" charset="0"/>
                <a:cs typeface="Times New Roman" pitchFamily="18" charset="0"/>
              </a:rPr>
              <a:t>Материалы: </a:t>
            </a:r>
            <a:r>
              <a:rPr lang="ru-RU" sz="1700" dirty="0" smtClean="0">
                <a:latin typeface="Times New Roman" pitchFamily="18" charset="0"/>
                <a:cs typeface="Times New Roman" pitchFamily="18" charset="0"/>
              </a:rPr>
              <a:t>не требуются</a:t>
            </a:r>
          </a:p>
          <a:p>
            <a:r>
              <a:rPr lang="ru-RU" sz="1700" b="1" dirty="0" smtClean="0">
                <a:latin typeface="Times New Roman" pitchFamily="18" charset="0"/>
                <a:cs typeface="Times New Roman" pitchFamily="18" charset="0"/>
              </a:rPr>
              <a:t>Время: </a:t>
            </a:r>
            <a:r>
              <a:rPr lang="ru-RU" sz="1700" dirty="0" smtClean="0">
                <a:latin typeface="Times New Roman" pitchFamily="18" charset="0"/>
                <a:cs typeface="Times New Roman" pitchFamily="18" charset="0"/>
              </a:rPr>
              <a:t>35 минут</a:t>
            </a:r>
          </a:p>
          <a:p>
            <a:r>
              <a:rPr lang="ru-RU" sz="1700" b="1" dirty="0" smtClean="0">
                <a:latin typeface="Times New Roman" pitchFamily="18" charset="0"/>
                <a:cs typeface="Times New Roman" pitchFamily="18" charset="0"/>
              </a:rPr>
              <a:t>Инструкция:  </a:t>
            </a:r>
            <a:r>
              <a:rPr lang="ru-RU" sz="1700" dirty="0" smtClean="0">
                <a:latin typeface="Times New Roman" pitchFamily="18" charset="0"/>
                <a:cs typeface="Times New Roman" pitchFamily="18" charset="0"/>
              </a:rPr>
              <a:t>Все сидят в круге, Ведущий включает музыку.</a:t>
            </a:r>
          </a:p>
          <a:p>
            <a:pPr marL="0" indent="0">
              <a:buNone/>
            </a:pPr>
            <a:r>
              <a:rPr lang="ru-RU" sz="1700" dirty="0" smtClean="0">
                <a:latin typeface="Times New Roman" pitchFamily="18" charset="0"/>
                <a:cs typeface="Times New Roman" pitchFamily="18" charset="0"/>
              </a:rPr>
              <a:t>«Закройте глаза, глубоко вдохните, почувствуйте свое тело, руки и ноги стали тяжелей, сейчас мы с вами совершим путешествие.</a:t>
            </a:r>
          </a:p>
          <a:p>
            <a:pPr marL="0" indent="0">
              <a:buNone/>
            </a:pPr>
            <a:r>
              <a:rPr lang="ru-RU" sz="1700" dirty="0" smtClean="0">
                <a:latin typeface="Times New Roman" pitchFamily="18" charset="0"/>
                <a:cs typeface="Times New Roman" pitchFamily="18" charset="0"/>
              </a:rPr>
              <a:t>Представьте сейчас мы с вами плывем на корабле, большом белом судне. Солнце мягко касается вас, вам становится тепло, легкий ветерок обдувает ваше лицо. Вы видите море, как оно выглядит, рассмотрите как оно блестит. Мы плывем уже давно, и на горизонте появляется земля с маленьким городом. Мы сходим на сушу, у нас есть несколько часов чтобы погулять по этому городу. Вы идете в город, видите центральную площадь с фонтаном, чуть дальше расположился рынок, от туда слышится запах специй и выпечки, вы идете туда, проходя мимо ларьков. Замечаете узкую улочку спрятавшуюся между домов. Вы идете туда, одна из витрин привлекает вас, это старый антикварный магазин. Вы осматриваете полки, и ваше внимание привлекает один предмет, что это за предмет, рассмотрите его. Из магазинчика к вам выходит, продавец. Он предлагает вам зайти в магазин, рассмотрите обстановку в магазине. Продавец предлагает, вам посмотреть заинтересовавший вас предмет поближе. Вы берете этот предмет и тут вам открывается история этого предмета, вы видите как картинки пролетают перед вашими глазами. Вы видите прежнего хозяина этого предмета, и всю историю, которую хранил этот предмет. Продавец, предлагает подарить вам этот предмет. Согласитесь вы его забрать или нет, это решение принимаете вы. Вы смотрите на время, вам пора возвращаться на корабль. С этим предметом или без него вы возвращаетесь. Садитесь на корабль и отправляетесь в обратный путь. Вы снова возвращаетесь домой. Почувствуйте свое тело, глубоко вдохните, выдохните и откройте глаза. Как ваши ощущения?» </a:t>
            </a:r>
          </a:p>
          <a:p>
            <a:pPr marL="0" indent="0">
              <a:buNone/>
            </a:pPr>
            <a:r>
              <a:rPr lang="ru-RU" sz="1700" dirty="0">
                <a:latin typeface="Times New Roman" pitchFamily="18" charset="0"/>
                <a:cs typeface="Times New Roman" pitchFamily="18" charset="0"/>
              </a:rPr>
              <a:t>П</a:t>
            </a:r>
            <a:r>
              <a:rPr lang="ru-RU" sz="1700" dirty="0" smtClean="0">
                <a:latin typeface="Times New Roman" pitchFamily="18" charset="0"/>
                <a:cs typeface="Times New Roman" pitchFamily="18" charset="0"/>
              </a:rPr>
              <a:t>о  </a:t>
            </a:r>
            <a:r>
              <a:rPr lang="ru-RU" sz="1700" dirty="0" smtClean="0">
                <a:latin typeface="Times New Roman" pitchFamily="18" charset="0"/>
                <a:cs typeface="Times New Roman" pitchFamily="18" charset="0"/>
              </a:rPr>
              <a:t>кругу у каждого спросить, что это был за предмет, забрали ли они его, и как они думают, что обозначает этот предмет.</a:t>
            </a:r>
          </a:p>
        </p:txBody>
      </p:sp>
    </p:spTree>
    <p:extLst>
      <p:ext uri="{BB962C8B-B14F-4D97-AF65-F5344CB8AC3E}">
        <p14:creationId xmlns:p14="http://schemas.microsoft.com/office/powerpoint/2010/main" val="203672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562074"/>
          </a:xfrm>
        </p:spPr>
        <p:txBody>
          <a:bodyPr/>
          <a:lstStyle/>
          <a:p>
            <a:r>
              <a:rPr lang="ru-RU" dirty="0" smtClean="0"/>
              <a:t>Занятие 8</a:t>
            </a:r>
            <a:endParaRPr lang="ru-RU" dirty="0"/>
          </a:p>
        </p:txBody>
      </p:sp>
      <p:sp>
        <p:nvSpPr>
          <p:cNvPr id="3" name="Объект 2"/>
          <p:cNvSpPr>
            <a:spLocks noGrp="1"/>
          </p:cNvSpPr>
          <p:nvPr>
            <p:ph sz="quarter" idx="1"/>
          </p:nvPr>
        </p:nvSpPr>
        <p:spPr>
          <a:xfrm>
            <a:off x="433548" y="788910"/>
            <a:ext cx="7954876" cy="5160370"/>
          </a:xfrm>
        </p:spPr>
        <p:txBody>
          <a:bodyPr>
            <a:normAutofit/>
          </a:bodyPr>
          <a:lstStyle/>
          <a:p>
            <a:pPr>
              <a:lnSpc>
                <a:spcPct val="80000"/>
              </a:lnSpc>
            </a:pPr>
            <a:r>
              <a:rPr lang="ru-RU" sz="1700" b="1" dirty="0">
                <a:latin typeface="Times New Roman" pitchFamily="18" charset="0"/>
                <a:cs typeface="Times New Roman" pitchFamily="18" charset="0"/>
              </a:rPr>
              <a:t>Упражнение «ИСКЛЮЧЕНИЕ ПРЕДМЕТОВ»</a:t>
            </a:r>
          </a:p>
          <a:p>
            <a:pPr>
              <a:lnSpc>
                <a:spcPct val="80000"/>
              </a:lnSpc>
            </a:pPr>
            <a:r>
              <a:rPr lang="ru-RU" sz="1700" b="1" dirty="0">
                <a:latin typeface="Times New Roman" pitchFamily="18" charset="0"/>
                <a:cs typeface="Times New Roman" pitchFamily="18" charset="0"/>
              </a:rPr>
              <a:t>Материалы:  </a:t>
            </a:r>
            <a:r>
              <a:rPr lang="ru-RU" sz="1700" dirty="0">
                <a:latin typeface="Times New Roman" pitchFamily="18" charset="0"/>
                <a:cs typeface="Times New Roman" pitchFamily="18" charset="0"/>
              </a:rPr>
              <a:t>набор карточек, на каждой из которых нарисовано по четыре предмета.</a:t>
            </a:r>
          </a:p>
          <a:p>
            <a:pPr>
              <a:lnSpc>
                <a:spcPct val="8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20 минут</a:t>
            </a:r>
          </a:p>
          <a:p>
            <a:pPr>
              <a:lnSpc>
                <a:spcPct val="80000"/>
              </a:lnSpc>
            </a:pPr>
            <a:r>
              <a:rPr lang="ru-RU" sz="1700" b="1" dirty="0">
                <a:latin typeface="Times New Roman" pitchFamily="18" charset="0"/>
                <a:cs typeface="Times New Roman" pitchFamily="18" charset="0"/>
              </a:rPr>
              <a:t>Инструкция: </a:t>
            </a:r>
            <a:r>
              <a:rPr lang="ru-RU" sz="1700" dirty="0">
                <a:latin typeface="Times New Roman" pitchFamily="18" charset="0"/>
                <a:cs typeface="Times New Roman" pitchFamily="18" charset="0"/>
              </a:rPr>
              <a:t>вот здесь на каждой карточке изображены 4 предмета. Три из них между собой сходны, их можно назвать одним названием, а четвертый к ним не подходит. Вы должны назвать предмет, который не подходит, и сказать, как можно назвать остальные </a:t>
            </a:r>
            <a:r>
              <a:rPr lang="ru-RU" sz="1700" dirty="0" smtClean="0">
                <a:latin typeface="Times New Roman" pitchFamily="18" charset="0"/>
                <a:cs typeface="Times New Roman" pitchFamily="18" charset="0"/>
              </a:rPr>
              <a:t>три</a:t>
            </a:r>
          </a:p>
          <a:p>
            <a:pPr>
              <a:lnSpc>
                <a:spcPct val="80000"/>
              </a:lnSpc>
            </a:pPr>
            <a:endParaRPr lang="ru-RU" sz="1700" dirty="0">
              <a:latin typeface="Times New Roman" pitchFamily="18" charset="0"/>
              <a:cs typeface="Times New Roman" pitchFamily="18" charset="0"/>
            </a:endParaRPr>
          </a:p>
          <a:p>
            <a:pPr>
              <a:lnSpc>
                <a:spcPct val="80000"/>
              </a:lnSpc>
            </a:pPr>
            <a:endParaRPr lang="ru-RU" sz="1700" dirty="0" smtClean="0">
              <a:latin typeface="Times New Roman" pitchFamily="18" charset="0"/>
              <a:cs typeface="Times New Roman" pitchFamily="18" charset="0"/>
            </a:endParaRPr>
          </a:p>
          <a:p>
            <a:pPr>
              <a:lnSpc>
                <a:spcPct val="80000"/>
              </a:lnSpc>
            </a:pPr>
            <a:endParaRPr lang="ru-RU" sz="1700" dirty="0" smtClean="0">
              <a:latin typeface="Times New Roman" pitchFamily="18" charset="0"/>
              <a:cs typeface="Times New Roman" pitchFamily="18" charset="0"/>
            </a:endParaRPr>
          </a:p>
          <a:p>
            <a:pPr>
              <a:lnSpc>
                <a:spcPct val="80000"/>
              </a:lnSpc>
            </a:pPr>
            <a:endParaRPr lang="ru-RU" sz="1700" dirty="0" smtClean="0">
              <a:latin typeface="Times New Roman" pitchFamily="18" charset="0"/>
              <a:cs typeface="Times New Roman" pitchFamily="18" charset="0"/>
            </a:endParaRPr>
          </a:p>
          <a:p>
            <a:pPr>
              <a:lnSpc>
                <a:spcPct val="80000"/>
              </a:lnSpc>
            </a:pPr>
            <a:endParaRPr lang="ru-RU" sz="1700" dirty="0" smtClean="0">
              <a:latin typeface="Times New Roman" pitchFamily="18" charset="0"/>
              <a:cs typeface="Times New Roman" pitchFamily="18" charset="0"/>
            </a:endParaRPr>
          </a:p>
          <a:p>
            <a:pPr>
              <a:lnSpc>
                <a:spcPct val="80000"/>
              </a:lnSpc>
            </a:pPr>
            <a:r>
              <a:rPr lang="ru-RU" sz="1700" b="1" dirty="0">
                <a:latin typeface="Times New Roman" pitchFamily="18" charset="0"/>
                <a:cs typeface="Times New Roman" pitchFamily="18" charset="0"/>
              </a:rPr>
              <a:t>Упражнение «БУКВЫ ПО АЛФАВИТУ»</a:t>
            </a:r>
          </a:p>
          <a:p>
            <a:pPr>
              <a:lnSpc>
                <a:spcPct val="80000"/>
              </a:lnSpc>
            </a:pPr>
            <a:r>
              <a:rPr lang="ru-RU" sz="1700" b="1" dirty="0">
                <a:latin typeface="Times New Roman" pitchFamily="18" charset="0"/>
                <a:cs typeface="Times New Roman" pitchFamily="18" charset="0"/>
              </a:rPr>
              <a:t>Материалы:  </a:t>
            </a:r>
            <a:r>
              <a:rPr lang="ru-RU" sz="1700" dirty="0">
                <a:latin typeface="Times New Roman" pitchFamily="18" charset="0"/>
                <a:cs typeface="Times New Roman" pitchFamily="18" charset="0"/>
              </a:rPr>
              <a:t>раздаточный материал – буквы</a:t>
            </a:r>
          </a:p>
          <a:p>
            <a:pPr>
              <a:lnSpc>
                <a:spcPct val="80000"/>
              </a:lnSpc>
            </a:pPr>
            <a:r>
              <a:rPr lang="ru-RU" sz="1700" dirty="0">
                <a:latin typeface="Times New Roman" pitchFamily="18" charset="0"/>
                <a:cs typeface="Times New Roman" pitchFamily="18" charset="0"/>
              </a:rPr>
              <a:t>Время: 15 минут</a:t>
            </a:r>
          </a:p>
          <a:p>
            <a:pPr>
              <a:lnSpc>
                <a:spcPct val="80000"/>
              </a:lnSpc>
            </a:pPr>
            <a:r>
              <a:rPr lang="ru-RU" sz="1700" b="1" dirty="0">
                <a:latin typeface="Times New Roman" pitchFamily="18" charset="0"/>
                <a:cs typeface="Times New Roman" pitchFamily="18" charset="0"/>
              </a:rPr>
              <a:t>Инструкция: </a:t>
            </a:r>
            <a:r>
              <a:rPr lang="ru-RU" sz="1700" dirty="0">
                <a:latin typeface="Times New Roman" pitchFamily="18" charset="0"/>
                <a:cs typeface="Times New Roman" pitchFamily="18" charset="0"/>
              </a:rPr>
              <a:t>просим участников группы разложить буквы по алфавиту</a:t>
            </a:r>
          </a:p>
          <a:p>
            <a:pPr>
              <a:lnSpc>
                <a:spcPct val="80000"/>
              </a:lnSpc>
            </a:pPr>
            <a:endParaRPr lang="ru-RU" sz="1700" dirty="0" smtClean="0">
              <a:latin typeface="Times New Roman" pitchFamily="18" charset="0"/>
              <a:cs typeface="Times New Roman" pitchFamily="18" charset="0"/>
            </a:endParaRPr>
          </a:p>
          <a:p>
            <a:pPr>
              <a:lnSpc>
                <a:spcPct val="80000"/>
              </a:lnSpc>
            </a:pPr>
            <a:r>
              <a:rPr lang="ru-RU" sz="1800" b="1" dirty="0"/>
              <a:t>Пальчиковая гимнастика </a:t>
            </a:r>
            <a:r>
              <a:rPr lang="ru-RU" sz="1800" dirty="0"/>
              <a:t>(10 </a:t>
            </a:r>
            <a:r>
              <a:rPr lang="ru-RU" sz="1800" dirty="0" smtClean="0"/>
              <a:t>м)</a:t>
            </a:r>
            <a:endParaRPr lang="ru-RU" sz="17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852936"/>
            <a:ext cx="1725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91113"/>
            <a:ext cx="1439862"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888654"/>
            <a:ext cx="15128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83" y="5995767"/>
            <a:ext cx="1835821" cy="82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5887039"/>
            <a:ext cx="2424632" cy="94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1044" y="5816736"/>
            <a:ext cx="24479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8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562074"/>
          </a:xfrm>
        </p:spPr>
        <p:txBody>
          <a:bodyPr/>
          <a:lstStyle/>
          <a:p>
            <a:r>
              <a:rPr lang="ru-RU" dirty="0" smtClean="0"/>
              <a:t>Занятие 9</a:t>
            </a:r>
            <a:endParaRPr lang="ru-RU" dirty="0"/>
          </a:p>
        </p:txBody>
      </p:sp>
      <p:sp>
        <p:nvSpPr>
          <p:cNvPr id="3" name="Объект 2"/>
          <p:cNvSpPr>
            <a:spLocks noGrp="1"/>
          </p:cNvSpPr>
          <p:nvPr>
            <p:ph sz="quarter" idx="1"/>
          </p:nvPr>
        </p:nvSpPr>
        <p:spPr>
          <a:xfrm>
            <a:off x="454819" y="836712"/>
            <a:ext cx="7467600" cy="4873752"/>
          </a:xfrm>
        </p:spPr>
        <p:txBody>
          <a:bodyPr>
            <a:normAutofit lnSpcReduction="10000"/>
          </a:bodyPr>
          <a:lstStyle/>
          <a:p>
            <a:pPr>
              <a:lnSpc>
                <a:spcPct val="90000"/>
              </a:lnSpc>
            </a:pPr>
            <a:r>
              <a:rPr lang="ru-RU" sz="1600" b="1" dirty="0">
                <a:latin typeface="Times New Roman" pitchFamily="18" charset="0"/>
                <a:cs typeface="Times New Roman" pitchFamily="18" charset="0"/>
              </a:rPr>
              <a:t>Упражнение «ТАБЛИЦЫ ШУЛЬТЕ»                                                               </a:t>
            </a:r>
          </a:p>
          <a:p>
            <a:pPr>
              <a:lnSpc>
                <a:spcPct val="90000"/>
              </a:lnSpc>
            </a:pPr>
            <a:r>
              <a:rPr lang="ru-RU" sz="1600" b="1" dirty="0">
                <a:latin typeface="Times New Roman" pitchFamily="18" charset="0"/>
                <a:cs typeface="Times New Roman" pitchFamily="18" charset="0"/>
              </a:rPr>
              <a:t>Материалы: </a:t>
            </a:r>
            <a:r>
              <a:rPr lang="ru-RU" sz="1600" dirty="0">
                <a:latin typeface="Times New Roman" pitchFamily="18" charset="0"/>
                <a:cs typeface="Times New Roman" pitchFamily="18" charset="0"/>
              </a:rPr>
              <a:t>пять таблиц размеров </a:t>
            </a:r>
            <a:r>
              <a:rPr lang="ru-RU" sz="1600" dirty="0" smtClean="0">
                <a:latin typeface="Times New Roman" pitchFamily="18" charset="0"/>
                <a:cs typeface="Times New Roman" pitchFamily="18" charset="0"/>
              </a:rPr>
              <a:t>20</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20 </a:t>
            </a:r>
            <a:r>
              <a:rPr lang="ru-RU" sz="1600" dirty="0">
                <a:latin typeface="Times New Roman" pitchFamily="18" charset="0"/>
                <a:cs typeface="Times New Roman" pitchFamily="18" charset="0"/>
              </a:rPr>
              <a:t>см с написанными на них в</a:t>
            </a:r>
          </a:p>
          <a:p>
            <a:pPr>
              <a:lnSpc>
                <a:spcPct val="90000"/>
              </a:lnSpc>
            </a:pPr>
            <a:r>
              <a:rPr lang="ru-RU" sz="1600" dirty="0">
                <a:latin typeface="Times New Roman" pitchFamily="18" charset="0"/>
                <a:cs typeface="Times New Roman" pitchFamily="18" charset="0"/>
              </a:rPr>
              <a:t> беспорядке числами от 1 до 25. на каждой из пяти таблиц </a:t>
            </a:r>
          </a:p>
          <a:p>
            <a:pPr>
              <a:lnSpc>
                <a:spcPct val="90000"/>
              </a:lnSpc>
            </a:pPr>
            <a:r>
              <a:rPr lang="ru-RU" sz="1600" dirty="0">
                <a:latin typeface="Times New Roman" pitchFamily="18" charset="0"/>
                <a:cs typeface="Times New Roman" pitchFamily="18" charset="0"/>
              </a:rPr>
              <a:t>числа расположены по разному.</a:t>
            </a:r>
            <a:endParaRPr lang="en-US" sz="1600" dirty="0">
              <a:latin typeface="Times New Roman" pitchFamily="18" charset="0"/>
              <a:cs typeface="Times New Roman" pitchFamily="18" charset="0"/>
            </a:endParaRPr>
          </a:p>
          <a:p>
            <a:pPr>
              <a:lnSpc>
                <a:spcPct val="90000"/>
              </a:lnSpc>
            </a:pPr>
            <a:r>
              <a:rPr lang="ru-RU" sz="1600" b="1" dirty="0">
                <a:latin typeface="Times New Roman" pitchFamily="18" charset="0"/>
                <a:cs typeface="Times New Roman" pitchFamily="18" charset="0"/>
              </a:rPr>
              <a:t>Время:</a:t>
            </a:r>
            <a:r>
              <a:rPr lang="ru-RU" sz="1600" dirty="0">
                <a:latin typeface="Times New Roman" pitchFamily="18" charset="0"/>
                <a:cs typeface="Times New Roman" pitchFamily="18" charset="0"/>
              </a:rPr>
              <a:t> 15 минут</a:t>
            </a:r>
          </a:p>
          <a:p>
            <a:pPr>
              <a:lnSpc>
                <a:spcPct val="90000"/>
              </a:lnSpc>
            </a:pPr>
            <a:r>
              <a:rPr lang="ru-RU" sz="1600" b="1" dirty="0">
                <a:latin typeface="Times New Roman" pitchFamily="18" charset="0"/>
                <a:cs typeface="Times New Roman" pitchFamily="18" charset="0"/>
              </a:rPr>
              <a:t>Инструкция: </a:t>
            </a:r>
            <a:r>
              <a:rPr lang="ru-RU" sz="1600" dirty="0">
                <a:latin typeface="Times New Roman" pitchFamily="18" charset="0"/>
                <a:cs typeface="Times New Roman" pitchFamily="18" charset="0"/>
              </a:rPr>
              <a:t>вот на этой таблице числа от 1 до 25 расположены не по порядку. Вы должны будете найти и назвать вслух все числа по порядку от 1 до 25</a:t>
            </a:r>
            <a:r>
              <a:rPr lang="ru-RU" sz="1600" dirty="0" smtClean="0">
                <a:latin typeface="Times New Roman" pitchFamily="18" charset="0"/>
                <a:cs typeface="Times New Roman" pitchFamily="18" charset="0"/>
              </a:rPr>
              <a:t>.</a:t>
            </a:r>
          </a:p>
          <a:p>
            <a:pPr>
              <a:lnSpc>
                <a:spcPct val="90000"/>
              </a:lnSpc>
            </a:pPr>
            <a:endParaRPr lang="ru-RU" sz="1600" dirty="0">
              <a:latin typeface="Times New Roman" pitchFamily="18" charset="0"/>
              <a:cs typeface="Times New Roman" pitchFamily="18" charset="0"/>
            </a:endParaRPr>
          </a:p>
          <a:p>
            <a:pPr>
              <a:lnSpc>
                <a:spcPct val="90000"/>
              </a:lnSpc>
            </a:pPr>
            <a:r>
              <a:rPr lang="ru-RU" sz="1600" b="1" dirty="0"/>
              <a:t>Упражнение «ПОСЛОВИЦЫ»</a:t>
            </a:r>
          </a:p>
          <a:p>
            <a:pPr>
              <a:lnSpc>
                <a:spcPct val="90000"/>
              </a:lnSpc>
            </a:pPr>
            <a:r>
              <a:rPr lang="ru-RU" sz="1600" b="1" dirty="0"/>
              <a:t>Материалы:  </a:t>
            </a:r>
            <a:r>
              <a:rPr lang="ru-RU" sz="1600" dirty="0"/>
              <a:t>не требуются</a:t>
            </a:r>
          </a:p>
          <a:p>
            <a:pPr>
              <a:lnSpc>
                <a:spcPct val="90000"/>
              </a:lnSpc>
            </a:pPr>
            <a:r>
              <a:rPr lang="ru-RU" sz="1600" b="1" dirty="0"/>
              <a:t>Время:</a:t>
            </a:r>
            <a:r>
              <a:rPr lang="ru-RU" sz="1600" dirty="0"/>
              <a:t> 15 минут</a:t>
            </a:r>
          </a:p>
          <a:p>
            <a:pPr>
              <a:lnSpc>
                <a:spcPct val="90000"/>
              </a:lnSpc>
            </a:pPr>
            <a:r>
              <a:rPr lang="ru-RU" sz="1600" b="1" dirty="0"/>
              <a:t>Инструкция:</a:t>
            </a:r>
            <a:r>
              <a:rPr lang="ru-RU" sz="1600" dirty="0"/>
              <a:t> Закончите известные русские пословицы и поговорки</a:t>
            </a:r>
          </a:p>
          <a:p>
            <a:pPr>
              <a:lnSpc>
                <a:spcPct val="90000"/>
              </a:lnSpc>
            </a:pPr>
            <a:r>
              <a:rPr lang="ru-RU" sz="1600" dirty="0"/>
              <a:t>1. Без труда _____________________</a:t>
            </a:r>
          </a:p>
          <a:p>
            <a:pPr>
              <a:lnSpc>
                <a:spcPct val="90000"/>
              </a:lnSpc>
            </a:pPr>
            <a:r>
              <a:rPr lang="ru-RU" sz="1600" dirty="0"/>
              <a:t>2. В тихом омуте _________________</a:t>
            </a:r>
          </a:p>
          <a:p>
            <a:pPr>
              <a:lnSpc>
                <a:spcPct val="90000"/>
              </a:lnSpc>
            </a:pPr>
            <a:r>
              <a:rPr lang="ru-RU" sz="1600" dirty="0"/>
              <a:t>3. Коней на переправе не __________</a:t>
            </a:r>
          </a:p>
          <a:p>
            <a:pPr>
              <a:lnSpc>
                <a:spcPct val="90000"/>
              </a:lnSpc>
            </a:pPr>
            <a:r>
              <a:rPr lang="ru-RU" sz="1600" dirty="0"/>
              <a:t>4. Седина в бороду _______________</a:t>
            </a:r>
          </a:p>
          <a:p>
            <a:pPr>
              <a:lnSpc>
                <a:spcPct val="90000"/>
              </a:lnSpc>
            </a:pPr>
            <a:r>
              <a:rPr lang="ru-RU" sz="1600" dirty="0"/>
              <a:t>5. Кто рано встает ________________</a:t>
            </a:r>
            <a:endParaRPr lang="ru-RU" sz="1600" b="1" dirty="0"/>
          </a:p>
          <a:p>
            <a:pPr>
              <a:lnSpc>
                <a:spcPct val="90000"/>
              </a:lnSpc>
            </a:pPr>
            <a:r>
              <a:rPr lang="ru-RU" sz="1600" b="1" dirty="0"/>
              <a:t>Пальчиковая гимнастика </a:t>
            </a:r>
            <a:r>
              <a:rPr lang="ru-RU" sz="1600" dirty="0"/>
              <a:t>(10 минут)</a:t>
            </a:r>
          </a:p>
          <a:p>
            <a:pPr>
              <a:lnSpc>
                <a:spcPct val="90000"/>
              </a:lnSpc>
            </a:pPr>
            <a:endParaRPr lang="ru-RU" sz="1600" dirty="0">
              <a:latin typeface="Times New Roman" pitchFamily="18" charset="0"/>
              <a:cs typeface="Times New Roman" pitchFamily="18" charset="0"/>
            </a:endParaRPr>
          </a:p>
          <a:p>
            <a:endParaRPr lang="ru-RU" dirty="0"/>
          </a:p>
        </p:txBody>
      </p:sp>
      <p:pic>
        <p:nvPicPr>
          <p:cNvPr id="4" name="Рисунок 6" descr="http://optika.od.ua/images/pages/maxi/4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980728"/>
            <a:ext cx="126918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661025"/>
            <a:ext cx="20875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734050"/>
            <a:ext cx="19431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805488"/>
            <a:ext cx="25923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876925"/>
            <a:ext cx="15843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32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r>
              <a:rPr lang="ru-RU" dirty="0" smtClean="0"/>
              <a:t>Занятие 10</a:t>
            </a:r>
            <a:endParaRPr lang="ru-RU" dirty="0"/>
          </a:p>
        </p:txBody>
      </p:sp>
      <p:sp>
        <p:nvSpPr>
          <p:cNvPr id="3" name="Объект 2"/>
          <p:cNvSpPr>
            <a:spLocks noGrp="1"/>
          </p:cNvSpPr>
          <p:nvPr>
            <p:ph sz="quarter" idx="1"/>
          </p:nvPr>
        </p:nvSpPr>
        <p:spPr>
          <a:xfrm>
            <a:off x="395536" y="980728"/>
            <a:ext cx="7992888" cy="4873752"/>
          </a:xfrm>
        </p:spPr>
        <p:txBody>
          <a:bodyPr/>
          <a:lstStyle/>
          <a:p>
            <a:pPr>
              <a:lnSpc>
                <a:spcPct val="80000"/>
              </a:lnSpc>
            </a:pPr>
            <a:r>
              <a:rPr lang="ru-RU" sz="1800" b="1" dirty="0">
                <a:latin typeface="Times New Roman" pitchFamily="18" charset="0"/>
                <a:cs typeface="Times New Roman" pitchFamily="18" charset="0"/>
              </a:rPr>
              <a:t>Упражнение «ЧАСЫ»</a:t>
            </a:r>
          </a:p>
          <a:p>
            <a:pPr>
              <a:lnSpc>
                <a:spcPct val="80000"/>
              </a:lnSpc>
            </a:pPr>
            <a:r>
              <a:rPr lang="ru-RU" sz="1800" b="1" dirty="0">
                <a:latin typeface="Times New Roman" pitchFamily="18" charset="0"/>
                <a:cs typeface="Times New Roman" pitchFamily="18" charset="0"/>
              </a:rPr>
              <a:t>Материалы: </a:t>
            </a:r>
            <a:r>
              <a:rPr lang="ru-RU" sz="1800" dirty="0">
                <a:latin typeface="Times New Roman" pitchFamily="18" charset="0"/>
                <a:cs typeface="Times New Roman" pitchFamily="18" charset="0"/>
              </a:rPr>
              <a:t>лист бумаги с изображенными часами</a:t>
            </a:r>
            <a:r>
              <a:rPr lang="ru-RU" sz="1800" b="1"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nSpc>
                <a:spcPct val="80000"/>
              </a:lnSpc>
            </a:pPr>
            <a:r>
              <a:rPr lang="ru-RU" sz="1800" b="1" dirty="0">
                <a:latin typeface="Times New Roman" pitchFamily="18" charset="0"/>
                <a:cs typeface="Times New Roman" pitchFamily="18" charset="0"/>
              </a:rPr>
              <a:t>Время:</a:t>
            </a:r>
            <a:r>
              <a:rPr lang="ru-RU" sz="1800" dirty="0">
                <a:latin typeface="Times New Roman" pitchFamily="18" charset="0"/>
                <a:cs typeface="Times New Roman" pitchFamily="18" charset="0"/>
              </a:rPr>
              <a:t> 15 минут</a:t>
            </a:r>
          </a:p>
          <a:p>
            <a:pPr>
              <a:lnSpc>
                <a:spcPct val="80000"/>
              </a:lnSpc>
            </a:pPr>
            <a:r>
              <a:rPr lang="ru-RU" sz="1800" b="1" dirty="0">
                <a:latin typeface="Times New Roman" pitchFamily="18" charset="0"/>
                <a:cs typeface="Times New Roman" pitchFamily="18" charset="0"/>
              </a:rPr>
              <a:t>Инструкция: </a:t>
            </a:r>
            <a:r>
              <a:rPr lang="ru-RU" sz="1800" dirty="0">
                <a:latin typeface="Times New Roman" pitchFamily="18" charset="0"/>
                <a:cs typeface="Times New Roman" pitchFamily="18" charset="0"/>
              </a:rPr>
              <a:t>покажите часы где указано время: 4:30, 15:00, 9:30, 16:00 </a:t>
            </a:r>
          </a:p>
          <a:p>
            <a:pPr>
              <a:lnSpc>
                <a:spcPct val="80000"/>
              </a:lnSpc>
            </a:pPr>
            <a:endParaRPr lang="ru-RU" dirty="0" smtClean="0"/>
          </a:p>
          <a:p>
            <a:pPr>
              <a:lnSpc>
                <a:spcPct val="80000"/>
              </a:lnSpc>
            </a:pPr>
            <a:endParaRPr lang="ru-RU" dirty="0"/>
          </a:p>
          <a:p>
            <a:pPr>
              <a:lnSpc>
                <a:spcPct val="80000"/>
              </a:lnSpc>
            </a:pPr>
            <a:endParaRPr lang="ru-RU" dirty="0" smtClean="0"/>
          </a:p>
          <a:p>
            <a:pPr>
              <a:lnSpc>
                <a:spcPct val="80000"/>
              </a:lnSpc>
            </a:pPr>
            <a:endParaRPr lang="ru-RU" dirty="0"/>
          </a:p>
          <a:p>
            <a:pPr>
              <a:lnSpc>
                <a:spcPct val="80000"/>
              </a:lnSpc>
            </a:pPr>
            <a:endParaRPr lang="ru-RU" sz="1800" dirty="0">
              <a:latin typeface="Times New Roman" pitchFamily="18" charset="0"/>
              <a:cs typeface="Times New Roman" pitchFamily="18" charset="0"/>
            </a:endParaRPr>
          </a:p>
          <a:p>
            <a:pPr>
              <a:lnSpc>
                <a:spcPct val="80000"/>
              </a:lnSpc>
              <a:defRPr/>
            </a:pPr>
            <a:endParaRPr lang="ru-RU" sz="1800" dirty="0"/>
          </a:p>
          <a:p>
            <a:pPr>
              <a:lnSpc>
                <a:spcPct val="80000"/>
              </a:lnSpc>
              <a:defRPr/>
            </a:pPr>
            <a:r>
              <a:rPr lang="ru-RU" sz="1800" b="1" dirty="0"/>
              <a:t>Упражнение «ЦИФРОВОЕ ЛОТО»                                                                                                           </a:t>
            </a:r>
          </a:p>
          <a:p>
            <a:pPr>
              <a:lnSpc>
                <a:spcPct val="80000"/>
              </a:lnSpc>
              <a:defRPr/>
            </a:pPr>
            <a:r>
              <a:rPr lang="ru-RU" sz="1800" b="1" dirty="0"/>
              <a:t>Материалы:  </a:t>
            </a:r>
            <a:r>
              <a:rPr lang="ru-RU" sz="1800" dirty="0"/>
              <a:t>детское лото</a:t>
            </a:r>
          </a:p>
          <a:p>
            <a:pPr>
              <a:lnSpc>
                <a:spcPct val="80000"/>
              </a:lnSpc>
              <a:defRPr/>
            </a:pPr>
            <a:r>
              <a:rPr lang="ru-RU" sz="1800" b="1" dirty="0"/>
              <a:t>Время:</a:t>
            </a:r>
            <a:r>
              <a:rPr lang="ru-RU" sz="1800" dirty="0"/>
              <a:t> 20 минут</a:t>
            </a:r>
          </a:p>
          <a:p>
            <a:pPr>
              <a:lnSpc>
                <a:spcPct val="80000"/>
              </a:lnSpc>
              <a:defRPr/>
            </a:pPr>
            <a:r>
              <a:rPr lang="ru-RU" sz="1800" b="1" dirty="0"/>
              <a:t>Инструкция: </a:t>
            </a:r>
            <a:r>
              <a:rPr lang="ru-RU" sz="1800" dirty="0"/>
              <a:t>найдите на карточках цифры называемые на бочонках.</a:t>
            </a:r>
          </a:p>
          <a:p>
            <a:pPr>
              <a:lnSpc>
                <a:spcPct val="80000"/>
              </a:lnSpc>
              <a:defRPr/>
            </a:pPr>
            <a:endParaRPr lang="ru-RU" sz="1800" b="1" dirty="0"/>
          </a:p>
          <a:p>
            <a:pPr>
              <a:lnSpc>
                <a:spcPct val="80000"/>
              </a:lnSpc>
            </a:pPr>
            <a:endParaRPr lang="ru-RU" sz="1800" b="1" dirty="0">
              <a:latin typeface="Times New Roman" pitchFamily="18" charset="0"/>
              <a:cs typeface="Times New Roman" pitchFamily="18" charset="0"/>
            </a:endParaRPr>
          </a:p>
          <a:p>
            <a:endParaRPr 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85788"/>
            <a:ext cx="1727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321" y="2285788"/>
            <a:ext cx="17287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260872"/>
            <a:ext cx="1873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7038" y="2321507"/>
            <a:ext cx="1800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8" descr="http://im0-tub-ru.yandex.net/i?id=184861504-54-72&amp;n=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7178" y="3725651"/>
            <a:ext cx="16525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34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работы с дементными больными</a:t>
            </a:r>
            <a:endParaRPr lang="ru-RU" dirty="0"/>
          </a:p>
        </p:txBody>
      </p:sp>
      <p:sp>
        <p:nvSpPr>
          <p:cNvPr id="4" name="Объект 3"/>
          <p:cNvSpPr>
            <a:spLocks noGrp="1"/>
          </p:cNvSpPr>
          <p:nvPr>
            <p:ph sz="quarter" idx="1"/>
          </p:nvPr>
        </p:nvSpPr>
        <p:spPr/>
        <p:txBody>
          <a:bodyPr>
            <a:normAutofit fontScale="77500" lnSpcReduction="20000"/>
          </a:bodyPr>
          <a:lstStyle/>
          <a:p>
            <a:r>
              <a:rPr lang="ru-RU" sz="2800" b="1" dirty="0"/>
              <a:t>Показания</a:t>
            </a:r>
          </a:p>
          <a:p>
            <a:endParaRPr lang="ru-RU" sz="2800" b="1" dirty="0"/>
          </a:p>
          <a:p>
            <a:endParaRPr lang="ru-RU" sz="2800" b="1" dirty="0"/>
          </a:p>
          <a:p>
            <a:r>
              <a:rPr lang="ru-RU" dirty="0"/>
              <a:t>С целью профилактики</a:t>
            </a:r>
          </a:p>
          <a:p>
            <a:r>
              <a:rPr lang="ru-RU" dirty="0"/>
              <a:t>Сосудистые заболевания головного мозга</a:t>
            </a:r>
          </a:p>
          <a:p>
            <a:r>
              <a:rPr lang="ru-RU" dirty="0"/>
              <a:t>Неврозы позднего возраста, включая психосоматическую патологию</a:t>
            </a:r>
          </a:p>
          <a:p>
            <a:r>
              <a:rPr lang="ru-RU" dirty="0"/>
              <a:t>Любые иные заболевания, сопровождающиеся снижением памяти, внимания, мышления</a:t>
            </a:r>
          </a:p>
          <a:p>
            <a:r>
              <a:rPr lang="ru-RU" dirty="0"/>
              <a:t>Постинсультные состояния</a:t>
            </a:r>
          </a:p>
          <a:p>
            <a:r>
              <a:rPr lang="ru-RU" dirty="0"/>
              <a:t>Деменция</a:t>
            </a:r>
          </a:p>
          <a:p>
            <a:endParaRPr lang="ru-RU" dirty="0"/>
          </a:p>
        </p:txBody>
      </p:sp>
      <p:sp>
        <p:nvSpPr>
          <p:cNvPr id="5" name="Объект 4"/>
          <p:cNvSpPr>
            <a:spLocks noGrp="1"/>
          </p:cNvSpPr>
          <p:nvPr>
            <p:ph sz="quarter" idx="2"/>
          </p:nvPr>
        </p:nvSpPr>
        <p:spPr/>
        <p:txBody>
          <a:bodyPr>
            <a:normAutofit fontScale="77500" lnSpcReduction="20000"/>
          </a:bodyPr>
          <a:lstStyle/>
          <a:p>
            <a:r>
              <a:rPr lang="ru-RU" sz="2800" b="1" dirty="0"/>
              <a:t>Противопоказания</a:t>
            </a:r>
          </a:p>
          <a:p>
            <a:endParaRPr lang="ru-RU" sz="2800" b="1" dirty="0"/>
          </a:p>
          <a:p>
            <a:endParaRPr lang="ru-RU" sz="2800" b="1" dirty="0"/>
          </a:p>
          <a:p>
            <a:r>
              <a:rPr lang="ru-RU" dirty="0"/>
              <a:t>Неудовлетворительное общее состояние, обусловленное высокой температурой, интоксикацией, анемией, декомпенсацией, выраженным болевым синдромом и т.д.</a:t>
            </a:r>
          </a:p>
          <a:p>
            <a:r>
              <a:rPr lang="ru-RU" dirty="0"/>
              <a:t>Острые психозы</a:t>
            </a:r>
          </a:p>
          <a:p>
            <a:r>
              <a:rPr lang="ru-RU" dirty="0" err="1"/>
              <a:t>Психопатоподобные</a:t>
            </a:r>
            <a:r>
              <a:rPr lang="ru-RU" dirty="0"/>
              <a:t> состояния</a:t>
            </a:r>
          </a:p>
          <a:p>
            <a:r>
              <a:rPr lang="ru-RU" dirty="0"/>
              <a:t>Отсутствие мотивации к занятиям</a:t>
            </a:r>
          </a:p>
          <a:p>
            <a:endParaRPr lang="ru-RU" dirty="0"/>
          </a:p>
        </p:txBody>
      </p:sp>
    </p:spTree>
    <p:extLst>
      <p:ext uri="{BB962C8B-B14F-4D97-AF65-F5344CB8AC3E}">
        <p14:creationId xmlns:p14="http://schemas.microsoft.com/office/powerpoint/2010/main" val="322836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06090"/>
          </a:xfrm>
        </p:spPr>
        <p:txBody>
          <a:bodyPr>
            <a:normAutofit/>
          </a:bodyPr>
          <a:lstStyle/>
          <a:p>
            <a:r>
              <a:rPr lang="ru-RU" dirty="0" smtClean="0">
                <a:latin typeface="Times New Roman" pitchFamily="18" charset="0"/>
                <a:cs typeface="Times New Roman" pitchFamily="18" charset="0"/>
              </a:rPr>
              <a:t>Деменция</a:t>
            </a:r>
            <a:endParaRPr lang="ru-RU" dirty="0">
              <a:latin typeface="Times New Roman" pitchFamily="18" charset="0"/>
              <a:cs typeface="Times New Roman" pitchFamily="18" charset="0"/>
            </a:endParaRPr>
          </a:p>
        </p:txBody>
      </p:sp>
      <p:sp>
        <p:nvSpPr>
          <p:cNvPr id="7" name="Объект 6"/>
          <p:cNvSpPr>
            <a:spLocks noGrp="1"/>
          </p:cNvSpPr>
          <p:nvPr>
            <p:ph sz="quarter" idx="2"/>
          </p:nvPr>
        </p:nvSpPr>
        <p:spPr>
          <a:xfrm>
            <a:off x="467544" y="849051"/>
            <a:ext cx="7460304" cy="4572000"/>
          </a:xfrm>
        </p:spPr>
        <p:txBody>
          <a:bodyPr>
            <a:normAutofit/>
          </a:bodyPr>
          <a:lstStyle/>
          <a:p>
            <a:pPr marL="0" indent="0" algn="just">
              <a:buNone/>
            </a:pPr>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тойкое </a:t>
            </a:r>
            <a:r>
              <a:rPr lang="ru-RU" dirty="0">
                <a:latin typeface="Times New Roman" pitchFamily="18" charset="0"/>
                <a:cs typeface="Times New Roman" pitchFamily="18" charset="0"/>
              </a:rPr>
              <a:t>снижение познавательной деятельности с утратой в той или иной степени ранее усвоенных знаний и практических навыков и затруднением или невозможностью приобретения новых. В отличие от умственной </a:t>
            </a:r>
            <a:r>
              <a:rPr lang="ru-RU" dirty="0" smtClean="0">
                <a:latin typeface="Times New Roman" pitchFamily="18" charset="0"/>
                <a:cs typeface="Times New Roman" pitchFamily="18" charset="0"/>
              </a:rPr>
              <a:t>отсталости, </a:t>
            </a:r>
            <a:r>
              <a:rPr lang="ru-RU" dirty="0">
                <a:latin typeface="Times New Roman" pitchFamily="18" charset="0"/>
                <a:cs typeface="Times New Roman" pitchFamily="18" charset="0"/>
              </a:rPr>
              <a:t>представляющей собой недоразвитие психики, деменция — это распад психических функций, происходящий в результате заболевания или повреждения головного мозга после завершения его созревания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Documents and Settings\User\Рабочий стол\психолог\Новая папка (2)\8213151db_687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70" y="4293096"/>
            <a:ext cx="6079897" cy="239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868958"/>
          </a:xfrm>
        </p:spPr>
        <p:txBody>
          <a:bodyPr/>
          <a:lstStyle/>
          <a:p>
            <a:r>
              <a:rPr lang="ru-RU" dirty="0" smtClean="0"/>
              <a:t>Вводная часть</a:t>
            </a:r>
            <a:endParaRPr lang="ru-RU" dirty="0"/>
          </a:p>
        </p:txBody>
      </p:sp>
      <p:sp>
        <p:nvSpPr>
          <p:cNvPr id="3" name="Объект 2"/>
          <p:cNvSpPr>
            <a:spLocks noGrp="1"/>
          </p:cNvSpPr>
          <p:nvPr>
            <p:ph sz="quarter" idx="1"/>
          </p:nvPr>
        </p:nvSpPr>
        <p:spPr/>
        <p:txBody>
          <a:bodyPr/>
          <a:lstStyle/>
          <a:p>
            <a:pPr marL="0" indent="0">
              <a:buNone/>
            </a:pPr>
            <a:r>
              <a:rPr lang="ru-RU" dirty="0" smtClean="0"/>
              <a:t>Тренинг </a:t>
            </a:r>
            <a:r>
              <a:rPr lang="ru-RU" dirty="0"/>
              <a:t>рассчитан на группу из 6 человек</a:t>
            </a:r>
          </a:p>
          <a:p>
            <a:pPr marL="0" indent="0">
              <a:buNone/>
            </a:pPr>
            <a:r>
              <a:rPr lang="ru-RU" dirty="0"/>
              <a:t>Продолжительность занятий от </a:t>
            </a:r>
            <a:r>
              <a:rPr lang="ru-RU" dirty="0" smtClean="0"/>
              <a:t>30 </a:t>
            </a:r>
            <a:r>
              <a:rPr lang="ru-RU" dirty="0"/>
              <a:t>минут до 60</a:t>
            </a:r>
          </a:p>
          <a:p>
            <a:r>
              <a:rPr lang="ru-RU" b="1" dirty="0"/>
              <a:t>Цель курса</a:t>
            </a:r>
            <a:r>
              <a:rPr lang="ru-RU" dirty="0"/>
              <a:t> – тренировка, восстановление и поддержание функций памяти, внимания и мышления.</a:t>
            </a:r>
          </a:p>
          <a:p>
            <a:r>
              <a:rPr lang="ru-RU" b="1" dirty="0"/>
              <a:t>Задачи курса</a:t>
            </a:r>
            <a:r>
              <a:rPr lang="ru-RU" dirty="0"/>
              <a:t> – тренировка логического мышления, развитие креативных способностей, поддержание функций памяти, внимания, мышления, эмоционального фона, улучшение коммуникативных навыков</a:t>
            </a:r>
          </a:p>
        </p:txBody>
      </p:sp>
    </p:spTree>
    <p:extLst>
      <p:ext uri="{BB962C8B-B14F-4D97-AF65-F5344CB8AC3E}">
        <p14:creationId xmlns:p14="http://schemas.microsoft.com/office/powerpoint/2010/main" val="396325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949"/>
            <a:ext cx="8424936" cy="1143000"/>
          </a:xfrm>
        </p:spPr>
        <p:txBody>
          <a:bodyPr>
            <a:normAutofit fontScale="90000"/>
          </a:bodyPr>
          <a:lstStyle/>
          <a:p>
            <a:r>
              <a:rPr lang="ru-RU" b="1" dirty="0"/>
              <a:t>Правила поведения в тренинговой группе</a:t>
            </a:r>
            <a:r>
              <a:rPr lang="ru-RU" dirty="0"/>
              <a:t/>
            </a:r>
            <a:br>
              <a:rPr lang="ru-RU" dirty="0"/>
            </a:br>
            <a:endParaRPr lang="ru-RU" dirty="0"/>
          </a:p>
        </p:txBody>
      </p:sp>
      <p:sp>
        <p:nvSpPr>
          <p:cNvPr id="3" name="Объект 2"/>
          <p:cNvSpPr>
            <a:spLocks noGrp="1"/>
          </p:cNvSpPr>
          <p:nvPr>
            <p:ph sz="quarter" idx="1"/>
          </p:nvPr>
        </p:nvSpPr>
        <p:spPr>
          <a:xfrm>
            <a:off x="179512" y="764704"/>
            <a:ext cx="8568952" cy="5493224"/>
          </a:xfrm>
        </p:spPr>
        <p:txBody>
          <a:bodyPr>
            <a:noAutofit/>
          </a:bodyPr>
          <a:lstStyle/>
          <a:p>
            <a:r>
              <a:rPr lang="ru-RU" sz="1600" dirty="0" smtClean="0">
                <a:latin typeface="Times New Roman" pitchFamily="18" charset="0"/>
                <a:cs typeface="Times New Roman" pitchFamily="18" charset="0"/>
              </a:rPr>
              <a:t>1. </a:t>
            </a:r>
            <a:r>
              <a:rPr lang="ru-RU" sz="1600" b="1" dirty="0" smtClean="0">
                <a:latin typeface="Times New Roman" pitchFamily="18" charset="0"/>
                <a:cs typeface="Times New Roman" pitchFamily="18" charset="0"/>
              </a:rPr>
              <a:t>Единая форма обращения друг к другу на “ты” (по имени).</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Для создания климата доверия в группе, предложить обращаться друг к другу на “ты”, включая тренера. </a:t>
            </a:r>
          </a:p>
          <a:p>
            <a:r>
              <a:rPr lang="ru-RU" sz="1600" dirty="0" smtClean="0">
                <a:latin typeface="Times New Roman" pitchFamily="18" charset="0"/>
                <a:cs typeface="Times New Roman" pitchFamily="18" charset="0"/>
              </a:rPr>
              <a:t>2. </a:t>
            </a:r>
            <a:r>
              <a:rPr lang="ru-RU" sz="1600" b="1" dirty="0" smtClean="0">
                <a:latin typeface="Times New Roman" pitchFamily="18" charset="0"/>
                <a:cs typeface="Times New Roman" pitchFamily="18" charset="0"/>
              </a:rPr>
              <a:t>Общение по принципу “здесь и теперь”.</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Во </a:t>
            </a:r>
            <a:r>
              <a:rPr lang="ru-RU" sz="1600" dirty="0">
                <a:latin typeface="Times New Roman" pitchFamily="18" charset="0"/>
                <a:cs typeface="Times New Roman" pitchFamily="18" charset="0"/>
              </a:rPr>
              <a:t>время тренинга все говорят только о том, что волнует их именно сейчас, и обсуждают то, что происходит с ними в группе.</a:t>
            </a:r>
          </a:p>
          <a:p>
            <a:r>
              <a:rPr lang="ru-RU" sz="1600" dirty="0">
                <a:latin typeface="Times New Roman" pitchFamily="18" charset="0"/>
                <a:cs typeface="Times New Roman" pitchFamily="18" charset="0"/>
              </a:rPr>
              <a:t>3. </a:t>
            </a:r>
            <a:r>
              <a:rPr lang="ru-RU" sz="1600" b="1" dirty="0">
                <a:latin typeface="Times New Roman" pitchFamily="18" charset="0"/>
                <a:cs typeface="Times New Roman" pitchFamily="18" charset="0"/>
              </a:rPr>
              <a:t>Конфиденциальность всего происходящего.</a:t>
            </a:r>
            <a:endParaRPr lang="ru-RU" sz="1600" dirty="0">
              <a:latin typeface="Times New Roman" pitchFamily="18" charset="0"/>
              <a:cs typeface="Times New Roman" pitchFamily="18" charset="0"/>
            </a:endParaRPr>
          </a:p>
          <a:p>
            <a:pPr marL="0" indent="0">
              <a:buNone/>
            </a:pPr>
            <a:r>
              <a:rPr lang="ru-RU" sz="1600" dirty="0">
                <a:latin typeface="Times New Roman" pitchFamily="18" charset="0"/>
                <a:cs typeface="Times New Roman" pitchFamily="18" charset="0"/>
              </a:rPr>
              <a:t>Все, что происходит во время тренинга, ни под каким предлогом не разглашается и не обсуждается вне тренинга. </a:t>
            </a:r>
          </a:p>
          <a:p>
            <a:r>
              <a:rPr lang="ru-RU" sz="1600" dirty="0">
                <a:latin typeface="Times New Roman" pitchFamily="18" charset="0"/>
                <a:cs typeface="Times New Roman" pitchFamily="18" charset="0"/>
              </a:rPr>
              <a:t>4. </a:t>
            </a:r>
            <a:r>
              <a:rPr lang="ru-RU" sz="1600" b="1" dirty="0">
                <a:latin typeface="Times New Roman" pitchFamily="18" charset="0"/>
                <a:cs typeface="Times New Roman" pitchFamily="18" charset="0"/>
              </a:rPr>
              <a:t>Персонификация высказываний.</a:t>
            </a:r>
            <a:endParaRPr lang="ru-RU" sz="1600" dirty="0">
              <a:latin typeface="Times New Roman" pitchFamily="18" charset="0"/>
              <a:cs typeface="Times New Roman" pitchFamily="18" charset="0"/>
            </a:endParaRPr>
          </a:p>
          <a:p>
            <a:pPr marL="0" indent="0">
              <a:buNone/>
            </a:pPr>
            <a:r>
              <a:rPr lang="ru-RU" sz="1600" dirty="0">
                <a:latin typeface="Times New Roman" pitchFamily="18" charset="0"/>
                <a:cs typeface="Times New Roman" pitchFamily="18" charset="0"/>
              </a:rPr>
              <a:t>Безличные слова и выражения типа “Большинство людей считают, что...”, “Некоторые из нас думают...” заменяем на “Я считаю, что...”, “Я думаю...”.учимся, говорить только от своего имени и только лично кому-то</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5. </a:t>
            </a:r>
            <a:r>
              <a:rPr lang="ru-RU" sz="1600" b="1" dirty="0" smtClean="0">
                <a:latin typeface="Times New Roman" pitchFamily="18" charset="0"/>
                <a:cs typeface="Times New Roman" pitchFamily="18" charset="0"/>
              </a:rPr>
              <a:t>Искренность в общении.</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Во время тренинга говорить только то, что думаешь и чувствуешь, т.е. искренность должна заменить тактичное поведение.</a:t>
            </a:r>
          </a:p>
          <a:p>
            <a:r>
              <a:rPr lang="ru-RU" sz="1600" dirty="0" smtClean="0">
                <a:latin typeface="Times New Roman" pitchFamily="18" charset="0"/>
                <a:cs typeface="Times New Roman" pitchFamily="18" charset="0"/>
              </a:rPr>
              <a:t>6. </a:t>
            </a:r>
            <a:r>
              <a:rPr lang="ru-RU" sz="1600" b="1" dirty="0">
                <a:latin typeface="Times New Roman" pitchFamily="18" charset="0"/>
                <a:cs typeface="Times New Roman" pitchFamily="18" charset="0"/>
              </a:rPr>
              <a:t>Уважение к говорящему.</a:t>
            </a:r>
            <a:endParaRPr lang="ru-RU" sz="1600" dirty="0">
              <a:latin typeface="Times New Roman" pitchFamily="18" charset="0"/>
              <a:cs typeface="Times New Roman" pitchFamily="18" charset="0"/>
            </a:endParaRPr>
          </a:p>
          <a:p>
            <a:pPr marL="0" indent="0">
              <a:buNone/>
            </a:pPr>
            <a:r>
              <a:rPr lang="ru-RU" sz="1600" dirty="0">
                <a:latin typeface="Times New Roman" pitchFamily="18" charset="0"/>
                <a:cs typeface="Times New Roman" pitchFamily="18" charset="0"/>
              </a:rPr>
              <a:t>Когда кто-то говорит, то мы его внимательно слушаем и не перебиваем, давая возможность высказаться. И лишь после того, как он закончит говорить, задаем свои вопросы или высказываем свою точку зрения.</a:t>
            </a:r>
          </a:p>
          <a:p>
            <a:endParaRPr lang="ru-RU" sz="1600" dirty="0"/>
          </a:p>
        </p:txBody>
      </p:sp>
    </p:spTree>
    <p:extLst>
      <p:ext uri="{BB962C8B-B14F-4D97-AF65-F5344CB8AC3E}">
        <p14:creationId xmlns:p14="http://schemas.microsoft.com/office/powerpoint/2010/main" val="163796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576064"/>
          </a:xfrm>
        </p:spPr>
        <p:txBody>
          <a:bodyPr>
            <a:normAutofit/>
          </a:bodyPr>
          <a:lstStyle/>
          <a:p>
            <a:r>
              <a:rPr lang="ru-RU" dirty="0" smtClean="0"/>
              <a:t>Занятие 1</a:t>
            </a:r>
            <a:endParaRPr lang="ru-RU" dirty="0"/>
          </a:p>
        </p:txBody>
      </p:sp>
      <p:sp>
        <p:nvSpPr>
          <p:cNvPr id="3" name="Объект 2"/>
          <p:cNvSpPr>
            <a:spLocks noGrp="1"/>
          </p:cNvSpPr>
          <p:nvPr>
            <p:ph sz="quarter" idx="1"/>
          </p:nvPr>
        </p:nvSpPr>
        <p:spPr>
          <a:xfrm>
            <a:off x="251520" y="764704"/>
            <a:ext cx="8208912" cy="4945760"/>
          </a:xfrm>
        </p:spPr>
        <p:txBody>
          <a:bodyPr>
            <a:normAutofit fontScale="92500" lnSpcReduction="10000"/>
          </a:bodyPr>
          <a:lstStyle/>
          <a:p>
            <a:r>
              <a:rPr lang="ru-RU" sz="1800" b="1" dirty="0">
                <a:latin typeface="Times New Roman" pitchFamily="18" charset="0"/>
                <a:cs typeface="Times New Roman" pitchFamily="18" charset="0"/>
              </a:rPr>
              <a:t>Упражнение «ЗНАКОМСТВО»</a:t>
            </a:r>
          </a:p>
          <a:p>
            <a:r>
              <a:rPr lang="ru-RU" sz="1800" b="1" dirty="0">
                <a:latin typeface="Times New Roman" pitchFamily="18" charset="0"/>
                <a:cs typeface="Times New Roman" pitchFamily="18" charset="0"/>
              </a:rPr>
              <a:t>Материалы</a:t>
            </a:r>
            <a:r>
              <a:rPr lang="ru-RU" sz="1800" dirty="0">
                <a:latin typeface="Times New Roman" pitchFamily="18" charset="0"/>
                <a:cs typeface="Times New Roman" pitchFamily="18" charset="0"/>
              </a:rPr>
              <a:t>: не требуются </a:t>
            </a:r>
          </a:p>
          <a:p>
            <a:r>
              <a:rPr lang="ru-RU" sz="1800" b="1" dirty="0">
                <a:latin typeface="Times New Roman" pitchFamily="18" charset="0"/>
                <a:cs typeface="Times New Roman" pitchFamily="18" charset="0"/>
              </a:rPr>
              <a:t>Время</a:t>
            </a:r>
            <a:r>
              <a:rPr lang="ru-RU" sz="1800" dirty="0">
                <a:latin typeface="Times New Roman" pitchFamily="18" charset="0"/>
                <a:cs typeface="Times New Roman" pitchFamily="18" charset="0"/>
              </a:rPr>
              <a:t> : 10 минут</a:t>
            </a:r>
          </a:p>
          <a:p>
            <a:r>
              <a:rPr lang="ru-RU" sz="1800" b="1" dirty="0">
                <a:latin typeface="Times New Roman" pitchFamily="18" charset="0"/>
                <a:cs typeface="Times New Roman" pitchFamily="18" charset="0"/>
              </a:rPr>
              <a:t>Инструкция</a:t>
            </a:r>
            <a:r>
              <a:rPr lang="ru-RU" sz="1800" dirty="0">
                <a:latin typeface="Times New Roman" pitchFamily="18" charset="0"/>
                <a:cs typeface="Times New Roman" pitchFamily="18" charset="0"/>
              </a:rPr>
              <a:t>: каждый участник называет свое имя и отчество. Можно предложить назвать свой день рождения, любимые увлечения, прежнюю </a:t>
            </a:r>
            <a:r>
              <a:rPr lang="ru-RU" sz="1800" dirty="0" smtClean="0">
                <a:latin typeface="Times New Roman" pitchFamily="18" charset="0"/>
                <a:cs typeface="Times New Roman" pitchFamily="18" charset="0"/>
              </a:rPr>
              <a:t>профессию</a:t>
            </a:r>
          </a:p>
          <a:p>
            <a:endParaRPr lang="ru-RU" sz="1800" dirty="0" smtClean="0">
              <a:latin typeface="Times New Roman" pitchFamily="18" charset="0"/>
              <a:cs typeface="Times New Roman" pitchFamily="18" charset="0"/>
            </a:endParaRPr>
          </a:p>
          <a:p>
            <a:r>
              <a:rPr lang="ru-RU" sz="1800" b="1" i="1" dirty="0">
                <a:latin typeface="Times New Roman" pitchFamily="18" charset="0"/>
                <a:cs typeface="Times New Roman" pitchFamily="18" charset="0"/>
              </a:rPr>
              <a:t>Упражнение </a:t>
            </a:r>
            <a:r>
              <a:rPr lang="ru-RU" sz="1800" b="1" dirty="0">
                <a:latin typeface="Times New Roman" pitchFamily="18" charset="0"/>
                <a:cs typeface="Times New Roman" pitchFamily="18" charset="0"/>
              </a:rPr>
              <a:t>«ЛОГИЧЕСКИЕ ЦЕПОЧКИ»</a:t>
            </a:r>
          </a:p>
          <a:p>
            <a:r>
              <a:rPr lang="ru-RU" sz="1800" b="1" dirty="0">
                <a:latin typeface="Times New Roman" pitchFamily="18" charset="0"/>
                <a:cs typeface="Times New Roman" pitchFamily="18" charset="0"/>
              </a:rPr>
              <a:t>Материалы</a:t>
            </a:r>
            <a:r>
              <a:rPr lang="ru-RU" sz="1800" dirty="0">
                <a:latin typeface="Times New Roman" pitchFamily="18" charset="0"/>
                <a:cs typeface="Times New Roman" pitchFamily="18" charset="0"/>
              </a:rPr>
              <a:t> не требуются</a:t>
            </a:r>
          </a:p>
          <a:p>
            <a:r>
              <a:rPr lang="ru-RU" sz="1800" b="1" dirty="0">
                <a:latin typeface="Times New Roman" pitchFamily="18" charset="0"/>
                <a:cs typeface="Times New Roman" pitchFamily="18" charset="0"/>
              </a:rPr>
              <a:t>Время:</a:t>
            </a:r>
            <a:r>
              <a:rPr lang="ru-RU" sz="1800" dirty="0">
                <a:latin typeface="Times New Roman" pitchFamily="18" charset="0"/>
                <a:cs typeface="Times New Roman" pitchFamily="18" charset="0"/>
              </a:rPr>
              <a:t> 15 минут</a:t>
            </a:r>
          </a:p>
          <a:p>
            <a:r>
              <a:rPr lang="ru-RU" sz="1800" b="1" dirty="0">
                <a:latin typeface="Times New Roman" pitchFamily="18" charset="0"/>
                <a:cs typeface="Times New Roman" pitchFamily="18" charset="0"/>
              </a:rPr>
              <a:t>Инструкция:</a:t>
            </a:r>
            <a:r>
              <a:rPr lang="ru-RU" sz="1800" dirty="0">
                <a:latin typeface="Times New Roman" pitchFamily="18" charset="0"/>
                <a:cs typeface="Times New Roman" pitchFamily="18" charset="0"/>
              </a:rPr>
              <a:t> Участниками группы выбираются одна из тем, на которую они хотели бы составить логическую цепочку (праздник, путешествие, домашнее хозяйство, консервирование  и т.д.). Каждый участник группы принимает участие в процессе создания цепочки четырежды. Логическая цепочка завершается законченным рассказом участников группы</a:t>
            </a:r>
            <a:r>
              <a:rPr lang="ru-RU" sz="1800" dirty="0" smtClean="0">
                <a:latin typeface="Times New Roman" pitchFamily="18" charset="0"/>
                <a:cs typeface="Times New Roman" pitchFamily="18" charset="0"/>
              </a:rPr>
              <a:t>.</a:t>
            </a:r>
          </a:p>
          <a:p>
            <a:pPr marL="0" indent="0">
              <a:buNone/>
            </a:pPr>
            <a:endParaRPr lang="ru-RU" sz="1800" dirty="0">
              <a:latin typeface="Times New Roman" pitchFamily="18" charset="0"/>
              <a:cs typeface="Times New Roman" pitchFamily="18" charset="0"/>
            </a:endParaRPr>
          </a:p>
          <a:p>
            <a:r>
              <a:rPr lang="ru-RU" sz="1800" b="1" dirty="0">
                <a:latin typeface="Times New Roman" pitchFamily="18" charset="0"/>
                <a:cs typeface="Times New Roman" pitchFamily="18" charset="0"/>
              </a:rPr>
              <a:t>Пальчиковая гимнастика </a:t>
            </a:r>
            <a:r>
              <a:rPr lang="ru-RU" sz="1800" dirty="0">
                <a:latin typeface="Times New Roman" pitchFamily="18" charset="0"/>
                <a:cs typeface="Times New Roman" pitchFamily="18" charset="0"/>
              </a:rPr>
              <a:t>(15 минут)</a:t>
            </a:r>
          </a:p>
        </p:txBody>
      </p:sp>
      <p:pic>
        <p:nvPicPr>
          <p:cNvPr id="4"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89240"/>
            <a:ext cx="2305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565325"/>
            <a:ext cx="28082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408162"/>
            <a:ext cx="27352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17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652934"/>
          </a:xfrm>
        </p:spPr>
        <p:txBody>
          <a:bodyPr/>
          <a:lstStyle/>
          <a:p>
            <a:r>
              <a:rPr lang="ru-RU" dirty="0" smtClean="0"/>
              <a:t>Занятие 2</a:t>
            </a:r>
            <a:endParaRPr lang="ru-RU" dirty="0"/>
          </a:p>
        </p:txBody>
      </p:sp>
      <p:sp>
        <p:nvSpPr>
          <p:cNvPr id="3" name="Объект 2"/>
          <p:cNvSpPr>
            <a:spLocks noGrp="1"/>
          </p:cNvSpPr>
          <p:nvPr>
            <p:ph sz="quarter" idx="1"/>
          </p:nvPr>
        </p:nvSpPr>
        <p:spPr>
          <a:xfrm>
            <a:off x="467544" y="692696"/>
            <a:ext cx="7992888" cy="4873752"/>
          </a:xfrm>
        </p:spPr>
        <p:txBody>
          <a:bodyPr>
            <a:normAutofit fontScale="92500" lnSpcReduction="20000"/>
          </a:bodyPr>
          <a:lstStyle/>
          <a:p>
            <a:r>
              <a:rPr lang="ru-RU" sz="1800" b="1" dirty="0">
                <a:latin typeface="Times New Roman" pitchFamily="18" charset="0"/>
                <a:cs typeface="Times New Roman" pitchFamily="18" charset="0"/>
              </a:rPr>
              <a:t>Упражнение «ЗНАКОМСТВО»</a:t>
            </a:r>
          </a:p>
          <a:p>
            <a:r>
              <a:rPr lang="ru-RU" sz="1800" b="1" dirty="0">
                <a:latin typeface="Times New Roman" pitchFamily="18" charset="0"/>
                <a:cs typeface="Times New Roman" pitchFamily="18" charset="0"/>
              </a:rPr>
              <a:t>Материалы</a:t>
            </a:r>
            <a:r>
              <a:rPr lang="ru-RU" sz="1800" dirty="0">
                <a:latin typeface="Times New Roman" pitchFamily="18" charset="0"/>
                <a:cs typeface="Times New Roman" pitchFamily="18" charset="0"/>
              </a:rPr>
              <a:t>: не требуются </a:t>
            </a:r>
          </a:p>
          <a:p>
            <a:r>
              <a:rPr lang="ru-RU" sz="1800" b="1" dirty="0">
                <a:latin typeface="Times New Roman" pitchFamily="18" charset="0"/>
                <a:cs typeface="Times New Roman" pitchFamily="18" charset="0"/>
              </a:rPr>
              <a:t>Время</a:t>
            </a:r>
            <a:r>
              <a:rPr lang="ru-RU" sz="1800" dirty="0">
                <a:latin typeface="Times New Roman" pitchFamily="18" charset="0"/>
                <a:cs typeface="Times New Roman" pitchFamily="18" charset="0"/>
              </a:rPr>
              <a:t> : 10 минут</a:t>
            </a:r>
          </a:p>
          <a:p>
            <a:r>
              <a:rPr lang="ru-RU" sz="1800" b="1" dirty="0" smtClean="0">
                <a:latin typeface="Times New Roman" pitchFamily="18" charset="0"/>
                <a:cs typeface="Times New Roman" pitchFamily="18" charset="0"/>
              </a:rPr>
              <a:t>Инструкция: </a:t>
            </a:r>
            <a:r>
              <a:rPr lang="ru-RU" sz="1800" dirty="0" smtClean="0">
                <a:latin typeface="Times New Roman" pitchFamily="18" charset="0"/>
                <a:cs typeface="Times New Roman" pitchFamily="18" charset="0"/>
              </a:rPr>
              <a:t>Назвать свое имя и характеристику на первую букву имени (пример: </a:t>
            </a:r>
            <a:r>
              <a:rPr lang="ru-RU" sz="1800" dirty="0" smtClean="0">
                <a:solidFill>
                  <a:srgbClr val="FF0000"/>
                </a:solidFill>
                <a:latin typeface="Times New Roman" pitchFamily="18" charset="0"/>
                <a:cs typeface="Times New Roman" pitchFamily="18" charset="0"/>
              </a:rPr>
              <a:t>Н</a:t>
            </a:r>
            <a:r>
              <a:rPr lang="ru-RU" sz="1800" dirty="0" smtClean="0">
                <a:latin typeface="Times New Roman" pitchFamily="18" charset="0"/>
                <a:cs typeface="Times New Roman" pitchFamily="18" charset="0"/>
              </a:rPr>
              <a:t>адежда – </a:t>
            </a:r>
            <a:r>
              <a:rPr lang="ru-RU" sz="1800" dirty="0" smtClean="0">
                <a:solidFill>
                  <a:srgbClr val="FF0000"/>
                </a:solidFill>
                <a:latin typeface="Times New Roman" pitchFamily="18" charset="0"/>
                <a:cs typeface="Times New Roman" pitchFamily="18" charset="0"/>
              </a:rPr>
              <a:t>Н</a:t>
            </a:r>
            <a:r>
              <a:rPr lang="ru-RU" sz="1800" dirty="0" smtClean="0">
                <a:latin typeface="Times New Roman" pitchFamily="18" charset="0"/>
                <a:cs typeface="Times New Roman" pitchFamily="18" charset="0"/>
              </a:rPr>
              <a:t>еобычная)</a:t>
            </a:r>
          </a:p>
          <a:p>
            <a:endParaRPr lang="ru-RU" sz="1800" dirty="0" smtClean="0">
              <a:latin typeface="Times New Roman" pitchFamily="18" charset="0"/>
              <a:cs typeface="Times New Roman" pitchFamily="18" charset="0"/>
            </a:endParaRPr>
          </a:p>
          <a:p>
            <a:r>
              <a:rPr lang="ru-RU" sz="1800" b="1" dirty="0">
                <a:latin typeface="Times New Roman" pitchFamily="18" charset="0"/>
                <a:cs typeface="Times New Roman" pitchFamily="18" charset="0"/>
              </a:rPr>
              <a:t>Упражнение </a:t>
            </a:r>
            <a:r>
              <a:rPr lang="ru-RU" sz="1800" b="1" dirty="0" smtClean="0">
                <a:latin typeface="Times New Roman" pitchFamily="18" charset="0"/>
                <a:cs typeface="Times New Roman" pitchFamily="18" charset="0"/>
              </a:rPr>
              <a:t>«БРОУНОВСКОЕ ДВИЖЕНИЕ»</a:t>
            </a:r>
            <a:endParaRPr lang="ru-RU" sz="1800" b="1" dirty="0">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Материалы:</a:t>
            </a:r>
            <a:r>
              <a:rPr lang="ru-RU" sz="1800" dirty="0" smtClean="0">
                <a:latin typeface="Times New Roman" pitchFamily="18" charset="0"/>
                <a:cs typeface="Times New Roman" pitchFamily="18" charset="0"/>
              </a:rPr>
              <a:t> музыка</a:t>
            </a:r>
            <a:endParaRPr lang="ru-RU" sz="1800" dirty="0">
              <a:latin typeface="Times New Roman" pitchFamily="18" charset="0"/>
              <a:cs typeface="Times New Roman" pitchFamily="18" charset="0"/>
            </a:endParaRPr>
          </a:p>
          <a:p>
            <a:r>
              <a:rPr lang="ru-RU" sz="1800" b="1" dirty="0">
                <a:latin typeface="Times New Roman" pitchFamily="18" charset="0"/>
                <a:cs typeface="Times New Roman" pitchFamily="18" charset="0"/>
              </a:rPr>
              <a:t>Время:</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15 </a:t>
            </a:r>
            <a:r>
              <a:rPr lang="ru-RU" sz="1800" dirty="0">
                <a:latin typeface="Times New Roman" pitchFamily="18" charset="0"/>
                <a:cs typeface="Times New Roman" pitchFamily="18" charset="0"/>
              </a:rPr>
              <a:t>минут</a:t>
            </a:r>
          </a:p>
          <a:p>
            <a:r>
              <a:rPr lang="ru-RU" sz="1800" b="1" dirty="0">
                <a:latin typeface="Times New Roman" pitchFamily="18" charset="0"/>
                <a:cs typeface="Times New Roman" pitchFamily="18" charset="0"/>
              </a:rPr>
              <a:t>Инструкция:</a:t>
            </a:r>
            <a:r>
              <a:rPr lang="ru-RU" sz="1800" dirty="0">
                <a:latin typeface="Times New Roman" pitchFamily="18" charset="0"/>
                <a:cs typeface="Times New Roman" pitchFamily="18" charset="0"/>
              </a:rPr>
              <a:t> Инструкция : Участникам предлагается под музыку активно перемещаться по комнате. Как только музыка выключается и ведущий называет какую-либо цифру, участники должны, взявшись за руки, объединиться в группы, состоящие из такого числа человек. </a:t>
            </a:r>
            <a:r>
              <a:rPr lang="ru-RU" sz="1800" dirty="0" smtClean="0">
                <a:latin typeface="Times New Roman" pitchFamily="18" charset="0"/>
                <a:cs typeface="Times New Roman" pitchFamily="18" charset="0"/>
              </a:rPr>
              <a:t>Ведущий </a:t>
            </a:r>
            <a:r>
              <a:rPr lang="ru-RU" sz="1800" dirty="0">
                <a:latin typeface="Times New Roman" pitchFamily="18" charset="0"/>
                <a:cs typeface="Times New Roman" pitchFamily="18" charset="0"/>
              </a:rPr>
              <a:t>просит объединится в группы по какому-нибудь признаку (цвету глаз, элементам одежды, домашним животным). Задание выполняется веселее, если участникам запрещается разговаривать. </a:t>
            </a:r>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1800" b="1" dirty="0">
                <a:latin typeface="Times New Roman" pitchFamily="18" charset="0"/>
                <a:cs typeface="Times New Roman" pitchFamily="18" charset="0"/>
              </a:rPr>
              <a:t>Пальчиковая гимнастика </a:t>
            </a:r>
            <a:r>
              <a:rPr lang="ru-RU" sz="1800" dirty="0">
                <a:latin typeface="Times New Roman" pitchFamily="18" charset="0"/>
                <a:cs typeface="Times New Roman" pitchFamily="18" charset="0"/>
              </a:rPr>
              <a:t>(10 минут)</a:t>
            </a:r>
          </a:p>
          <a:p>
            <a:endParaRPr lang="ru-RU" sz="1600" dirty="0">
              <a:latin typeface="Times New Roman" pitchFamily="18" charset="0"/>
              <a:cs typeface="Times New Roman" pitchFamily="18" charset="0"/>
            </a:endParaRPr>
          </a:p>
        </p:txBody>
      </p:sp>
      <p:pic>
        <p:nvPicPr>
          <p:cNvPr id="2050" name="Picture 2" descr="C:\Documents and Settings\User\Рабочий стол\психолог\Новая папка (2)\image067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653513"/>
            <a:ext cx="3018656" cy="2092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nisima.ru/wp-content/uploads/wsi-imageoptim-6palchikovaya-gimnastika-dlya-moz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337325"/>
            <a:ext cx="3744416" cy="137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0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634082"/>
          </a:xfrm>
        </p:spPr>
        <p:txBody>
          <a:bodyPr/>
          <a:lstStyle/>
          <a:p>
            <a:r>
              <a:rPr lang="ru-RU" dirty="0" smtClean="0"/>
              <a:t>Занятие 3</a:t>
            </a:r>
            <a:endParaRPr lang="ru-RU" dirty="0"/>
          </a:p>
        </p:txBody>
      </p:sp>
      <p:sp>
        <p:nvSpPr>
          <p:cNvPr id="3" name="Объект 2"/>
          <p:cNvSpPr>
            <a:spLocks noGrp="1"/>
          </p:cNvSpPr>
          <p:nvPr>
            <p:ph sz="quarter" idx="1"/>
          </p:nvPr>
        </p:nvSpPr>
        <p:spPr>
          <a:xfrm>
            <a:off x="467544" y="674088"/>
            <a:ext cx="7560840" cy="4873752"/>
          </a:xfrm>
        </p:spPr>
        <p:txBody>
          <a:bodyPr>
            <a:normAutofit lnSpcReduction="10000"/>
          </a:bodyPr>
          <a:lstStyle/>
          <a:p>
            <a:pPr>
              <a:lnSpc>
                <a:spcPct val="80000"/>
              </a:lnSpc>
            </a:pPr>
            <a:r>
              <a:rPr lang="ru-RU" sz="1700" b="1" dirty="0">
                <a:latin typeface="Times New Roman" pitchFamily="18" charset="0"/>
                <a:cs typeface="Times New Roman" pitchFamily="18" charset="0"/>
              </a:rPr>
              <a:t>Упражнение «ЗНАКОМСТВО»</a:t>
            </a:r>
          </a:p>
          <a:p>
            <a:pPr>
              <a:lnSpc>
                <a:spcPct val="80000"/>
              </a:lnSpc>
            </a:pPr>
            <a:r>
              <a:rPr lang="ru-RU" sz="1700" b="1" dirty="0">
                <a:latin typeface="Times New Roman" pitchFamily="18" charset="0"/>
                <a:cs typeface="Times New Roman" pitchFamily="18" charset="0"/>
              </a:rPr>
              <a:t>Материалы</a:t>
            </a:r>
            <a:r>
              <a:rPr lang="ru-RU" sz="1700" dirty="0">
                <a:latin typeface="Times New Roman" pitchFamily="18" charset="0"/>
                <a:cs typeface="Times New Roman" pitchFamily="18" charset="0"/>
              </a:rPr>
              <a:t>: не требуются </a:t>
            </a:r>
          </a:p>
          <a:p>
            <a:pPr>
              <a:lnSpc>
                <a:spcPct val="8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 10 минут</a:t>
            </a:r>
          </a:p>
          <a:p>
            <a:pPr>
              <a:lnSpc>
                <a:spcPct val="80000"/>
              </a:lnSpc>
            </a:pPr>
            <a:r>
              <a:rPr lang="ru-RU" sz="1700" b="1" dirty="0">
                <a:latin typeface="Times New Roman" pitchFamily="18" charset="0"/>
                <a:cs typeface="Times New Roman" pitchFamily="18" charset="0"/>
              </a:rPr>
              <a:t>Инструкция</a:t>
            </a:r>
            <a:r>
              <a:rPr lang="ru-RU" sz="1700" dirty="0">
                <a:latin typeface="Times New Roman" pitchFamily="18" charset="0"/>
                <a:cs typeface="Times New Roman" pitchFamily="18" charset="0"/>
              </a:rPr>
              <a:t>: каждый участник называет свое имя и отчество. Вспоминают имена и отчества рядом сидящих членов группы. Имена и отчества психолога и специалиста по социальной работе. </a:t>
            </a:r>
          </a:p>
          <a:p>
            <a:pPr>
              <a:lnSpc>
                <a:spcPct val="80000"/>
              </a:lnSpc>
            </a:pPr>
            <a:endParaRPr lang="ru-RU" sz="1700" dirty="0">
              <a:latin typeface="Times New Roman" pitchFamily="18" charset="0"/>
              <a:cs typeface="Times New Roman" pitchFamily="18" charset="0"/>
            </a:endParaRPr>
          </a:p>
          <a:p>
            <a:pPr>
              <a:lnSpc>
                <a:spcPct val="80000"/>
              </a:lnSpc>
            </a:pPr>
            <a:r>
              <a:rPr lang="ru-RU" sz="1700" b="1" dirty="0">
                <a:latin typeface="Times New Roman" pitchFamily="18" charset="0"/>
                <a:cs typeface="Times New Roman" pitchFamily="18" charset="0"/>
              </a:rPr>
              <a:t>Упражнение </a:t>
            </a:r>
            <a:r>
              <a:rPr lang="ru-RU" sz="1700" b="1" dirty="0" smtClean="0">
                <a:latin typeface="Times New Roman" pitchFamily="18" charset="0"/>
                <a:cs typeface="Times New Roman" pitchFamily="18" charset="0"/>
              </a:rPr>
              <a:t>«ЛАБИРИНТЫ»                                                                        </a:t>
            </a:r>
            <a:endParaRPr lang="ru-RU" sz="1700" b="1" dirty="0">
              <a:latin typeface="Times New Roman" pitchFamily="18" charset="0"/>
              <a:cs typeface="Times New Roman" pitchFamily="18" charset="0"/>
            </a:endParaRPr>
          </a:p>
          <a:p>
            <a:pPr>
              <a:lnSpc>
                <a:spcPct val="80000"/>
              </a:lnSpc>
            </a:pPr>
            <a:r>
              <a:rPr lang="ru-RU" sz="1700" b="1" dirty="0">
                <a:latin typeface="Times New Roman" pitchFamily="18" charset="0"/>
                <a:cs typeface="Times New Roman" pitchFamily="18" charset="0"/>
              </a:rPr>
              <a:t>Материалы</a:t>
            </a:r>
            <a:r>
              <a:rPr lang="ru-RU" sz="1700" dirty="0" smtClean="0">
                <a:latin typeface="Times New Roman" pitchFamily="18" charset="0"/>
                <a:cs typeface="Times New Roman" pitchFamily="18" charset="0"/>
              </a:rPr>
              <a:t>: «деревянные лабиринты»</a:t>
            </a:r>
            <a:endParaRPr lang="ru-RU" sz="1700" dirty="0">
              <a:latin typeface="Times New Roman" pitchFamily="18" charset="0"/>
              <a:cs typeface="Times New Roman" pitchFamily="18" charset="0"/>
            </a:endParaRPr>
          </a:p>
          <a:p>
            <a:pPr>
              <a:lnSpc>
                <a:spcPct val="8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a:t>
            </a:r>
            <a:r>
              <a:rPr lang="ru-RU" sz="1700" dirty="0" smtClean="0">
                <a:latin typeface="Times New Roman" pitchFamily="18" charset="0"/>
                <a:cs typeface="Times New Roman" pitchFamily="18" charset="0"/>
              </a:rPr>
              <a:t>10 </a:t>
            </a:r>
            <a:r>
              <a:rPr lang="ru-RU" sz="1700" dirty="0">
                <a:latin typeface="Times New Roman" pitchFamily="18" charset="0"/>
                <a:cs typeface="Times New Roman" pitchFamily="18" charset="0"/>
              </a:rPr>
              <a:t>минут</a:t>
            </a:r>
          </a:p>
          <a:p>
            <a:pPr>
              <a:lnSpc>
                <a:spcPct val="80000"/>
              </a:lnSpc>
            </a:pPr>
            <a:r>
              <a:rPr lang="ru-RU" sz="1700" b="1" dirty="0">
                <a:latin typeface="Times New Roman" pitchFamily="18" charset="0"/>
                <a:cs typeface="Times New Roman" pitchFamily="18" charset="0"/>
              </a:rPr>
              <a:t>Инструкция:</a:t>
            </a:r>
            <a:r>
              <a:rPr lang="ru-RU" sz="1700" dirty="0">
                <a:latin typeface="Times New Roman" pitchFamily="18" charset="0"/>
                <a:cs typeface="Times New Roman" pitchFamily="18" charset="0"/>
              </a:rPr>
              <a:t> Участникам группы раздаются </a:t>
            </a:r>
            <a:r>
              <a:rPr lang="ru-RU" sz="1700" b="1" dirty="0" smtClean="0">
                <a:latin typeface="Times New Roman" pitchFamily="18" charset="0"/>
                <a:cs typeface="Times New Roman" pitchFamily="18" charset="0"/>
              </a:rPr>
              <a:t>лабиринты </a:t>
            </a:r>
            <a:r>
              <a:rPr lang="ru-RU" sz="1700" dirty="0" smtClean="0">
                <a:latin typeface="Times New Roman" pitchFamily="18" charset="0"/>
                <a:cs typeface="Times New Roman" pitchFamily="18" charset="0"/>
              </a:rPr>
              <a:t>нужно провести кружочки по лабиринту и обратно, потом участники меняются и так несколько раз. </a:t>
            </a:r>
            <a:endParaRPr lang="ru-RU" sz="1700" dirty="0">
              <a:latin typeface="Times New Roman" pitchFamily="18" charset="0"/>
              <a:cs typeface="Times New Roman" pitchFamily="18" charset="0"/>
            </a:endParaRPr>
          </a:p>
          <a:p>
            <a:pPr>
              <a:lnSpc>
                <a:spcPct val="80000"/>
              </a:lnSpc>
            </a:pPr>
            <a:endParaRPr lang="ru-RU" sz="1700" dirty="0">
              <a:latin typeface="Times New Roman" pitchFamily="18" charset="0"/>
              <a:cs typeface="Times New Roman" pitchFamily="18" charset="0"/>
            </a:endParaRPr>
          </a:p>
          <a:p>
            <a:pPr>
              <a:lnSpc>
                <a:spcPct val="80000"/>
              </a:lnSpc>
            </a:pPr>
            <a:r>
              <a:rPr lang="ru-RU" sz="1700" b="1" dirty="0">
                <a:latin typeface="Times New Roman" pitchFamily="18" charset="0"/>
                <a:cs typeface="Times New Roman" pitchFamily="18" charset="0"/>
              </a:rPr>
              <a:t>Упражнение «РИСОВАНИЕ ФИГУР ПО ШАБЛОНАМ»</a:t>
            </a:r>
          </a:p>
          <a:p>
            <a:pPr>
              <a:lnSpc>
                <a:spcPct val="80000"/>
              </a:lnSpc>
            </a:pPr>
            <a:r>
              <a:rPr lang="ru-RU" sz="1700" b="1" dirty="0">
                <a:latin typeface="Times New Roman" pitchFamily="18" charset="0"/>
                <a:cs typeface="Times New Roman" pitchFamily="18" charset="0"/>
              </a:rPr>
              <a:t>Материалы:</a:t>
            </a:r>
            <a:r>
              <a:rPr lang="ru-RU" sz="1700" dirty="0">
                <a:latin typeface="Times New Roman" pitchFamily="18" charset="0"/>
                <a:cs typeface="Times New Roman" pitchFamily="18" charset="0"/>
              </a:rPr>
              <a:t> карандаши и листы бумаги с изображенными фигурами, чистый лист бумаги</a:t>
            </a:r>
          </a:p>
          <a:p>
            <a:pPr>
              <a:lnSpc>
                <a:spcPct val="8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15 минут</a:t>
            </a:r>
          </a:p>
          <a:p>
            <a:pPr>
              <a:lnSpc>
                <a:spcPct val="80000"/>
              </a:lnSpc>
            </a:pPr>
            <a:r>
              <a:rPr lang="ru-RU" sz="1700" b="1" dirty="0">
                <a:latin typeface="Times New Roman" pitchFamily="18" charset="0"/>
                <a:cs typeface="Times New Roman" pitchFamily="18" charset="0"/>
              </a:rPr>
              <a:t>Инструкция: </a:t>
            </a:r>
            <a:r>
              <a:rPr lang="ru-RU" sz="1700" dirty="0">
                <a:latin typeface="Times New Roman" pitchFamily="18" charset="0"/>
                <a:cs typeface="Times New Roman" pitchFamily="18" charset="0"/>
              </a:rPr>
              <a:t>обведите карандашом по контуру следующие фигуры: сначала 3 раза правой, потом 3 раза левой рукой.</a:t>
            </a:r>
          </a:p>
          <a:p>
            <a:pPr>
              <a:lnSpc>
                <a:spcPct val="80000"/>
              </a:lnSpc>
            </a:pPr>
            <a:endParaRPr lang="ru-RU" dirty="0"/>
          </a:p>
          <a:p>
            <a:endParaRPr lang="ru-RU" dirty="0"/>
          </a:p>
        </p:txBody>
      </p:sp>
      <p:sp>
        <p:nvSpPr>
          <p:cNvPr id="4" name="Rectangle 6"/>
          <p:cNvSpPr>
            <a:spLocks noChangeArrowheads="1"/>
          </p:cNvSpPr>
          <p:nvPr/>
        </p:nvSpPr>
        <p:spPr bwMode="auto">
          <a:xfrm>
            <a:off x="775351" y="5758567"/>
            <a:ext cx="1295400" cy="6477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5" name="Oval 7"/>
          <p:cNvSpPr>
            <a:spLocks noChangeArrowheads="1"/>
          </p:cNvSpPr>
          <p:nvPr/>
        </p:nvSpPr>
        <p:spPr bwMode="auto">
          <a:xfrm>
            <a:off x="2660610" y="5726785"/>
            <a:ext cx="1295400" cy="647700"/>
          </a:xfrm>
          <a:prstGeom prst="ellipse">
            <a:avLst/>
          </a:prstGeom>
          <a:solidFill>
            <a:schemeClr val="bg1"/>
          </a:solidFill>
          <a:ln w="9525">
            <a:solidFill>
              <a:schemeClr val="tx1"/>
            </a:solidFill>
            <a:round/>
            <a:headEnd/>
            <a:tailEnd/>
          </a:ln>
          <a:effectLst/>
        </p:spPr>
        <p:txBody>
          <a:bodyPr wrap="none" anchor="ctr"/>
          <a:lstStyle/>
          <a:p>
            <a:endParaRPr lang="ru-RU"/>
          </a:p>
        </p:txBody>
      </p:sp>
      <p:sp>
        <p:nvSpPr>
          <p:cNvPr id="6" name="AutoShape 9"/>
          <p:cNvSpPr>
            <a:spLocks noChangeArrowheads="1"/>
          </p:cNvSpPr>
          <p:nvPr/>
        </p:nvSpPr>
        <p:spPr bwMode="auto">
          <a:xfrm>
            <a:off x="4644008" y="5516473"/>
            <a:ext cx="1152525" cy="865188"/>
          </a:xfrm>
          <a:prstGeom prst="pentagon">
            <a:avLst/>
          </a:prstGeom>
          <a:solidFill>
            <a:schemeClr val="bg1"/>
          </a:solidFill>
          <a:ln w="9525">
            <a:solidFill>
              <a:schemeClr val="tx1"/>
            </a:solidFill>
            <a:miter lim="800000"/>
            <a:headEnd/>
            <a:tailEnd/>
          </a:ln>
          <a:effectLst/>
        </p:spPr>
        <p:txBody>
          <a:bodyPr wrap="none" anchor="ctr"/>
          <a:lstStyle/>
          <a:p>
            <a:endParaRPr lang="ru-RU"/>
          </a:p>
        </p:txBody>
      </p:sp>
      <p:sp>
        <p:nvSpPr>
          <p:cNvPr id="7" name="AutoShape 10"/>
          <p:cNvSpPr>
            <a:spLocks noChangeArrowheads="1"/>
          </p:cNvSpPr>
          <p:nvPr/>
        </p:nvSpPr>
        <p:spPr bwMode="auto">
          <a:xfrm>
            <a:off x="6516216" y="5491867"/>
            <a:ext cx="1057275" cy="914400"/>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ru-RU"/>
          </a:p>
        </p:txBody>
      </p:sp>
    </p:spTree>
    <p:extLst>
      <p:ext uri="{BB962C8B-B14F-4D97-AF65-F5344CB8AC3E}">
        <p14:creationId xmlns:p14="http://schemas.microsoft.com/office/powerpoint/2010/main" val="191048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r>
              <a:rPr lang="ru-RU" dirty="0" smtClean="0"/>
              <a:t>Занятие 4 </a:t>
            </a:r>
            <a:endParaRPr lang="ru-RU" dirty="0"/>
          </a:p>
        </p:txBody>
      </p:sp>
      <p:sp>
        <p:nvSpPr>
          <p:cNvPr id="3" name="Объект 2"/>
          <p:cNvSpPr>
            <a:spLocks noGrp="1"/>
          </p:cNvSpPr>
          <p:nvPr>
            <p:ph sz="quarter" idx="1"/>
          </p:nvPr>
        </p:nvSpPr>
        <p:spPr>
          <a:xfrm>
            <a:off x="467544" y="836712"/>
            <a:ext cx="8280920" cy="5400600"/>
          </a:xfrm>
        </p:spPr>
        <p:txBody>
          <a:bodyPr/>
          <a:lstStyle/>
          <a:p>
            <a:pPr>
              <a:lnSpc>
                <a:spcPct val="90000"/>
              </a:lnSpc>
            </a:pPr>
            <a:r>
              <a:rPr lang="ru-RU" sz="1700" b="1" dirty="0" smtClean="0">
                <a:latin typeface="Times New Roman" pitchFamily="18" charset="0"/>
                <a:cs typeface="Times New Roman" pitchFamily="18" charset="0"/>
              </a:rPr>
              <a:t>Упражнение «Желаю вам»</a:t>
            </a:r>
          </a:p>
          <a:p>
            <a:pPr>
              <a:lnSpc>
                <a:spcPct val="90000"/>
              </a:lnSpc>
            </a:pPr>
            <a:r>
              <a:rPr lang="ru-RU" sz="1700" b="1" dirty="0" smtClean="0">
                <a:latin typeface="Times New Roman" pitchFamily="18" charset="0"/>
                <a:cs typeface="Times New Roman" pitchFamily="18" charset="0"/>
              </a:rPr>
              <a:t>Материалы: </a:t>
            </a:r>
            <a:r>
              <a:rPr lang="ru-RU" sz="1700" dirty="0" smtClean="0">
                <a:latin typeface="Times New Roman" pitchFamily="18" charset="0"/>
                <a:cs typeface="Times New Roman" pitchFamily="18" charset="0"/>
              </a:rPr>
              <a:t>не </a:t>
            </a:r>
            <a:r>
              <a:rPr lang="ru-RU" sz="1700" dirty="0" err="1" smtClean="0">
                <a:latin typeface="Times New Roman" pitchFamily="18" charset="0"/>
                <a:cs typeface="Times New Roman" pitchFamily="18" charset="0"/>
              </a:rPr>
              <a:t>требуеются</a:t>
            </a:r>
            <a:endParaRPr lang="ru-RU" sz="1700" dirty="0" smtClean="0">
              <a:latin typeface="Times New Roman" pitchFamily="18" charset="0"/>
              <a:cs typeface="Times New Roman" pitchFamily="18" charset="0"/>
            </a:endParaRPr>
          </a:p>
          <a:p>
            <a:pPr>
              <a:lnSpc>
                <a:spcPct val="90000"/>
              </a:lnSpc>
            </a:pPr>
            <a:r>
              <a:rPr lang="ru-RU" sz="1700" b="1" dirty="0" smtClean="0">
                <a:latin typeface="Times New Roman" pitchFamily="18" charset="0"/>
                <a:cs typeface="Times New Roman" pitchFamily="18" charset="0"/>
              </a:rPr>
              <a:t>Время: </a:t>
            </a:r>
            <a:r>
              <a:rPr lang="ru-RU" sz="1700" dirty="0" smtClean="0">
                <a:latin typeface="Times New Roman" pitchFamily="18" charset="0"/>
                <a:cs typeface="Times New Roman" pitchFamily="18" charset="0"/>
              </a:rPr>
              <a:t>10 мин</a:t>
            </a:r>
          </a:p>
          <a:p>
            <a:pPr>
              <a:lnSpc>
                <a:spcPct val="90000"/>
              </a:lnSpc>
            </a:pPr>
            <a:r>
              <a:rPr lang="ru-RU" sz="1700" b="1" dirty="0" smtClean="0">
                <a:latin typeface="Times New Roman" pitchFamily="18" charset="0"/>
                <a:cs typeface="Times New Roman" pitchFamily="18" charset="0"/>
              </a:rPr>
              <a:t>Инструкция: </a:t>
            </a:r>
            <a:r>
              <a:rPr lang="ru-RU" sz="1700" dirty="0" smtClean="0">
                <a:latin typeface="Times New Roman" pitchFamily="18" charset="0"/>
                <a:cs typeface="Times New Roman" pitchFamily="18" charset="0"/>
              </a:rPr>
              <a:t>Все садятся в круг и по очереди человеку на против себя говорят «желаю вам … (хорошего дня и т.д.)</a:t>
            </a:r>
          </a:p>
          <a:p>
            <a:pPr>
              <a:lnSpc>
                <a:spcPct val="90000"/>
              </a:lnSpc>
            </a:pPr>
            <a:endParaRPr lang="ru-RU" sz="1700" b="1" dirty="0" smtClean="0">
              <a:latin typeface="Times New Roman" pitchFamily="18" charset="0"/>
              <a:cs typeface="Times New Roman" pitchFamily="18" charset="0"/>
            </a:endParaRPr>
          </a:p>
          <a:p>
            <a:pPr>
              <a:lnSpc>
                <a:spcPct val="90000"/>
              </a:lnSpc>
            </a:pPr>
            <a:r>
              <a:rPr lang="ru-RU" sz="1700" b="1" dirty="0" smtClean="0">
                <a:latin typeface="Times New Roman" pitchFamily="18" charset="0"/>
                <a:cs typeface="Times New Roman" pitchFamily="18" charset="0"/>
              </a:rPr>
              <a:t>Упражнение </a:t>
            </a:r>
            <a:r>
              <a:rPr lang="ru-RU" sz="1700" b="1" dirty="0">
                <a:latin typeface="Times New Roman" pitchFamily="18" charset="0"/>
                <a:cs typeface="Times New Roman" pitchFamily="18" charset="0"/>
              </a:rPr>
              <a:t>«ПРИДУМАЙ АССОЦИАЦИЮ»</a:t>
            </a:r>
          </a:p>
          <a:p>
            <a:pPr>
              <a:lnSpc>
                <a:spcPct val="90000"/>
              </a:lnSpc>
            </a:pPr>
            <a:r>
              <a:rPr lang="ru-RU" sz="1700" b="1" dirty="0">
                <a:latin typeface="Times New Roman" pitchFamily="18" charset="0"/>
                <a:cs typeface="Times New Roman" pitchFamily="18" charset="0"/>
              </a:rPr>
              <a:t>Материалы: </a:t>
            </a:r>
            <a:r>
              <a:rPr lang="ru-RU" sz="1700" dirty="0">
                <a:latin typeface="Times New Roman" pitchFamily="18" charset="0"/>
                <a:cs typeface="Times New Roman" pitchFamily="18" charset="0"/>
              </a:rPr>
              <a:t>не требуются</a:t>
            </a:r>
          </a:p>
          <a:p>
            <a:pPr>
              <a:lnSpc>
                <a:spcPct val="9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a:t>
            </a:r>
            <a:r>
              <a:rPr lang="ru-RU" sz="1700" dirty="0" smtClean="0">
                <a:latin typeface="Times New Roman" pitchFamily="18" charset="0"/>
                <a:cs typeface="Times New Roman" pitchFamily="18" charset="0"/>
              </a:rPr>
              <a:t>15 </a:t>
            </a:r>
            <a:r>
              <a:rPr lang="ru-RU" sz="1700" dirty="0">
                <a:latin typeface="Times New Roman" pitchFamily="18" charset="0"/>
                <a:cs typeface="Times New Roman" pitchFamily="18" charset="0"/>
              </a:rPr>
              <a:t>минут</a:t>
            </a:r>
          </a:p>
          <a:p>
            <a:pPr>
              <a:lnSpc>
                <a:spcPct val="90000"/>
              </a:lnSpc>
            </a:pPr>
            <a:r>
              <a:rPr lang="ru-RU" sz="1700" b="1" dirty="0">
                <a:latin typeface="Times New Roman" pitchFamily="18" charset="0"/>
                <a:cs typeface="Times New Roman" pitchFamily="18" charset="0"/>
              </a:rPr>
              <a:t>Инструкция:</a:t>
            </a:r>
            <a:r>
              <a:rPr lang="ru-RU" sz="1700" dirty="0">
                <a:latin typeface="Times New Roman" pitchFamily="18" charset="0"/>
                <a:cs typeface="Times New Roman" pitchFamily="18" charset="0"/>
              </a:rPr>
              <a:t> Сейчас я назову цвет (геометрическую фигуру, понятие и др.). Каждый из вас в ответ назовет свою ассоциацию. Например, цвет желтый, ассоциация: песок, солнце, осень и так далее.</a:t>
            </a:r>
          </a:p>
          <a:p>
            <a:endParaRPr lang="ru-RU" dirty="0" smtClean="0"/>
          </a:p>
          <a:p>
            <a:r>
              <a:rPr lang="ru-RU" sz="1700" b="1" dirty="0" smtClean="0">
                <a:latin typeface="Times New Roman" pitchFamily="18" charset="0"/>
                <a:cs typeface="Times New Roman" pitchFamily="18" charset="0"/>
              </a:rPr>
              <a:t>Пальчиковая гимнастика </a:t>
            </a:r>
            <a:r>
              <a:rPr lang="ru-RU" sz="1700" dirty="0" smtClean="0">
                <a:latin typeface="Times New Roman" pitchFamily="18" charset="0"/>
                <a:cs typeface="Times New Roman" pitchFamily="18" charset="0"/>
              </a:rPr>
              <a:t>(10 минут)</a:t>
            </a:r>
            <a:endParaRPr lang="ru-RU" sz="17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229225"/>
            <a:ext cx="20891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229225"/>
            <a:ext cx="14398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5229225"/>
            <a:ext cx="23050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0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634082"/>
          </a:xfrm>
        </p:spPr>
        <p:txBody>
          <a:bodyPr/>
          <a:lstStyle/>
          <a:p>
            <a:r>
              <a:rPr lang="ru-RU" dirty="0" smtClean="0"/>
              <a:t>Занятие 5</a:t>
            </a:r>
            <a:endParaRPr lang="ru-RU" dirty="0"/>
          </a:p>
        </p:txBody>
      </p:sp>
      <p:sp>
        <p:nvSpPr>
          <p:cNvPr id="3" name="Объект 2"/>
          <p:cNvSpPr>
            <a:spLocks noGrp="1"/>
          </p:cNvSpPr>
          <p:nvPr>
            <p:ph sz="quarter" idx="1"/>
          </p:nvPr>
        </p:nvSpPr>
        <p:spPr>
          <a:xfrm>
            <a:off x="323528" y="548680"/>
            <a:ext cx="8208912" cy="5976664"/>
          </a:xfrm>
        </p:spPr>
        <p:txBody>
          <a:bodyPr>
            <a:normAutofit lnSpcReduction="10000"/>
          </a:bodyPr>
          <a:lstStyle/>
          <a:p>
            <a:pPr>
              <a:lnSpc>
                <a:spcPct val="90000"/>
              </a:lnSpc>
            </a:pPr>
            <a:r>
              <a:rPr lang="ru-RU" sz="1700" b="1" dirty="0">
                <a:latin typeface="Times New Roman" pitchFamily="18" charset="0"/>
                <a:cs typeface="Times New Roman" pitchFamily="18" charset="0"/>
              </a:rPr>
              <a:t>Упражнение «ЗНАКОМСТВО»</a:t>
            </a:r>
          </a:p>
          <a:p>
            <a:pPr>
              <a:lnSpc>
                <a:spcPct val="90000"/>
              </a:lnSpc>
            </a:pPr>
            <a:r>
              <a:rPr lang="ru-RU" sz="1700" b="1" dirty="0">
                <a:latin typeface="Times New Roman" pitchFamily="18" charset="0"/>
                <a:cs typeface="Times New Roman" pitchFamily="18" charset="0"/>
              </a:rPr>
              <a:t>Материалы</a:t>
            </a:r>
            <a:r>
              <a:rPr lang="ru-RU" sz="1700" dirty="0">
                <a:latin typeface="Times New Roman" pitchFamily="18" charset="0"/>
                <a:cs typeface="Times New Roman" pitchFamily="18" charset="0"/>
              </a:rPr>
              <a:t>: </a:t>
            </a:r>
            <a:r>
              <a:rPr lang="ru-RU" sz="1700" dirty="0" smtClean="0">
                <a:latin typeface="Times New Roman" pitchFamily="18" charset="0"/>
                <a:cs typeface="Times New Roman" pitchFamily="18" charset="0"/>
              </a:rPr>
              <a:t>мяч</a:t>
            </a:r>
            <a:endParaRPr lang="ru-RU" sz="1700" dirty="0">
              <a:latin typeface="Times New Roman" pitchFamily="18" charset="0"/>
              <a:cs typeface="Times New Roman" pitchFamily="18" charset="0"/>
            </a:endParaRPr>
          </a:p>
          <a:p>
            <a:pPr>
              <a:lnSpc>
                <a:spcPct val="9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 10 минут</a:t>
            </a:r>
          </a:p>
          <a:p>
            <a:pPr>
              <a:lnSpc>
                <a:spcPct val="90000"/>
              </a:lnSpc>
            </a:pPr>
            <a:r>
              <a:rPr lang="ru-RU" sz="1700" b="1" dirty="0">
                <a:latin typeface="Times New Roman" pitchFamily="18" charset="0"/>
                <a:cs typeface="Times New Roman" pitchFamily="18" charset="0"/>
              </a:rPr>
              <a:t>Инструкция</a:t>
            </a:r>
            <a:r>
              <a:rPr lang="ru-RU" sz="1700" dirty="0">
                <a:latin typeface="Times New Roman" pitchFamily="18" charset="0"/>
                <a:cs typeface="Times New Roman" pitchFamily="18" charset="0"/>
              </a:rPr>
              <a:t>: </a:t>
            </a:r>
            <a:r>
              <a:rPr lang="ru-RU" sz="1700" dirty="0" smtClean="0">
                <a:latin typeface="Times New Roman" pitchFamily="18" charset="0"/>
                <a:cs typeface="Times New Roman" pitchFamily="18" charset="0"/>
              </a:rPr>
              <a:t>психолог берет мяч и кидает любому участнику группы проговаривая например «Анна ловите, Владимир спасибо». </a:t>
            </a:r>
            <a:endParaRPr lang="ru-RU" sz="1700" dirty="0">
              <a:latin typeface="Times New Roman" pitchFamily="18" charset="0"/>
              <a:cs typeface="Times New Roman" pitchFamily="18" charset="0"/>
            </a:endParaRPr>
          </a:p>
          <a:p>
            <a:pPr marL="0" indent="0">
              <a:lnSpc>
                <a:spcPct val="90000"/>
              </a:lnSpc>
              <a:spcBef>
                <a:spcPts val="0"/>
              </a:spcBef>
              <a:buNone/>
            </a:pPr>
            <a:endParaRPr lang="ru-RU" sz="1700" b="1" dirty="0">
              <a:latin typeface="Times New Roman" pitchFamily="18" charset="0"/>
              <a:cs typeface="Times New Roman" pitchFamily="18" charset="0"/>
            </a:endParaRPr>
          </a:p>
          <a:p>
            <a:pPr>
              <a:lnSpc>
                <a:spcPct val="90000"/>
              </a:lnSpc>
            </a:pPr>
            <a:r>
              <a:rPr lang="ru-RU" sz="1700" b="1" dirty="0" smtClean="0">
                <a:latin typeface="Times New Roman" pitchFamily="18" charset="0"/>
                <a:cs typeface="Times New Roman" pitchFamily="18" charset="0"/>
              </a:rPr>
              <a:t>Упражнение </a:t>
            </a:r>
            <a:r>
              <a:rPr lang="ru-RU" sz="1700" b="1" dirty="0">
                <a:latin typeface="Times New Roman" pitchFamily="18" charset="0"/>
                <a:cs typeface="Times New Roman" pitchFamily="18" charset="0"/>
              </a:rPr>
              <a:t>«ДНИ НЕДЕЛИ»</a:t>
            </a:r>
          </a:p>
          <a:p>
            <a:pPr>
              <a:lnSpc>
                <a:spcPct val="90000"/>
              </a:lnSpc>
            </a:pPr>
            <a:r>
              <a:rPr lang="ru-RU" sz="1700" b="1" dirty="0">
                <a:latin typeface="Times New Roman" pitchFamily="18" charset="0"/>
                <a:cs typeface="Times New Roman" pitchFamily="18" charset="0"/>
              </a:rPr>
              <a:t>Материалы: </a:t>
            </a:r>
            <a:r>
              <a:rPr lang="ru-RU" sz="1700" dirty="0">
                <a:latin typeface="Times New Roman" pitchFamily="18" charset="0"/>
                <a:cs typeface="Times New Roman" pitchFamily="18" charset="0"/>
              </a:rPr>
              <a:t>лист бумаги с записью дней недели</a:t>
            </a:r>
          </a:p>
          <a:p>
            <a:pPr>
              <a:lnSpc>
                <a:spcPct val="90000"/>
              </a:lnSpc>
            </a:pPr>
            <a:r>
              <a:rPr lang="ru-RU" sz="1700" b="1" dirty="0">
                <a:latin typeface="Times New Roman" pitchFamily="18" charset="0"/>
                <a:cs typeface="Times New Roman" pitchFamily="18" charset="0"/>
              </a:rPr>
              <a:t>Время:</a:t>
            </a:r>
            <a:r>
              <a:rPr lang="ru-RU" sz="1700" dirty="0">
                <a:latin typeface="Times New Roman" pitchFamily="18" charset="0"/>
                <a:cs typeface="Times New Roman" pitchFamily="18" charset="0"/>
              </a:rPr>
              <a:t> 15 минут</a:t>
            </a:r>
          </a:p>
          <a:p>
            <a:pPr>
              <a:lnSpc>
                <a:spcPct val="90000"/>
              </a:lnSpc>
            </a:pPr>
            <a:r>
              <a:rPr lang="ru-RU" sz="1700" b="1" dirty="0">
                <a:latin typeface="Times New Roman" pitchFamily="18" charset="0"/>
                <a:cs typeface="Times New Roman" pitchFamily="18" charset="0"/>
              </a:rPr>
              <a:t>Инструкция:</a:t>
            </a:r>
            <a:r>
              <a:rPr lang="ru-RU" sz="1700" dirty="0">
                <a:latin typeface="Times New Roman" pitchFamily="18" charset="0"/>
                <a:cs typeface="Times New Roman" pitchFamily="18" charset="0"/>
              </a:rPr>
              <a:t> Впишите к приведенным дням недели соответствующие цифры и наоборот к приведенным ниже цифрам – дни недели, соответствующие их очередности в неделе</a:t>
            </a:r>
            <a:r>
              <a:rPr lang="ru-RU" sz="1700" dirty="0" smtClean="0">
                <a:latin typeface="Times New Roman" pitchFamily="18" charset="0"/>
                <a:cs typeface="Times New Roman" pitchFamily="18" charset="0"/>
              </a:rPr>
              <a:t>.</a:t>
            </a:r>
            <a:endParaRPr lang="ru-RU" sz="1700" dirty="0">
              <a:latin typeface="Times New Roman" pitchFamily="18" charset="0"/>
              <a:cs typeface="Times New Roman" pitchFamily="18" charset="0"/>
            </a:endParaRPr>
          </a:p>
          <a:p>
            <a:pPr marL="0" indent="0">
              <a:lnSpc>
                <a:spcPct val="90000"/>
              </a:lnSpc>
              <a:spcBef>
                <a:spcPts val="0"/>
              </a:spcBef>
              <a:buNone/>
            </a:pPr>
            <a:r>
              <a:rPr lang="ru-RU" sz="1700" dirty="0">
                <a:latin typeface="Times New Roman" pitchFamily="18" charset="0"/>
                <a:cs typeface="Times New Roman" pitchFamily="18" charset="0"/>
              </a:rPr>
              <a:t>Понедельник – 1                         1 – понедельник</a:t>
            </a:r>
          </a:p>
          <a:p>
            <a:pPr marL="0" indent="0">
              <a:lnSpc>
                <a:spcPct val="90000"/>
              </a:lnSpc>
              <a:spcBef>
                <a:spcPts val="0"/>
              </a:spcBef>
              <a:buNone/>
            </a:pPr>
            <a:r>
              <a:rPr lang="ru-RU" sz="1700" dirty="0">
                <a:latin typeface="Times New Roman" pitchFamily="18" charset="0"/>
                <a:cs typeface="Times New Roman" pitchFamily="18" charset="0"/>
              </a:rPr>
              <a:t>Воскресенье - ___                       4 - ___________</a:t>
            </a:r>
          </a:p>
          <a:p>
            <a:pPr marL="0" indent="0">
              <a:lnSpc>
                <a:spcPct val="90000"/>
              </a:lnSpc>
              <a:spcBef>
                <a:spcPts val="0"/>
              </a:spcBef>
              <a:buNone/>
            </a:pPr>
            <a:r>
              <a:rPr lang="ru-RU" sz="1700" dirty="0">
                <a:latin typeface="Times New Roman" pitchFamily="18" charset="0"/>
                <a:cs typeface="Times New Roman" pitchFamily="18" charset="0"/>
              </a:rPr>
              <a:t>Вторник - ___                               6 - ___________</a:t>
            </a:r>
          </a:p>
          <a:p>
            <a:pPr marL="0" indent="0">
              <a:lnSpc>
                <a:spcPct val="90000"/>
              </a:lnSpc>
              <a:spcBef>
                <a:spcPts val="0"/>
              </a:spcBef>
              <a:buNone/>
            </a:pPr>
            <a:r>
              <a:rPr lang="ru-RU" sz="1700" dirty="0">
                <a:latin typeface="Times New Roman" pitchFamily="18" charset="0"/>
                <a:cs typeface="Times New Roman" pitchFamily="18" charset="0"/>
              </a:rPr>
              <a:t>Пятница - ___                              2 - ___________                           </a:t>
            </a:r>
          </a:p>
          <a:p>
            <a:pPr marL="0" indent="0">
              <a:lnSpc>
                <a:spcPct val="90000"/>
              </a:lnSpc>
              <a:spcBef>
                <a:spcPts val="0"/>
              </a:spcBef>
              <a:buNone/>
            </a:pPr>
            <a:r>
              <a:rPr lang="ru-RU" sz="1700" dirty="0">
                <a:latin typeface="Times New Roman" pitchFamily="18" charset="0"/>
                <a:cs typeface="Times New Roman" pitchFamily="18" charset="0"/>
              </a:rPr>
              <a:t>Суббота - ___                              7 - ___________</a:t>
            </a:r>
          </a:p>
          <a:p>
            <a:pPr marL="0" indent="0">
              <a:lnSpc>
                <a:spcPct val="90000"/>
              </a:lnSpc>
              <a:spcBef>
                <a:spcPts val="0"/>
              </a:spcBef>
              <a:buNone/>
            </a:pPr>
            <a:r>
              <a:rPr lang="ru-RU" sz="1700" dirty="0">
                <a:latin typeface="Times New Roman" pitchFamily="18" charset="0"/>
                <a:cs typeface="Times New Roman" pitchFamily="18" charset="0"/>
              </a:rPr>
              <a:t>Среда - ___                                  3 -  __________</a:t>
            </a:r>
          </a:p>
          <a:p>
            <a:pPr marL="0" indent="0">
              <a:lnSpc>
                <a:spcPct val="90000"/>
              </a:lnSpc>
              <a:spcBef>
                <a:spcPts val="0"/>
              </a:spcBef>
              <a:buNone/>
            </a:pPr>
            <a:r>
              <a:rPr lang="ru-RU" sz="1700" dirty="0">
                <a:latin typeface="Times New Roman" pitchFamily="18" charset="0"/>
                <a:cs typeface="Times New Roman" pitchFamily="18" charset="0"/>
              </a:rPr>
              <a:t>Четверг - ___                                5 - </a:t>
            </a:r>
            <a:r>
              <a:rPr lang="ru-RU" sz="1700" dirty="0" smtClean="0">
                <a:latin typeface="Times New Roman" pitchFamily="18" charset="0"/>
                <a:cs typeface="Times New Roman" pitchFamily="18" charset="0"/>
              </a:rPr>
              <a:t>___________</a:t>
            </a:r>
          </a:p>
          <a:p>
            <a:pPr marL="0" indent="0">
              <a:lnSpc>
                <a:spcPct val="90000"/>
              </a:lnSpc>
              <a:spcBef>
                <a:spcPts val="0"/>
              </a:spcBef>
              <a:buNone/>
            </a:pPr>
            <a:endParaRPr lang="ru-RU" sz="1700" dirty="0" smtClean="0">
              <a:latin typeface="Times New Roman" pitchFamily="18" charset="0"/>
              <a:cs typeface="Times New Roman" pitchFamily="18" charset="0"/>
            </a:endParaRPr>
          </a:p>
          <a:p>
            <a:pPr>
              <a:lnSpc>
                <a:spcPct val="90000"/>
              </a:lnSpc>
              <a:spcBef>
                <a:spcPts val="0"/>
              </a:spcBef>
            </a:pPr>
            <a:r>
              <a:rPr lang="ru-RU" sz="1700" b="1" dirty="0" smtClean="0">
                <a:latin typeface="Times New Roman" pitchFamily="18" charset="0"/>
                <a:cs typeface="Times New Roman" pitchFamily="18" charset="0"/>
              </a:rPr>
              <a:t>Упражнение</a:t>
            </a:r>
            <a:r>
              <a:rPr lang="ru-RU" sz="1700" dirty="0" smtClean="0">
                <a:latin typeface="Times New Roman" pitchFamily="18" charset="0"/>
                <a:cs typeface="Times New Roman" pitchFamily="18" charset="0"/>
              </a:rPr>
              <a:t> «МЕДИТАЦИЯ»</a:t>
            </a:r>
          </a:p>
          <a:p>
            <a:pPr>
              <a:lnSpc>
                <a:spcPct val="90000"/>
              </a:lnSpc>
              <a:spcBef>
                <a:spcPts val="0"/>
              </a:spcBef>
            </a:pPr>
            <a:r>
              <a:rPr lang="ru-RU" sz="1700" b="1" dirty="0" smtClean="0">
                <a:latin typeface="Times New Roman" pitchFamily="18" charset="0"/>
                <a:cs typeface="Times New Roman" pitchFamily="18" charset="0"/>
              </a:rPr>
              <a:t>Материалы: </a:t>
            </a:r>
            <a:r>
              <a:rPr lang="ru-RU" sz="1700" dirty="0" smtClean="0">
                <a:latin typeface="Times New Roman" pitchFamily="18" charset="0"/>
                <a:cs typeface="Times New Roman" pitchFamily="18" charset="0"/>
              </a:rPr>
              <a:t>магнитофон с музыкой</a:t>
            </a:r>
          </a:p>
          <a:p>
            <a:pPr>
              <a:lnSpc>
                <a:spcPct val="90000"/>
              </a:lnSpc>
              <a:spcBef>
                <a:spcPts val="0"/>
              </a:spcBef>
            </a:pPr>
            <a:r>
              <a:rPr lang="ru-RU" sz="1700" b="1" dirty="0" smtClean="0">
                <a:latin typeface="Times New Roman" pitchFamily="18" charset="0"/>
                <a:cs typeface="Times New Roman" pitchFamily="18" charset="0"/>
              </a:rPr>
              <a:t>Время:</a:t>
            </a:r>
            <a:r>
              <a:rPr lang="ru-RU" sz="1700" dirty="0" smtClean="0">
                <a:latin typeface="Times New Roman" pitchFamily="18" charset="0"/>
                <a:cs typeface="Times New Roman" pitchFamily="18" charset="0"/>
              </a:rPr>
              <a:t> 10 минут</a:t>
            </a:r>
          </a:p>
          <a:p>
            <a:pPr>
              <a:lnSpc>
                <a:spcPct val="90000"/>
              </a:lnSpc>
              <a:spcBef>
                <a:spcPts val="0"/>
              </a:spcBef>
            </a:pPr>
            <a:r>
              <a:rPr lang="ru-RU" sz="1700" b="1" dirty="0" smtClean="0">
                <a:latin typeface="Times New Roman" pitchFamily="18" charset="0"/>
                <a:cs typeface="Times New Roman" pitchFamily="18" charset="0"/>
              </a:rPr>
              <a:t>Инструкция: </a:t>
            </a:r>
            <a:r>
              <a:rPr lang="ru-RU" sz="1700" dirty="0" smtClean="0">
                <a:latin typeface="Times New Roman" pitchFamily="18" charset="0"/>
                <a:cs typeface="Times New Roman" pitchFamily="18" charset="0"/>
              </a:rPr>
              <a:t>Психолог включает музыку, «примите удобное положение, закройте глаза, расслабьтесь, дышите медленно и глубоко…» </a:t>
            </a:r>
          </a:p>
        </p:txBody>
      </p:sp>
    </p:spTree>
    <p:extLst>
      <p:ext uri="{BB962C8B-B14F-4D97-AF65-F5344CB8AC3E}">
        <p14:creationId xmlns:p14="http://schemas.microsoft.com/office/powerpoint/2010/main" val="3486699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12383</TotalTime>
  <Words>1698</Words>
  <Application>Microsoft Office PowerPoint</Application>
  <PresentationFormat>Экран (4:3)</PresentationFormat>
  <Paragraphs>190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Реабилитационный тренинг для пожилых с деменцией и риском ее развития  «Активная старость»</vt:lpstr>
      <vt:lpstr>Деменция</vt:lpstr>
      <vt:lpstr>Вводная часть</vt:lpstr>
      <vt:lpstr>Правила поведения в тренинговой группе </vt:lpstr>
      <vt:lpstr>Занятие 1</vt:lpstr>
      <vt:lpstr>Занятие 2</vt:lpstr>
      <vt:lpstr>Занятие 3</vt:lpstr>
      <vt:lpstr>Занятие 4 </vt:lpstr>
      <vt:lpstr>Занятие 5</vt:lpstr>
      <vt:lpstr>Занятие 6 </vt:lpstr>
      <vt:lpstr>Занятие 7</vt:lpstr>
      <vt:lpstr>Занятие 8</vt:lpstr>
      <vt:lpstr>Занятие 9</vt:lpstr>
      <vt:lpstr>Занятие 10</vt:lpstr>
      <vt:lpstr>Принципы работы с дементными больными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Тренинг «Активная старость»</dc:title>
  <cp:lastModifiedBy>User</cp:lastModifiedBy>
  <cp:revision>32</cp:revision>
  <dcterms:modified xsi:type="dcterms:W3CDTF">2021-06-04T06:58:12Z</dcterms:modified>
</cp:coreProperties>
</file>