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66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6lFpuDE7mVLaFOw4vyhahVBLP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A1D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2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5905104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275529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923264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4227301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849557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419685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13992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41200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417935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56903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860848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506059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38308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940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83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40540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39613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4564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51124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1583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29427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64287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0068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60847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047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411248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62" name="Слайд think-cell" r:id="rId13" imgW="360" imgH="360" progId="">
              <p:embed/>
            </p:oleObj>
          </a:graphicData>
        </a:graphic>
      </p:graphicFrame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5157" name="Слайд think-cell" r:id="rId14" imgW="360" imgH="360" progId="">
              <p:embed/>
            </p:oleObj>
          </a:graphicData>
        </a:graphic>
      </p:graphicFrame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80222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hyperlink" Target="mailto:dedykgena@mail.ru" TargetMode="External"/><Relationship Id="rId5" Type="http://schemas.openxmlformats.org/officeDocument/2006/relationships/hyperlink" Target="https://playstick.ru/" TargetMode="External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199324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086" name="Слайд think-cell" r:id="rId4" imgW="360" imgH="360" progId="">
              <p:embed/>
            </p:oleObj>
          </a:graphicData>
        </a:graphic>
      </p:graphicFrame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537029" y="943429"/>
            <a:ext cx="11408227" cy="508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defTabSz="1161825" hangingPunct="0">
              <a:lnSpc>
                <a:spcPct val="100000"/>
              </a:lnSpc>
              <a:buClrTx/>
              <a:buSzTx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Игра «</a:t>
            </a:r>
            <a:r>
              <a:rPr lang="ru-RU" sz="4800" b="1" dirty="0" err="1" smtClean="0"/>
              <a:t>Плейстик</a:t>
            </a:r>
            <a:r>
              <a:rPr lang="ru-RU" sz="4800" b="1" dirty="0" smtClean="0"/>
              <a:t>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600" dirty="0" smtClean="0"/>
              <a:t> с эффектом удовольствия от движений, гармонизации и оздоровления всех возрастов</a:t>
            </a:r>
            <a:br>
              <a:rPr lang="ru-RU" sz="3600" dirty="0" smtClean="0"/>
            </a:br>
            <a:r>
              <a:rPr lang="ru-RU" sz="3600" dirty="0" smtClean="0"/>
              <a:t>без ограничений по здоровью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sz="4000" b="1" cap="all" dirty="0">
              <a:solidFill>
                <a:srgbClr val="33A1D8"/>
              </a:solidFill>
              <a:latin typeface="+mj-lt"/>
              <a:ea typeface="Gilroy Light"/>
              <a:cs typeface="Gilroy Light"/>
            </a:endParaRP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5023" y="889971"/>
            <a:ext cx="3717608" cy="1417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658" y="254465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87" name="Picture 39" descr="C:\ГЕНА\Лаптев Плейстик\Игра Плейстик\Лозатка с мячом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4079" y="651331"/>
            <a:ext cx="1783064" cy="2077356"/>
          </a:xfrm>
          <a:prstGeom prst="rect">
            <a:avLst/>
          </a:prstGeom>
          <a:noFill/>
        </p:spPr>
      </p:pic>
      <p:pic>
        <p:nvPicPr>
          <p:cNvPr id="3" name="Picture 39" descr="C:\ГЕНА\Лаптев Плейстик\Игра Плейстик\Манеж\Общее фото в Манеже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2971" y="4493307"/>
            <a:ext cx="4836205" cy="1991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7651" name="Слайд think-cell" r:id="rId4" imgW="360" imgH="360" progId="">
              <p:embed/>
            </p:oleObj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Стоимость проекта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407963" y="1505243"/>
            <a:ext cx="10945837" cy="4671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None/>
            </a:pPr>
            <a:r>
              <a:rPr lang="ru-RU" sz="2000" dirty="0" smtClean="0"/>
              <a:t>- создание детского короткометражного художественного фильма для демонстрации в </a:t>
            </a:r>
          </a:p>
          <a:p>
            <a:pPr>
              <a:buNone/>
            </a:pPr>
            <a:r>
              <a:rPr lang="ru-RU" sz="2000" dirty="0" smtClean="0"/>
              <a:t>школах Санкт-Петербурга и РФ в рамках программы «</a:t>
            </a:r>
            <a:r>
              <a:rPr lang="ru-RU" sz="2000" dirty="0" err="1" smtClean="0"/>
              <a:t>Киноуроки</a:t>
            </a:r>
            <a:r>
              <a:rPr lang="ru-RU" sz="2000" dirty="0" smtClean="0"/>
              <a:t> в школах России»</a:t>
            </a:r>
          </a:p>
          <a:p>
            <a:pPr>
              <a:buNone/>
            </a:pPr>
            <a:r>
              <a:rPr lang="ru-RU" sz="2000" dirty="0" smtClean="0"/>
              <a:t>- подготовку инструкторов</a:t>
            </a:r>
          </a:p>
          <a:p>
            <a:pPr>
              <a:buNone/>
            </a:pPr>
            <a:r>
              <a:rPr lang="ru-RU" sz="2000" dirty="0" smtClean="0"/>
              <a:t>- съёмки </a:t>
            </a:r>
            <a:r>
              <a:rPr lang="ru-RU" sz="2000" dirty="0" err="1" smtClean="0"/>
              <a:t>видеоуроков</a:t>
            </a:r>
            <a:r>
              <a:rPr lang="ru-RU" sz="2000" dirty="0" smtClean="0"/>
              <a:t> для размещения в сети интернет</a:t>
            </a:r>
          </a:p>
          <a:p>
            <a:pPr>
              <a:buNone/>
            </a:pPr>
            <a:r>
              <a:rPr lang="ru-RU" sz="2000" dirty="0" smtClean="0"/>
              <a:t>- издание методических пособий для инструкторов, занимающихся, учителей</a:t>
            </a:r>
          </a:p>
          <a:p>
            <a:pPr>
              <a:buNone/>
            </a:pPr>
            <a:r>
              <a:rPr lang="ru-RU" sz="2000" dirty="0" smtClean="0"/>
              <a:t>- информирование с помощью СМИ, интернета, печатной продукции, наглядных </a:t>
            </a:r>
          </a:p>
          <a:p>
            <a:pPr>
              <a:buNone/>
            </a:pPr>
            <a:r>
              <a:rPr lang="ru-RU" sz="2000" dirty="0" smtClean="0"/>
              <a:t>материалов более 251.000 человек о возможностях программы для масштабирования</a:t>
            </a:r>
          </a:p>
          <a:p>
            <a:pPr>
              <a:buNone/>
            </a:pPr>
            <a:r>
              <a:rPr lang="ru-RU" sz="2000" dirty="0" smtClean="0"/>
              <a:t>успешного опыта Невского и Центрального районов на все районы Санкт-Петербурга.</a:t>
            </a:r>
          </a:p>
          <a:p>
            <a:pPr>
              <a:buNone/>
            </a:pPr>
            <a:r>
              <a:rPr lang="ru-RU" sz="2000" dirty="0" smtClean="0"/>
              <a:t>     Стоимость проекта на 2023 год составляет: </a:t>
            </a:r>
          </a:p>
          <a:p>
            <a:pPr>
              <a:buNone/>
            </a:pPr>
            <a:r>
              <a:rPr lang="ru-RU" sz="2000" dirty="0" smtClean="0"/>
              <a:t>11 226 735,00 рублей, в т.ч. 5 841 735-00 за счет гранта  Фонда                                        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Президентских Грантов (Заявка 23-1-014697)</a:t>
            </a:r>
            <a:endParaRPr sz="20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34FF10-9242-0741-9A61-11AEF4B50391}"/>
              </a:ext>
            </a:extLst>
          </p:cNvPr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Gilroy Light"/>
                <a:ea typeface="Gilroy Light"/>
                <a:cs typeface="Gilroy Light"/>
                <a:sym typeface="Gilroy Light"/>
              </a:rPr>
              <a:t>Предварительная стоимостная оценка реализации идеи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652" name="Picture 4" descr="C:\ГЕНА\Лаптев Плейстик\Грант\Заявка в ФПГ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68751" y="4824266"/>
            <a:ext cx="3258062" cy="1638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630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8675" name="Слайд think-cell" r:id="rId4" imgW="360" imgH="360" progId="">
              <p:embed/>
            </p:oleObj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Ресурсное обеспечение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34FF10-9242-0741-9A61-11AEF4B50391}"/>
              </a:ext>
            </a:extLst>
          </p:cNvPr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Gilroy Light"/>
                <a:ea typeface="Gilroy Light"/>
                <a:cs typeface="Gilroy Light"/>
                <a:sym typeface="Gilroy Light"/>
              </a:rPr>
              <a:t>Инфраструктура, источники финансирования, наличие команды и т. д.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Рисунок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0815" y="4469308"/>
            <a:ext cx="2993658" cy="150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7625" y="1519311"/>
            <a:ext cx="11662117" cy="464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1600" dirty="0" smtClean="0"/>
              <a:t>     Игра и программа оздоровления и гармонизации «</a:t>
            </a:r>
            <a:r>
              <a:rPr lang="ru-RU" sz="1600" dirty="0" err="1" smtClean="0"/>
              <a:t>Плейстик</a:t>
            </a:r>
            <a:r>
              <a:rPr lang="ru-RU" sz="1600" dirty="0" smtClean="0"/>
              <a:t>» существуют и прошли всестороннюю проверку.</a:t>
            </a:r>
          </a:p>
          <a:p>
            <a:pPr>
              <a:buNone/>
            </a:pPr>
            <a:r>
              <a:rPr lang="ru-RU" sz="1600" dirty="0" smtClean="0"/>
              <a:t>Сертифицированные инструкторы ведут занятия с группами, численностью более 1000 человек.</a:t>
            </a:r>
          </a:p>
          <a:p>
            <a:pPr>
              <a:buNone/>
            </a:pPr>
            <a:r>
              <a:rPr lang="ru-RU" sz="1600" dirty="0" smtClean="0"/>
              <a:t>Имеем положительный опыт подготовки инструкторов в НКО «Три возраста», проведения массовых</a:t>
            </a:r>
          </a:p>
          <a:p>
            <a:pPr>
              <a:buNone/>
            </a:pPr>
            <a:r>
              <a:rPr lang="ru-RU" sz="1600" dirty="0" smtClean="0"/>
              <a:t>мероприятий и открытых уроков, для приобщения к ведению здорового образа жизни и систематическому</a:t>
            </a:r>
          </a:p>
          <a:p>
            <a:pPr>
              <a:buNone/>
            </a:pPr>
            <a:r>
              <a:rPr lang="ru-RU" sz="1600" dirty="0" smtClean="0"/>
              <a:t>занятию физической культурой. </a:t>
            </a:r>
          </a:p>
          <a:p>
            <a:pPr>
              <a:buNone/>
            </a:pPr>
            <a:r>
              <a:rPr lang="ru-RU" sz="1600" dirty="0" smtClean="0"/>
              <a:t>       Основная работа с населением проводится на базе:</a:t>
            </a:r>
          </a:p>
          <a:p>
            <a:pPr>
              <a:buNone/>
            </a:pPr>
            <a:r>
              <a:rPr lang="ru-RU" sz="1600" dirty="0" smtClean="0"/>
              <a:t> физкультурно-оздоровительного комплекса ПАО «Газпром» по адресу: СПБ, ул. Антонова-Овсеенко, 2А</a:t>
            </a:r>
          </a:p>
          <a:p>
            <a:pPr>
              <a:buNone/>
            </a:pPr>
            <a:r>
              <a:rPr lang="ru-RU" sz="1600" dirty="0" smtClean="0"/>
              <a:t> СПБ ГБУ Культурный центр «Троицкий», Санкт-Петербург, пр. </a:t>
            </a:r>
            <a:r>
              <a:rPr lang="ru-RU" sz="1600" dirty="0" err="1" smtClean="0"/>
              <a:t>Обуховской</a:t>
            </a:r>
            <a:r>
              <a:rPr lang="ru-RU" sz="1600" dirty="0" smtClean="0"/>
              <a:t> Обороны д. 223</a:t>
            </a:r>
          </a:p>
          <a:p>
            <a:pPr>
              <a:buNone/>
            </a:pPr>
            <a:r>
              <a:rPr lang="ru-RU" sz="1600" dirty="0" smtClean="0"/>
              <a:t>АВИП, ул. </a:t>
            </a:r>
            <a:r>
              <a:rPr lang="ru-RU" sz="1600" dirty="0" err="1" smtClean="0"/>
              <a:t>Прилукская</a:t>
            </a:r>
            <a:r>
              <a:rPr lang="ru-RU" sz="1600" dirty="0" smtClean="0"/>
              <a:t> д.24</a:t>
            </a:r>
          </a:p>
          <a:p>
            <a:pPr>
              <a:buNone/>
            </a:pPr>
            <a:r>
              <a:rPr lang="ru-RU" sz="1600" dirty="0" smtClean="0"/>
              <a:t> Работают социальные группы «</a:t>
            </a:r>
            <a:r>
              <a:rPr lang="ru-RU" sz="1600" dirty="0" err="1" smtClean="0"/>
              <a:t>Плейстик</a:t>
            </a:r>
            <a:r>
              <a:rPr lang="ru-RU" sz="1600" dirty="0" smtClean="0"/>
              <a:t>» в районах Санкт-Петербурга. </a:t>
            </a:r>
          </a:p>
          <a:p>
            <a:pPr>
              <a:buNone/>
            </a:pPr>
            <a:r>
              <a:rPr lang="ru-RU" sz="1600" dirty="0" smtClean="0"/>
              <a:t>1 октября 2022 г. основной площадкой для занимающихся «</a:t>
            </a:r>
            <a:r>
              <a:rPr lang="ru-RU" sz="1600" dirty="0" err="1" smtClean="0"/>
              <a:t>Плейстик</a:t>
            </a:r>
            <a:r>
              <a:rPr lang="ru-RU" sz="1600" dirty="0" smtClean="0"/>
              <a:t>» стал Манеж</a:t>
            </a:r>
          </a:p>
          <a:p>
            <a:pPr>
              <a:buNone/>
            </a:pPr>
            <a:r>
              <a:rPr lang="ru-RU" sz="1600" dirty="0" smtClean="0"/>
              <a:t>(Легкоатлетическая арена) СПБ, Манежная пл. д.2, м. «Гостиный Двор».</a:t>
            </a:r>
          </a:p>
          <a:p>
            <a:pPr>
              <a:buNone/>
            </a:pPr>
            <a:r>
              <a:rPr lang="ru-RU" sz="1600" dirty="0" smtClean="0"/>
              <a:t>     Конкурентное преимущество: безопасность. Отзывы исключительно положительные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679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9699" name="Слайд think-cell" r:id="rId4" imgW="360" imgH="360" progId="">
              <p:embed/>
            </p:oleObj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РИСКИ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34FF10-9242-0741-9A61-11AEF4B50391}"/>
              </a:ext>
            </a:extLst>
          </p:cNvPr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Gilroy Light"/>
                <a:ea typeface="Gilroy Light"/>
                <a:cs typeface="Gilroy Light"/>
                <a:sym typeface="Gilroy Light"/>
              </a:rPr>
              <a:t>Перечень ключевых рисков для реализации проекта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 smtClean="0">
                <a:solidFill>
                  <a:schemeClr val="bg1">
                    <a:lumMod val="65000"/>
                  </a:schemeClr>
                </a:solidFill>
              </a:rPr>
              <a:t>страну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_</a:t>
            </a:r>
            <a:r>
              <a:rPr sz="1600" dirty="0" err="1" smtClean="0">
                <a:solidFill>
                  <a:schemeClr val="bg1">
                    <a:lumMod val="65000"/>
                  </a:schemeClr>
                </a:solidFill>
              </a:rPr>
              <a:t>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9F9D3DED-6EF4-B558-2508-4D8022B2C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1531212"/>
              </p:ext>
            </p:extLst>
          </p:nvPr>
        </p:nvGraphicFramePr>
        <p:xfrm>
          <a:off x="336000" y="2024200"/>
          <a:ext cx="11520000" cy="323123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909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74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8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580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235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80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0"/>
                        <a:buFont typeface="Arial"/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  <a:cs typeface="Gilroy Light"/>
                          <a:sym typeface="Arial"/>
                        </a:rPr>
                        <a:t>№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0"/>
                        <a:buFont typeface="Arial"/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  <a:cs typeface="Gilroy Light"/>
                          <a:sym typeface="Arial"/>
                        </a:rPr>
                        <a:t>Название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  <a:cs typeface="Gilroy Light"/>
                          <a:sym typeface="Arial"/>
                        </a:rPr>
                        <a:t>Уровень </a:t>
                      </a: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  <a:cs typeface="Gilroy Light"/>
                          <a:sym typeface="Arial"/>
                        </a:rPr>
                        <a:t>(низкий/высокий/средний)  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Gilroy Light"/>
                        <a:ea typeface="Gilroy Light"/>
                        <a:cs typeface="Gilroy Light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  <a:cs typeface="Gilroy Light"/>
                          <a:sym typeface="Arial"/>
                        </a:rPr>
                        <a:t>Тип риска (внутренний/ внешний)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  <a:cs typeface="Gilroy Light"/>
                          <a:sym typeface="Arial"/>
                        </a:rPr>
                        <a:t>Действия по предотвращению рисков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1.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Информационный</a:t>
                      </a:r>
                    </a:p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Спад интереса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средний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внешний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Контакт с Властью,</a:t>
                      </a:r>
                    </a:p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Активность групп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2.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Негативный</a:t>
                      </a:r>
                      <a:r>
                        <a:rPr lang="ru-RU" sz="1600" b="1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заказ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низкий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внешний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Контакт с Властью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3.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Кадровый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низкий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внутренний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Отбор и качество подготовки инструкторов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2807"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4.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Лидерский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низкая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внутренний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Требовательность к личным качествам Лидера, инструкторов</a:t>
                      </a:r>
                      <a:endParaRPr lang="ru-RU" sz="1600" b="1" i="0" u="none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9542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30723" name="Слайд think-cell" r:id="rId4" imgW="360" imgH="360" progId="">
              <p:embed/>
            </p:oleObj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ЗАПРОС НА ПОДДЕРЖКУ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858128" y="1519311"/>
            <a:ext cx="10495671" cy="465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ru-RU" sz="2000" dirty="0" smtClean="0">
                <a:solidFill>
                  <a:srgbClr val="434343"/>
                </a:solidFill>
              </a:rPr>
              <a:t>      В Санкт-Петербурге родилась уникальная игра «</a:t>
            </a:r>
            <a:r>
              <a:rPr lang="ru-RU" sz="2000" dirty="0" err="1" smtClean="0">
                <a:solidFill>
                  <a:srgbClr val="434343"/>
                </a:solidFill>
              </a:rPr>
              <a:t>Плейстик</a:t>
            </a:r>
            <a:r>
              <a:rPr lang="ru-RU" sz="2000" dirty="0" smtClean="0">
                <a:solidFill>
                  <a:srgbClr val="434343"/>
                </a:solidFill>
              </a:rPr>
              <a:t>» с огромной социальной и оздоровительной пользой и международным потенциалом развития!</a:t>
            </a:r>
            <a:endParaRPr sz="20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ru-RU" sz="2000" dirty="0" smtClean="0">
                <a:solidFill>
                  <a:srgbClr val="434343"/>
                </a:solidFill>
              </a:rPr>
              <a:t>Требуется оказать внимание и информационную  поддержку:</a:t>
            </a:r>
          </a:p>
          <a:p>
            <a:pPr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ru-RU" sz="2000" dirty="0" smtClean="0">
                <a:solidFill>
                  <a:srgbClr val="434343"/>
                </a:solidFill>
              </a:rPr>
              <a:t>Приглашать наших инструкторов для показательных выступлений:</a:t>
            </a:r>
          </a:p>
          <a:p>
            <a:pPr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ru-RU" sz="2000" dirty="0" smtClean="0">
                <a:solidFill>
                  <a:srgbClr val="434343"/>
                </a:solidFill>
              </a:rPr>
              <a:t>Оказать помощь в освещении игры в СМИ, в том числе на ТВ, в интернете  и ведомственных изданиях;</a:t>
            </a:r>
          </a:p>
          <a:p>
            <a:pPr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ru-RU" sz="2000" dirty="0" smtClean="0">
                <a:solidFill>
                  <a:srgbClr val="434343"/>
                </a:solidFill>
              </a:rPr>
              <a:t>Оказание знаков внимания игре, команде развития, инструкторам со стороны органов власти Санкт-Петербурга для создания поводов информационного сопровождения и поддержки.</a:t>
            </a:r>
          </a:p>
          <a:p>
            <a:pPr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ru-RU" sz="2000" dirty="0" smtClean="0">
                <a:solidFill>
                  <a:srgbClr val="434343"/>
                </a:solidFill>
              </a:rPr>
              <a:t> Ждём предоставления гранта на развитие проекта от ФПГ.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None/>
            </a:pPr>
            <a:r>
              <a:rPr lang="ru-RU" sz="2000" b="1" dirty="0" smtClean="0"/>
              <a:t>Наш сайт: </a:t>
            </a:r>
            <a:r>
              <a:rPr lang="ru-RU" sz="2000" b="1" dirty="0" smtClean="0">
                <a:hlinkClick r:id="rId5"/>
              </a:rPr>
              <a:t>https://playstick.ru </a:t>
            </a:r>
            <a:r>
              <a:rPr lang="ru-RU" sz="2000" b="1" dirty="0" smtClean="0"/>
              <a:t>                              </a:t>
            </a:r>
            <a:r>
              <a:rPr lang="ru-RU" sz="2000" b="1" dirty="0" smtClean="0">
                <a:solidFill>
                  <a:srgbClr val="434343"/>
                </a:solidFill>
              </a:rPr>
              <a:t>Обращаться  </a:t>
            </a:r>
            <a:r>
              <a:rPr lang="en-US" sz="2000" b="1" dirty="0" smtClean="0">
                <a:solidFill>
                  <a:srgbClr val="434343"/>
                </a:solidFill>
                <a:hlinkClick r:id="rId6"/>
              </a:rPr>
              <a:t>dedykgena@mail.ru</a:t>
            </a:r>
            <a:r>
              <a:rPr lang="ru-RU" sz="2000" b="1" dirty="0" smtClean="0">
                <a:solidFill>
                  <a:srgbClr val="434343"/>
                </a:solidFill>
              </a:rPr>
              <a:t>,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ru-RU" sz="2000" b="1" dirty="0" smtClean="0">
                <a:solidFill>
                  <a:srgbClr val="434343"/>
                </a:solidFill>
              </a:rPr>
              <a:t>                       +7-921-653-49-53 Дедык Геннадий Михайлович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None/>
            </a:pPr>
            <a:r>
              <a:rPr lang="ru-RU" sz="2000" b="1" dirty="0" smtClean="0"/>
              <a:t>                       +7 -999)-037-96-11, Лаптев Анатолий Викторович. </a:t>
            </a:r>
            <a:r>
              <a:rPr lang="ru-RU" sz="2000" b="1" dirty="0" smtClean="0">
                <a:hlinkClick r:id="rId5"/>
              </a:rPr>
              <a:t>/</a:t>
            </a:r>
            <a:r>
              <a:rPr lang="ru-RU" sz="2000" b="1" dirty="0" smtClean="0"/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="" xmlns:p14="http://schemas.microsoft.com/office/powerpoint/2010/main" val="219797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358400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3349" name="Слайд think-cell" r:id="rId4" imgW="360" imgH="360" progId="">
              <p:embed/>
            </p:oleObj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Команда проекта 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34FF10-9242-0741-9A61-11AEF4B50391}"/>
              </a:ext>
            </a:extLst>
          </p:cNvPr>
          <p:cNvSpPr txBox="1"/>
          <p:nvPr/>
        </p:nvSpPr>
        <p:spPr>
          <a:xfrm>
            <a:off x="407963" y="1406767"/>
            <a:ext cx="114370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1800" dirty="0" smtClean="0">
              <a:latin typeface="Gilroy Light"/>
              <a:ea typeface="Gilroy Light"/>
              <a:cs typeface="Gilroy Light"/>
            </a:endParaRPr>
          </a:p>
          <a:p>
            <a:pPr>
              <a:defRPr/>
            </a:pPr>
            <a:r>
              <a:rPr lang="ru-RU" sz="1800" dirty="0" smtClean="0">
                <a:latin typeface="Gilroy Light"/>
                <a:ea typeface="Gilroy Light"/>
                <a:cs typeface="Gilroy Light"/>
              </a:rPr>
              <a:t>                             </a:t>
            </a:r>
            <a:r>
              <a:rPr lang="ru-RU" sz="1800" b="1" dirty="0" smtClean="0">
                <a:latin typeface="Gilroy Light"/>
                <a:ea typeface="Gilroy Light"/>
                <a:cs typeface="Gilroy Light"/>
              </a:rPr>
              <a:t>Дедык Геннадий  Михайлович</a:t>
            </a:r>
            <a:r>
              <a:rPr lang="ru-RU" sz="1800" dirty="0" smtClean="0">
                <a:latin typeface="Gilroy Light"/>
                <a:ea typeface="Gilroy Light"/>
                <a:cs typeface="Gilroy Light"/>
              </a:rPr>
              <a:t>,  </a:t>
            </a:r>
          </a:p>
          <a:p>
            <a:pPr>
              <a:defRPr/>
            </a:pPr>
            <a:r>
              <a:rPr lang="ru-RU" sz="1800" dirty="0" smtClean="0">
                <a:latin typeface="Gilroy Light"/>
                <a:ea typeface="Gilroy Light"/>
                <a:cs typeface="Gilroy Light"/>
              </a:rPr>
              <a:t>                      инициатор идеи популяризации и масштабирования игры  «</a:t>
            </a:r>
            <a:r>
              <a:rPr lang="ru-RU" sz="1800" dirty="0" err="1" smtClean="0">
                <a:latin typeface="Gilroy Light"/>
                <a:ea typeface="Gilroy Light"/>
                <a:cs typeface="Gilroy Light"/>
              </a:rPr>
              <a:t>Плейстик</a:t>
            </a:r>
            <a:r>
              <a:rPr lang="ru-RU" sz="1800" dirty="0" smtClean="0">
                <a:latin typeface="Gilroy Light"/>
                <a:ea typeface="Gilroy Light"/>
                <a:cs typeface="Gilroy Light"/>
              </a:rPr>
              <a:t>»,</a:t>
            </a:r>
          </a:p>
          <a:p>
            <a:pPr>
              <a:defRPr/>
            </a:pPr>
            <a:r>
              <a:rPr lang="ru-RU" sz="1800" dirty="0" smtClean="0">
                <a:latin typeface="Gilroy Light"/>
                <a:ea typeface="Gilroy Light"/>
                <a:cs typeface="Gilroy Light"/>
              </a:rPr>
              <a:t>                     оздоровительной программы «</a:t>
            </a:r>
            <a:r>
              <a:rPr lang="ru-RU" sz="1800" dirty="0" err="1" smtClean="0">
                <a:latin typeface="Gilroy Light"/>
                <a:ea typeface="Gilroy Light"/>
                <a:cs typeface="Gilroy Light"/>
              </a:rPr>
              <a:t>Плейстик</a:t>
            </a:r>
            <a:r>
              <a:rPr lang="ru-RU" sz="1800" dirty="0" smtClean="0">
                <a:latin typeface="Gilroy Light"/>
                <a:ea typeface="Gilroy Light"/>
                <a:cs typeface="Gilroy Light"/>
              </a:rPr>
              <a:t>»,  КМС.     </a:t>
            </a:r>
          </a:p>
          <a:p>
            <a:pPr>
              <a:defRPr/>
            </a:pPr>
            <a:r>
              <a:rPr lang="ru-RU" sz="1800" dirty="0" smtClean="0">
                <a:latin typeface="Gilroy Light"/>
                <a:ea typeface="Gilroy Light"/>
                <a:cs typeface="Gilroy Light"/>
              </a:rPr>
              <a:t>.                            </a:t>
            </a:r>
            <a:r>
              <a:rPr lang="ru-RU" sz="1800" b="1" dirty="0" smtClean="0">
                <a:latin typeface="Gilroy Light"/>
                <a:ea typeface="Gilroy Light"/>
                <a:cs typeface="Gilroy Light"/>
              </a:rPr>
              <a:t>Лаптев Анатолий Викторович</a:t>
            </a:r>
          </a:p>
          <a:p>
            <a:pPr>
              <a:defRPr/>
            </a:pPr>
            <a:r>
              <a:rPr lang="ru-RU" sz="1800" b="1" dirty="0" smtClean="0">
                <a:latin typeface="Gilroy Light"/>
                <a:ea typeface="Gilroy Light"/>
                <a:cs typeface="Gilroy Light"/>
              </a:rPr>
              <a:t>                     </a:t>
            </a:r>
            <a:r>
              <a:rPr lang="ru-RU" sz="1800" dirty="0" smtClean="0">
                <a:latin typeface="Gilroy Light"/>
                <a:ea typeface="Gilroy Light"/>
                <a:cs typeface="Gilroy Light"/>
              </a:rPr>
              <a:t> автор метода «</a:t>
            </a:r>
            <a:r>
              <a:rPr lang="ru-RU" sz="1800" dirty="0" err="1" smtClean="0">
                <a:latin typeface="Gilroy Light"/>
                <a:ea typeface="Gilroy Light"/>
                <a:cs typeface="Gilroy Light"/>
              </a:rPr>
              <a:t>Плейстик</a:t>
            </a:r>
            <a:r>
              <a:rPr lang="ru-RU" sz="1800" dirty="0" smtClean="0">
                <a:latin typeface="Gilroy Light"/>
                <a:ea typeface="Gilroy Light"/>
                <a:cs typeface="Gilroy Light"/>
              </a:rPr>
              <a:t>» , методик обучения, игры, учебных пособий</a:t>
            </a:r>
          </a:p>
          <a:p>
            <a:pPr>
              <a:defRPr/>
            </a:pPr>
            <a:r>
              <a:rPr lang="ru-RU" sz="1800" dirty="0" smtClean="0">
                <a:latin typeface="Gilroy Light"/>
                <a:ea typeface="Gilroy Light"/>
                <a:cs typeface="Gilroy Light"/>
              </a:rPr>
              <a:t>                      П</a:t>
            </a:r>
            <a:r>
              <a:rPr lang="ru-RU" sz="1800" dirty="0" smtClean="0"/>
              <a:t>енсионер, ветеран боевых действий, магистр физкультуры и спорта, тренер </a:t>
            </a:r>
          </a:p>
          <a:p>
            <a:pPr>
              <a:defRPr/>
            </a:pPr>
            <a:r>
              <a:rPr lang="ru-RU" sz="1800" dirty="0" smtClean="0"/>
              <a:t>                      международной категории,. Проводит обучение, показательные уроки, выступления,</a:t>
            </a:r>
          </a:p>
          <a:p>
            <a:pPr>
              <a:defRPr/>
            </a:pPr>
            <a:r>
              <a:rPr lang="ru-RU" sz="1800" dirty="0" smtClean="0"/>
              <a:t>                      </a:t>
            </a:r>
            <a:r>
              <a:rPr lang="ru-RU" sz="1800" dirty="0" smtClean="0">
                <a:latin typeface="Gilroy Light"/>
                <a:ea typeface="Gilroy Light"/>
                <a:cs typeface="Gilroy Light"/>
              </a:rPr>
              <a:t>физкультурные разминки,  соревнования, тренировки ресурсного состояния, концентрации. </a:t>
            </a:r>
          </a:p>
          <a:p>
            <a:pPr>
              <a:defRPr/>
            </a:pPr>
            <a:r>
              <a:rPr lang="ru-RU" sz="1800" dirty="0" smtClean="0">
                <a:latin typeface="Gilroy Light"/>
                <a:ea typeface="Gilroy Light"/>
                <a:cs typeface="Gilroy Light"/>
              </a:rPr>
              <a:t>                             </a:t>
            </a:r>
          </a:p>
          <a:p>
            <a:pPr>
              <a:defRPr/>
            </a:pPr>
            <a:r>
              <a:rPr lang="ru-RU" sz="1800" b="1" dirty="0" smtClean="0">
                <a:latin typeface="Gilroy Light"/>
                <a:ea typeface="Gilroy Light"/>
                <a:cs typeface="Gilroy Light"/>
              </a:rPr>
              <a:t>                             </a:t>
            </a:r>
            <a:r>
              <a:rPr lang="ru-RU" sz="1800" b="1" dirty="0" err="1" smtClean="0">
                <a:latin typeface="Gilroy Light"/>
                <a:ea typeface="Gilroy Light"/>
                <a:cs typeface="Gilroy Light"/>
              </a:rPr>
              <a:t>Тесалов</a:t>
            </a:r>
            <a:r>
              <a:rPr lang="ru-RU" sz="1800" b="1" dirty="0" smtClean="0">
                <a:latin typeface="Gilroy Light"/>
                <a:ea typeface="Gilroy Light"/>
                <a:cs typeface="Gilroy Light"/>
              </a:rPr>
              <a:t> Николай Иванович</a:t>
            </a:r>
          </a:p>
          <a:p>
            <a:pPr>
              <a:defRPr/>
            </a:pPr>
            <a:r>
              <a:rPr lang="ru-RU" sz="1800" dirty="0" smtClean="0">
                <a:latin typeface="Gilroy Light"/>
                <a:ea typeface="Gilroy Light"/>
                <a:cs typeface="Gilroy Light"/>
              </a:rPr>
              <a:t>                       Руководитель курсов по подготовке инструкторов       </a:t>
            </a:r>
          </a:p>
          <a:p>
            <a:pPr>
              <a:defRPr/>
            </a:pPr>
            <a:endParaRPr lang="ru-RU" sz="1800" dirty="0" smtClean="0">
              <a:latin typeface="Gilroy Light"/>
              <a:ea typeface="Gilroy Light"/>
              <a:cs typeface="Gilroy Light"/>
            </a:endParaRPr>
          </a:p>
          <a:p>
            <a:pPr>
              <a:defRPr/>
            </a:pPr>
            <a:r>
              <a:rPr lang="ru-RU" sz="1800" dirty="0" smtClean="0">
                <a:latin typeface="Gilroy Light"/>
                <a:ea typeface="Gilroy Light"/>
                <a:cs typeface="Gilroy Light"/>
              </a:rPr>
              <a:t>                              </a:t>
            </a:r>
            <a:r>
              <a:rPr lang="ru-RU" sz="1800" b="1" dirty="0" smtClean="0">
                <a:latin typeface="Gilroy Light"/>
                <a:ea typeface="Gilroy Light"/>
                <a:cs typeface="Gilroy Light"/>
              </a:rPr>
              <a:t>Меркулов Виктор Александрович</a:t>
            </a:r>
            <a:r>
              <a:rPr lang="ru-RU" sz="1800" dirty="0" smtClean="0">
                <a:latin typeface="Gilroy Light"/>
                <a:ea typeface="Gilroy Light"/>
                <a:cs typeface="Gilroy Light"/>
              </a:rPr>
              <a:t> </a:t>
            </a:r>
          </a:p>
          <a:p>
            <a:pPr>
              <a:defRPr/>
            </a:pPr>
            <a:r>
              <a:rPr lang="ru-RU" sz="1800" dirty="0" smtClean="0">
                <a:latin typeface="Gilroy Light"/>
                <a:ea typeface="Gilroy Light"/>
                <a:cs typeface="Gilroy Light"/>
              </a:rPr>
              <a:t>                       продюсер, автор и руководитель проекта «</a:t>
            </a:r>
            <a:r>
              <a:rPr lang="ru-RU" sz="1800" dirty="0" err="1" smtClean="0">
                <a:latin typeface="Gilroy Light"/>
                <a:ea typeface="Gilroy Light"/>
                <a:cs typeface="Gilroy Light"/>
              </a:rPr>
              <a:t>Киноуроки</a:t>
            </a:r>
            <a:r>
              <a:rPr lang="ru-RU" sz="1800" dirty="0" smtClean="0">
                <a:latin typeface="Gilroy Light"/>
                <a:ea typeface="Gilroy Light"/>
                <a:cs typeface="Gilroy Light"/>
              </a:rPr>
              <a:t> в школах России».</a:t>
            </a:r>
          </a:p>
          <a:p>
            <a:pPr>
              <a:defRPr/>
            </a:pPr>
            <a:r>
              <a:rPr lang="ru-RU" sz="1800" dirty="0" smtClean="0">
                <a:latin typeface="Gilroy Light"/>
                <a:ea typeface="Gilroy Light"/>
                <a:cs typeface="Gilroy Light"/>
              </a:rPr>
              <a:t>                       ждём </a:t>
            </a:r>
            <a:r>
              <a:rPr lang="ru-RU" sz="1800" dirty="0" smtClean="0">
                <a:latin typeface="Gilroy Light"/>
                <a:ea typeface="Gilroy Light"/>
                <a:cs typeface="Gilroy Light"/>
              </a:rPr>
              <a:t>выхода в 2023 году фильма </a:t>
            </a:r>
            <a:r>
              <a:rPr lang="ru-RU" sz="1800" dirty="0" smtClean="0">
                <a:latin typeface="Gilroy Light"/>
                <a:ea typeface="Gilroy Light"/>
                <a:cs typeface="Gilroy Light"/>
              </a:rPr>
              <a:t>про ценность игры «</a:t>
            </a:r>
            <a:r>
              <a:rPr lang="ru-RU" sz="1800" dirty="0" err="1" smtClean="0">
                <a:latin typeface="Gilroy Light"/>
                <a:ea typeface="Gilroy Light"/>
                <a:cs typeface="Gilroy Light"/>
              </a:rPr>
              <a:t>Плейстик</a:t>
            </a:r>
            <a:r>
              <a:rPr lang="ru-RU" sz="1800" dirty="0" smtClean="0">
                <a:latin typeface="Gilroy Light"/>
                <a:ea typeface="Gilroy Light"/>
                <a:cs typeface="Gilroy Light"/>
              </a:rPr>
              <a:t>»  </a:t>
            </a:r>
            <a:r>
              <a:rPr lang="ru-RU" sz="1800" dirty="0" smtClean="0">
                <a:latin typeface="Gilroy Light"/>
                <a:ea typeface="Gilroy Light"/>
                <a:cs typeface="Gilroy Light"/>
              </a:rPr>
              <a:t>для показа в школах </a:t>
            </a:r>
          </a:p>
          <a:p>
            <a:pPr>
              <a:defRPr/>
            </a:pPr>
            <a:r>
              <a:rPr lang="ru-RU" sz="1800" dirty="0" smtClean="0">
                <a:latin typeface="Gilroy Light"/>
                <a:ea typeface="Gilroy Light"/>
                <a:cs typeface="Gilroy Light"/>
              </a:rPr>
              <a:t> </a:t>
            </a:r>
            <a:r>
              <a:rPr lang="ru-RU" sz="1800" dirty="0" smtClean="0">
                <a:latin typeface="Gilroy Light"/>
                <a:ea typeface="Gilroy Light"/>
                <a:cs typeface="Gilroy Light"/>
              </a:rPr>
              <a:t>                      </a:t>
            </a:r>
            <a:r>
              <a:rPr lang="ru-RU" sz="1800" dirty="0" smtClean="0">
                <a:latin typeface="Gilroy Light"/>
                <a:ea typeface="Gilroy Light"/>
                <a:cs typeface="Gilroy Light"/>
              </a:rPr>
              <a:t>Санкт-Петербурга и всей России .</a:t>
            </a:r>
            <a:r>
              <a:rPr lang="ru-RU" sz="1800" smtClean="0">
                <a:latin typeface="Gilroy Light"/>
                <a:ea typeface="Gilroy Light"/>
                <a:cs typeface="Gilroy Light"/>
              </a:rPr>
              <a:t>по программе </a:t>
            </a:r>
            <a:r>
              <a:rPr lang="ru-RU" sz="1800" dirty="0" smtClean="0">
                <a:latin typeface="Gilroy Light"/>
                <a:ea typeface="Gilroy Light"/>
                <a:cs typeface="Gilroy Light"/>
              </a:rPr>
              <a:t>«</a:t>
            </a:r>
            <a:r>
              <a:rPr lang="ru-RU" sz="1800" dirty="0" err="1" smtClean="0">
                <a:latin typeface="Gilroy Light"/>
                <a:ea typeface="Gilroy Light"/>
                <a:cs typeface="Gilroy Light"/>
              </a:rPr>
              <a:t>Киноуроки</a:t>
            </a:r>
            <a:r>
              <a:rPr lang="ru-RU" sz="1800" dirty="0" smtClean="0">
                <a:latin typeface="Gilroy Light"/>
                <a:ea typeface="Gilroy Light"/>
                <a:cs typeface="Gilroy Light"/>
              </a:rPr>
              <a:t> в школах России».</a:t>
            </a:r>
            <a:endParaRPr lang="ru-RU" sz="1800" dirty="0" smtClean="0">
              <a:latin typeface="Gilroy Light"/>
              <a:ea typeface="Gilroy Light"/>
              <a:cs typeface="Gilroy Light"/>
            </a:endParaRPr>
          </a:p>
          <a:p>
            <a:pPr>
              <a:defRPr/>
            </a:pPr>
            <a:r>
              <a:rPr lang="ru-RU" sz="1800" dirty="0" smtClean="0">
                <a:latin typeface="Gilroy Light"/>
                <a:ea typeface="Gilroy Light"/>
                <a:cs typeface="Gilroy Light"/>
              </a:rPr>
              <a:t>                       </a:t>
            </a:r>
          </a:p>
          <a:p>
            <a:pPr indent="252000" algn="just">
              <a:defRPr/>
            </a:pPr>
            <a:r>
              <a:rPr lang="ru-RU" sz="1800" dirty="0" smtClean="0">
                <a:latin typeface="Gilroy Light"/>
                <a:ea typeface="Gilroy Light"/>
                <a:cs typeface="Gilroy Light"/>
              </a:rPr>
              <a:t>                        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38" descr="C:\ГЕНА\ДоброГрадъ\СИЛЬНЫЕ ИДЕИ ДоброГрадъ\Пенсионер ф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447" y="2696383"/>
            <a:ext cx="737526" cy="1073989"/>
          </a:xfrm>
          <a:prstGeom prst="rect">
            <a:avLst/>
          </a:prstGeom>
          <a:noFill/>
        </p:spPr>
      </p:pic>
      <p:pic>
        <p:nvPicPr>
          <p:cNvPr id="4" name="Picture 38" descr="C:\ГЕНА\ДоброГрадъ\СИЛЬНЫЕ ИДЕИ ДоброГрадъ\Дедык ГМ фото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3424" y="1572872"/>
            <a:ext cx="721482" cy="1033741"/>
          </a:xfrm>
          <a:prstGeom prst="rect">
            <a:avLst/>
          </a:prstGeom>
          <a:noFill/>
        </p:spPr>
      </p:pic>
      <p:pic>
        <p:nvPicPr>
          <p:cNvPr id="13350" name="Picture 38" descr="C:\ГЕНА\Лаптев Плейстик\Грант\Меркулов ВА ф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1181" y="5029423"/>
            <a:ext cx="824671" cy="974612"/>
          </a:xfrm>
          <a:prstGeom prst="rect">
            <a:avLst/>
          </a:prstGeom>
          <a:noFill/>
        </p:spPr>
      </p:pic>
      <p:pic>
        <p:nvPicPr>
          <p:cNvPr id="5" name="Picture 38" descr="C:\ГЕНА\Лаптев Плейстик\Грант\Тесалов НИ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6793" y="3877041"/>
            <a:ext cx="787163" cy="976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36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0483" name="Слайд think-cell" r:id="rId4" imgW="360" imgH="360" progId="">
              <p:embed/>
            </p:oleObj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Проблема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562708" y="1561514"/>
            <a:ext cx="10791092" cy="4615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ru-RU" sz="2400" dirty="0" smtClean="0"/>
              <a:t>Только 12% населения России ведут здоровый образ жизни, занимаются спортом.</a:t>
            </a:r>
          </a:p>
          <a:p>
            <a:r>
              <a:rPr lang="ru-RU" sz="2400" dirty="0" smtClean="0"/>
              <a:t>Правительство РФ первоочередными вопросами ставит увеличение продолжительности и повышение качества жизни населения </a:t>
            </a:r>
            <a:r>
              <a:rPr lang="ru-RU" sz="2400" b="1" dirty="0" smtClean="0"/>
              <a:t>(Указ Президента РФ от 7 мая 2018 г. N 204 "О национальных целях и стратегических задачах развития Российской Федерации на период до 2024 года"), </a:t>
            </a:r>
            <a:r>
              <a:rPr lang="ru-RU" sz="2400" dirty="0" smtClean="0"/>
              <a:t>увеличение доли граждан, ведущих здоровый образ жизни, а также увеличение до 55 процентов доли граждан, систематически занимающихся физической культурой и спортом).</a:t>
            </a:r>
          </a:p>
          <a:p>
            <a:r>
              <a:rPr lang="ru-RU" sz="2400" dirty="0" smtClean="0"/>
              <a:t>Игра «</a:t>
            </a:r>
            <a:r>
              <a:rPr lang="ru-RU" sz="2400" dirty="0" err="1" smtClean="0"/>
              <a:t>Плейстик</a:t>
            </a:r>
            <a:r>
              <a:rPr lang="ru-RU" sz="2400" dirty="0" smtClean="0"/>
              <a:t>» во многом способствует решению этих проблем.</a:t>
            </a:r>
            <a:endParaRPr lang="ru-RU" sz="2000" dirty="0" smtClean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34FF10-9242-0741-9A61-11AEF4B50391}"/>
              </a:ext>
            </a:extLst>
          </p:cNvPr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Gilroy Light"/>
                <a:ea typeface="Gilroy Light"/>
                <a:cs typeface="Gilroy Light"/>
              </a:rPr>
              <a:t>Какую проблему решает проект? В чем ее актуальность? Каков масштаб проблемы?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="" xmlns:p14="http://schemas.microsoft.com/office/powerpoint/2010/main" val="41796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1507" name="Слайд think-cell" r:id="rId4" imgW="360" imgH="360" progId="">
              <p:embed/>
            </p:oleObj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Цель проекта 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34FF10-9242-0741-9A61-11AEF4B50391}"/>
              </a:ext>
            </a:extLst>
          </p:cNvPr>
          <p:cNvSpPr txBox="1"/>
          <p:nvPr/>
        </p:nvSpPr>
        <p:spPr>
          <a:xfrm>
            <a:off x="336000" y="1053325"/>
            <a:ext cx="1009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 smtClean="0">
              <a:latin typeface="Gilroy Light"/>
              <a:ea typeface="Gilroy Light"/>
              <a:cs typeface="Gilroy Light"/>
            </a:endParaRPr>
          </a:p>
          <a:p>
            <a:endParaRPr lang="ru-RU" sz="1800" dirty="0" smtClean="0">
              <a:latin typeface="Gilroy Light"/>
              <a:ea typeface="Gilroy Light"/>
              <a:cs typeface="Gilroy Light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93895" y="1575582"/>
            <a:ext cx="11493305" cy="462827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Пропаганда здорового образа жизни через ознакомление и практическое внедрение</a:t>
            </a:r>
          </a:p>
          <a:p>
            <a:pPr>
              <a:buNone/>
            </a:pPr>
            <a:r>
              <a:rPr lang="ru-RU" dirty="0" smtClean="0"/>
              <a:t>     методик и игры "</a:t>
            </a:r>
            <a:r>
              <a:rPr lang="ru-RU" dirty="0" err="1" smtClean="0"/>
              <a:t>Плейстик</a:t>
            </a:r>
            <a:r>
              <a:rPr lang="ru-RU" dirty="0" smtClean="0"/>
              <a:t>"</a:t>
            </a:r>
          </a:p>
          <a:p>
            <a:r>
              <a:rPr lang="ru-RU" dirty="0" smtClean="0"/>
              <a:t>Создание условий для:</a:t>
            </a:r>
          </a:p>
          <a:p>
            <a:pPr>
              <a:buNone/>
            </a:pPr>
            <a:r>
              <a:rPr lang="ru-RU" dirty="0" smtClean="0"/>
              <a:t>     ● решения задач программы «Демография», по оздоровлению нации, привлечению людей</a:t>
            </a:r>
          </a:p>
          <a:p>
            <a:pPr>
              <a:buNone/>
            </a:pPr>
            <a:r>
              <a:rPr lang="ru-RU" dirty="0" smtClean="0"/>
              <a:t>        к активным занятиям физической культурой для увеличения качества и    </a:t>
            </a:r>
          </a:p>
          <a:p>
            <a:pPr>
              <a:buNone/>
            </a:pPr>
            <a:r>
              <a:rPr lang="ru-RU" dirty="0" smtClean="0"/>
              <a:t>        продолжительности жизни</a:t>
            </a:r>
          </a:p>
          <a:p>
            <a:pPr>
              <a:buNone/>
            </a:pPr>
            <a:r>
              <a:rPr lang="ru-RU" dirty="0" smtClean="0"/>
              <a:t>     ● преодоление </a:t>
            </a:r>
            <a:r>
              <a:rPr lang="ru-RU" dirty="0" err="1" smtClean="0"/>
              <a:t>межпоколенческих</a:t>
            </a:r>
            <a:r>
              <a:rPr lang="ru-RU" dirty="0" smtClean="0"/>
              <a:t> и межнациональных противоречий</a:t>
            </a:r>
          </a:p>
          <a:p>
            <a:pPr>
              <a:buNone/>
            </a:pPr>
            <a:r>
              <a:rPr lang="ru-RU" dirty="0" smtClean="0"/>
              <a:t>     ● выполнение Указа Президента РФ от 7 мая 2018 г. N 204 "О национальных целях и</a:t>
            </a:r>
          </a:p>
          <a:p>
            <a:pPr>
              <a:buNone/>
            </a:pPr>
            <a:r>
              <a:rPr lang="ru-RU" dirty="0" smtClean="0"/>
              <a:t>        стратегических задачах развития Российской Федерации на период до 2024 года» </a:t>
            </a:r>
          </a:p>
          <a:p>
            <a:pPr>
              <a:buNone/>
            </a:pPr>
            <a:r>
              <a:rPr lang="ru-RU" dirty="0" smtClean="0"/>
              <a:t>        в части увеличения доли граждан, ведущих здоровый образ жизни, увеличение до 55 </a:t>
            </a:r>
          </a:p>
          <a:p>
            <a:pPr>
              <a:buNone/>
            </a:pPr>
            <a:r>
              <a:rPr lang="ru-RU" dirty="0" smtClean="0"/>
              <a:t>        процентов доли граждан, занимающихся физической культурой и спортом</a:t>
            </a:r>
          </a:p>
          <a:p>
            <a:pPr>
              <a:buNone/>
            </a:pPr>
            <a:r>
              <a:rPr lang="ru-RU" dirty="0" smtClean="0"/>
              <a:t>     ● социализации уязвимых групп населения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21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2531" name="Слайд think-cell" r:id="rId4" imgW="360" imgH="360" progId="">
              <p:embed/>
            </p:oleObj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Суть проекта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337625" y="1533378"/>
            <a:ext cx="11535507" cy="464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Игра «</a:t>
            </a:r>
            <a:r>
              <a:rPr lang="ru-RU" sz="2000" b="1" dirty="0" err="1" smtClean="0"/>
              <a:t>Плейстик</a:t>
            </a:r>
            <a:r>
              <a:rPr lang="ru-RU" sz="2000" b="1" dirty="0" smtClean="0"/>
              <a:t>» оздоровительной системы «</a:t>
            </a:r>
            <a:r>
              <a:rPr lang="ru-RU" sz="2000" b="1" dirty="0" err="1" smtClean="0"/>
              <a:t>Плейстиук</a:t>
            </a:r>
            <a:r>
              <a:rPr lang="ru-RU" sz="2000" b="1" dirty="0" smtClean="0"/>
              <a:t>» основана на научном открытии о возможности восстановления нормальной работы мозга с помощью специальных физических упражнений и возможности восстановлению нормального  функционирования человеческого тела благодаря правильной мозговой активности. 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Уникальный пример современной оздоровительной технологии, объединяет элементы гимнастики, танца, подвижных игр с мячом и </a:t>
            </a:r>
            <a:r>
              <a:rPr lang="ru-RU" sz="2000" dirty="0" err="1" smtClean="0"/>
              <a:t>лозаткой</a:t>
            </a:r>
            <a:r>
              <a:rPr lang="ru-RU" sz="2000" dirty="0" smtClean="0"/>
              <a:t> (специальной ракеткой); включает состязательную практику с целью получения удовольствие от движения.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Инновация и оригинальность игры выражаются в возможности поддерживать и развивать когнитивные навыки и способности в процессе выполнения танцевально-гимнастических движений.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Игра  качественно представляет направление танцевально-игровой телесно ориентированной терапии, имеет оздоровительно – развивающую направленность и воздействует на все системы организма занимающихся.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        Оздоровительная направленность характеризуется улучшением работы систем: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Центральной нервной ; Дыхательной ; Сердечно-  сосудистой ; Пищеварительной; Гормональной;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Опорно-двигательного аппарата.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/>
              <a:t>        Игра  гармонизируют все функции, улучшая адаптационные возможности к условиям урбанизированной жизни человека: гиподинамии (недостаток двигательной активности), аллергии, нарушениях осанки (сколиозы, лордозы, кифозы), нарушения обмена веществ (избыточный вес), депрессивные состояния (чувство тревоги, хронической усталости, раздражительности), </a:t>
            </a:r>
            <a:r>
              <a:rPr lang="ru-RU" sz="2000" dirty="0" err="1" smtClean="0"/>
              <a:t>метеозависимости</a:t>
            </a:r>
            <a:r>
              <a:rPr lang="ru-RU" sz="2000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Методы занятий и игра «</a:t>
            </a:r>
            <a:r>
              <a:rPr lang="ru-RU" sz="2000" dirty="0" err="1" smtClean="0"/>
              <a:t>Плейстик</a:t>
            </a:r>
            <a:r>
              <a:rPr lang="ru-RU" sz="2000" dirty="0" smtClean="0"/>
              <a:t>» закреплены патентами и прошли проверку в Военно-медицинской академии имени С.М. Кирова, где 15.02.2022 были внедрены на постоянной основе для всех форм физической подготовки.</a:t>
            </a:r>
            <a:endParaRPr sz="2000" dirty="0">
              <a:solidFill>
                <a:srgbClr val="434343"/>
              </a:solidFill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="" xmlns:p14="http://schemas.microsoft.com/office/powerpoint/2010/main" val="79026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3555" name="Слайд think-cell" r:id="rId4" imgW="360" imgH="360" progId="">
              <p:embed/>
            </p:oleObj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Целевая аудитория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225084" y="1533378"/>
            <a:ext cx="11705492" cy="454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None/>
            </a:pPr>
            <a:r>
              <a:rPr lang="ru-RU" sz="2000" dirty="0" smtClean="0"/>
              <a:t>                                                            В Санкт-Петербурге:</a:t>
            </a:r>
          </a:p>
          <a:p>
            <a:pPr>
              <a:buNone/>
            </a:pPr>
            <a:r>
              <a:rPr lang="ru-RU" sz="2000" dirty="0" smtClean="0"/>
              <a:t>- Школьники в возрасте от 10 до 14 лет (~ 313 тысяч) через ценные навыки, игру, фильм</a:t>
            </a:r>
          </a:p>
          <a:p>
            <a:pPr>
              <a:buNone/>
            </a:pPr>
            <a:r>
              <a:rPr lang="ru-RU" sz="2000" dirty="0" smtClean="0"/>
              <a:t>- Люди в возрасте 45+ (~ 2,2 млн. чел.) через оздоровление</a:t>
            </a:r>
          </a:p>
          <a:p>
            <a:pPr>
              <a:buNone/>
            </a:pPr>
            <a:r>
              <a:rPr lang="ru-RU" sz="2000" dirty="0" smtClean="0"/>
              <a:t>- Ветераны боевых действий (~ 60 тысяч) через восстановление, гармонизацию</a:t>
            </a:r>
          </a:p>
          <a:p>
            <a:pPr>
              <a:buNone/>
            </a:pPr>
            <a:r>
              <a:rPr lang="ru-RU" sz="2000" dirty="0" smtClean="0"/>
              <a:t>- Люди, имеющие избыточный вес и другие проблемы со здоровьем (~ 565 тысяч)</a:t>
            </a:r>
          </a:p>
          <a:p>
            <a:pPr>
              <a:buNone/>
            </a:pPr>
            <a:r>
              <a:rPr lang="ru-RU" sz="2000" dirty="0" smtClean="0"/>
              <a:t>- Беженцы из Украины, ДНР, ЛНР, Херсонской и Запорожской областей (~7 тысяч)</a:t>
            </a:r>
          </a:p>
          <a:p>
            <a:pPr>
              <a:buNone/>
            </a:pPr>
            <a:r>
              <a:rPr lang="ru-RU" sz="2000" dirty="0" smtClean="0"/>
              <a:t>- через снятия стрессов и последствий воздействия технологиями изменения сознания</a:t>
            </a:r>
          </a:p>
          <a:p>
            <a:pPr>
              <a:buNone/>
            </a:pPr>
            <a:r>
              <a:rPr lang="ru-RU" sz="2000" dirty="0" smtClean="0"/>
              <a:t>                             Потенциальная аудитория ~ 3 млн. человек</a:t>
            </a:r>
          </a:p>
          <a:p>
            <a:pPr>
              <a:buNone/>
            </a:pPr>
            <a:r>
              <a:rPr lang="ru-RU" sz="2000" dirty="0" smtClean="0"/>
              <a:t>Расчетная - основная целевая аудитория (ОЦА) ~ 2,51 млн. человек </a:t>
            </a:r>
          </a:p>
          <a:p>
            <a:pPr>
              <a:buNone/>
            </a:pPr>
            <a:r>
              <a:rPr lang="ru-RU" sz="2000" dirty="0" smtClean="0"/>
              <a:t>Планируемый информационный охват – 10% ОЦА, </a:t>
            </a:r>
          </a:p>
          <a:p>
            <a:pPr>
              <a:buNone/>
            </a:pPr>
            <a:r>
              <a:rPr lang="ru-RU" sz="2000" dirty="0" smtClean="0"/>
              <a:t>т.е. ~ 251 000 человек</a:t>
            </a:r>
            <a:endParaRPr sz="20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34FF10-9242-0741-9A61-11AEF4B50391}"/>
              </a:ext>
            </a:extLst>
          </p:cNvPr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Gilroy Light"/>
                <a:ea typeface="Gilroy Light"/>
                <a:cs typeface="Gilroy Light"/>
                <a:sym typeface="Gilroy Light"/>
              </a:rPr>
              <a:t>Ключевые параметры, сегменты и специфические черты каждого сегмента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556" name="Picture 4" descr="C:\ГЕНА\Лаптев Плейстик\Грант\Первый урок Крупно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04009" y="4450155"/>
            <a:ext cx="2657509" cy="2203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673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4579" name="Слайд think-cell" r:id="rId4" imgW="360" imgH="360" progId="">
              <p:embed/>
            </p:oleObj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Стейкхолдеры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422031" y="1617785"/>
            <a:ext cx="11100581" cy="460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/>
              <a:t>     Работа с заинтересованными лицами ведётся совместно с Клубом Стратегических Инициатив</a:t>
            </a:r>
          </a:p>
          <a:p>
            <a:pPr>
              <a:buNone/>
            </a:pPr>
            <a:r>
              <a:rPr lang="ru-RU" sz="2000" dirty="0" smtClean="0"/>
              <a:t>Санкт-Петербурга (координаторы: Евгений Васильев, Кристина Иванова), Комитетом по социальной</a:t>
            </a:r>
          </a:p>
          <a:p>
            <a:pPr>
              <a:buNone/>
            </a:pPr>
            <a:r>
              <a:rPr lang="ru-RU" sz="2000" dirty="0" smtClean="0"/>
              <a:t>политике Правительства СПБ, Советом муниципальных образований СПБ и самостоятельно командой </a:t>
            </a:r>
          </a:p>
          <a:p>
            <a:pPr>
              <a:buNone/>
            </a:pPr>
            <a:r>
              <a:rPr lang="ru-RU" sz="2000" dirty="0" smtClean="0"/>
              <a:t>проекта.</a:t>
            </a:r>
          </a:p>
          <a:p>
            <a:pPr>
              <a:buNone/>
            </a:pPr>
            <a:r>
              <a:rPr lang="ru-RU" sz="2000" dirty="0" smtClean="0"/>
              <a:t>     Есть интерес к тиражированию идеи в других регионах России, рекомендации по регистрации игры</a:t>
            </a:r>
          </a:p>
          <a:p>
            <a:pPr>
              <a:buNone/>
            </a:pPr>
            <a:r>
              <a:rPr lang="ru-RU" sz="2000" dirty="0" smtClean="0"/>
              <a:t> «</a:t>
            </a:r>
            <a:r>
              <a:rPr lang="ru-RU" sz="2000" dirty="0" err="1" smtClean="0"/>
              <a:t>Плейстик</a:t>
            </a:r>
            <a:r>
              <a:rPr lang="ru-RU" sz="2000" dirty="0" smtClean="0"/>
              <a:t>» в качестве вида спорта.</a:t>
            </a:r>
          </a:p>
          <a:p>
            <a:pPr>
              <a:buNone/>
            </a:pPr>
            <a:r>
              <a:rPr lang="ru-RU" sz="2000" dirty="0" smtClean="0"/>
              <a:t>     Ожидаем роста популярности игры «</a:t>
            </a:r>
            <a:r>
              <a:rPr lang="ru-RU" sz="2000" dirty="0" err="1" smtClean="0"/>
              <a:t>Плейстик</a:t>
            </a:r>
            <a:r>
              <a:rPr lang="ru-RU" sz="2000" dirty="0" smtClean="0"/>
              <a:t>» и появление новых партнёров после показа</a:t>
            </a:r>
          </a:p>
          <a:p>
            <a:pPr>
              <a:buNone/>
            </a:pPr>
            <a:r>
              <a:rPr lang="ru-RU" sz="2000" dirty="0" smtClean="0"/>
              <a:t>фильма в рамках Программы «</a:t>
            </a:r>
            <a:r>
              <a:rPr lang="ru-RU" sz="2000" dirty="0" err="1" smtClean="0"/>
              <a:t>Киноуроки</a:t>
            </a:r>
            <a:r>
              <a:rPr lang="ru-RU" sz="2000" dirty="0" smtClean="0"/>
              <a:t> в школах России»</a:t>
            </a:r>
          </a:p>
          <a:p>
            <a:pPr>
              <a:buNone/>
            </a:pPr>
            <a:r>
              <a:rPr lang="ru-RU" sz="2000" dirty="0" smtClean="0"/>
              <a:t>      Сайт проекта «</a:t>
            </a:r>
            <a:r>
              <a:rPr lang="ru-RU" sz="2000" dirty="0" err="1" smtClean="0"/>
              <a:t>Плейстик</a:t>
            </a:r>
            <a:r>
              <a:rPr lang="ru-RU" sz="2000" dirty="0" smtClean="0"/>
              <a:t>»: https://playstick.ru/</a:t>
            </a:r>
          </a:p>
          <a:p>
            <a:pPr>
              <a:buNone/>
            </a:pPr>
            <a:r>
              <a:rPr lang="ru-RU" sz="2000" dirty="0" smtClean="0"/>
              <a:t>      С предложениями о сотрудничестве можно обращаться:</a:t>
            </a:r>
          </a:p>
          <a:p>
            <a:pPr>
              <a:buNone/>
            </a:pPr>
            <a:r>
              <a:rPr lang="ru-RU" sz="2000" dirty="0" smtClean="0"/>
              <a:t>      На электронную почту: </a:t>
            </a:r>
            <a:r>
              <a:rPr lang="en-US" sz="2000" dirty="0" smtClean="0"/>
              <a:t>dedykgena@mail.ru,</a:t>
            </a:r>
          </a:p>
          <a:p>
            <a:pPr>
              <a:buNone/>
            </a:pPr>
            <a:r>
              <a:rPr lang="ru-RU" sz="2000" dirty="0" smtClean="0"/>
              <a:t>      и/или по телефонам:</a:t>
            </a:r>
          </a:p>
          <a:p>
            <a:pPr>
              <a:buNone/>
            </a:pPr>
            <a:r>
              <a:rPr lang="ru-RU" sz="2000" dirty="0" smtClean="0"/>
              <a:t>     +7 - 921 - 653-49-53 Дедык Геннадий Михайлович</a:t>
            </a:r>
          </a:p>
          <a:p>
            <a:pPr>
              <a:buNone/>
            </a:pPr>
            <a:r>
              <a:rPr lang="ru-RU" sz="2000" dirty="0" smtClean="0"/>
              <a:t>     +7 - 999 - 037-96-11 Лаптев Анатолий Викторович</a:t>
            </a:r>
            <a:endParaRPr sz="20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34FF10-9242-0741-9A61-11AEF4B50391}"/>
              </a:ext>
            </a:extLst>
          </p:cNvPr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Gilroy Light"/>
                <a:ea typeface="Gilroy Light"/>
                <a:cs typeface="Gilroy Light"/>
                <a:sym typeface="Gilroy Light"/>
              </a:rPr>
              <a:t>На кого еще повлияет проект? Кто в нем заинтересован или может оказать поддержку?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581" name="Picture 5" descr="C:\ГЕНА\Лаптев Плейстик\Грант\Киноуроки ф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89265" y="4086274"/>
            <a:ext cx="3070860" cy="2047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881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5603" name="Слайд think-cell" r:id="rId4" imgW="360" imgH="360" progId="">
              <p:embed/>
            </p:oleObj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Текущая стадия проекта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smtClean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34FF10-9242-0741-9A61-11AEF4B50391}"/>
              </a:ext>
            </a:extLst>
          </p:cNvPr>
          <p:cNvSpPr txBox="1"/>
          <p:nvPr/>
        </p:nvSpPr>
        <p:spPr>
          <a:xfrm>
            <a:off x="281354" y="1533378"/>
            <a:ext cx="11619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ru-RU" sz="1800" dirty="0" smtClean="0">
                <a:latin typeface="Gilroy Light"/>
                <a:ea typeface="Gilroy Light"/>
                <a:cs typeface="Gilroy Light"/>
                <a:sym typeface="Gilroy Light"/>
              </a:rPr>
              <a:t>       «Игра «</a:t>
            </a:r>
            <a:r>
              <a:rPr lang="ru-RU" sz="1800" dirty="0" err="1" smtClean="0">
                <a:latin typeface="Gilroy Light"/>
                <a:ea typeface="Gilroy Light"/>
                <a:cs typeface="Gilroy Light"/>
                <a:sym typeface="Gilroy Light"/>
              </a:rPr>
              <a:t>Плейстик</a:t>
            </a:r>
            <a:r>
              <a:rPr lang="ru-RU" sz="1800" dirty="0" smtClean="0">
                <a:latin typeface="Gilroy Light"/>
                <a:ea typeface="Gilroy Light"/>
                <a:cs typeface="Gilroy Light"/>
                <a:sym typeface="Gilroy Light"/>
              </a:rPr>
              <a:t>» - действующий проект, готовый к развитию, тиражированию и   масштабированию. </a:t>
            </a:r>
            <a:r>
              <a:rPr lang="ru-RU" sz="1800" dirty="0" smtClean="0"/>
              <a:t>Методы закреплены авторскими свидетельствами и прошли проверку Военно-медицинской академии имени С.М. Кирова, где 15.02.2022 были внедрены на постоянной основе для всех форм физической подготовки. </a:t>
            </a:r>
          </a:p>
          <a:p>
            <a:pPr marL="36000"/>
            <a:r>
              <a:rPr lang="ru-RU" sz="1800" dirty="0" smtClean="0"/>
              <a:t>Основная площадка с октября 2022 – Манеж («Зимний Стадион»), Манежная пл., 2, м. «Гостиный Двор».</a:t>
            </a:r>
          </a:p>
          <a:p>
            <a:pPr marL="342900" indent="-342900"/>
            <a:endParaRPr lang="ru-RU" sz="1800" dirty="0">
              <a:latin typeface="Gilroy Light"/>
              <a:ea typeface="Gilroy Light"/>
              <a:cs typeface="Gilroy Light"/>
              <a:sym typeface="Gilroy Light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604" name="Picture 4" descr="C:\ГЕНА\Лаптев Плейстик\Газпром залы\Лаптев Материалы Письма Обращения\Акт-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795" y="3104688"/>
            <a:ext cx="1962051" cy="2841169"/>
          </a:xfrm>
          <a:prstGeom prst="rect">
            <a:avLst/>
          </a:prstGeom>
          <a:noFill/>
        </p:spPr>
      </p:pic>
      <p:pic>
        <p:nvPicPr>
          <p:cNvPr id="25605" name="Picture 5" descr="C:\ГЕНА\Лаптев Плейстик\Газпром залы\Лаптев Материалы Письма Обращения\Акт-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5104" y="3111305"/>
            <a:ext cx="1953844" cy="2812958"/>
          </a:xfrm>
          <a:prstGeom prst="rect">
            <a:avLst/>
          </a:prstGeom>
          <a:noFill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2311" y="3137095"/>
            <a:ext cx="2256618" cy="29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80997" y="3042360"/>
            <a:ext cx="2117040" cy="31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494594" y="2976563"/>
            <a:ext cx="2384983" cy="341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0037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6627" name="Слайд think-cell" r:id="rId4" imgW="360" imgH="360" progId="">
              <p:embed/>
            </p:oleObj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План реализации проекта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858128" y="2025747"/>
            <a:ext cx="10495671" cy="415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smtClean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34FF10-9242-0741-9A61-11AEF4B50391}"/>
              </a:ext>
            </a:extLst>
          </p:cNvPr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Gilroy Light"/>
                <a:ea typeface="Gilroy Light"/>
                <a:cs typeface="Gilroy Light"/>
                <a:sym typeface="Gilroy Light"/>
              </a:rPr>
              <a:t>Основные этапы и контрольные точки, ведущие к промежуточным и конечным результатам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E68EA474-2D8B-DD2C-E136-F5D37988D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8964441"/>
              </p:ext>
            </p:extLst>
          </p:nvPr>
        </p:nvGraphicFramePr>
        <p:xfrm>
          <a:off x="10269414" y="4915541"/>
          <a:ext cx="1041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3571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9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4C86421-A11A-CD21-E24B-AB5A2D9205C5}"/>
              </a:ext>
            </a:extLst>
          </p:cNvPr>
          <p:cNvSpPr txBox="1"/>
          <p:nvPr/>
        </p:nvSpPr>
        <p:spPr>
          <a:xfrm>
            <a:off x="4603630" y="1478438"/>
            <a:ext cx="2984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НА 2023 год</a:t>
            </a:r>
          </a:p>
          <a:p>
            <a:pPr algn="ctr"/>
            <a:endParaRPr lang="ru-RU" sz="24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65760" y="2152355"/>
          <a:ext cx="11451102" cy="3812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708"/>
                <a:gridCol w="7779434"/>
                <a:gridCol w="1308295"/>
                <a:gridCol w="1800665"/>
              </a:tblGrid>
              <a:tr h="544621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Решаемая  задача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</a:tr>
              <a:tr h="544621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Создать детский игровой художественный короткометражный фильм  на 20 минут</a:t>
                      </a:r>
                      <a:b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по качеству "самовоспитание"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01.03.2023 – 10.09.2023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Меркулов В.А</a:t>
                      </a:r>
                      <a:endParaRPr lang="ru-RU" dirty="0"/>
                    </a:p>
                  </a:txBody>
                  <a:tcPr/>
                </a:tc>
              </a:tr>
              <a:tr h="54462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Создать 24 обучающих видео-урока по 3-6 минут для размещения в сети интернет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01.02.2023 –</a:t>
                      </a:r>
                    </a:p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31.05.2023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Лаптев А.В.</a:t>
                      </a:r>
                      <a:endParaRPr lang="ru-RU" dirty="0"/>
                    </a:p>
                  </a:txBody>
                  <a:tcPr/>
                </a:tc>
              </a:tr>
              <a:tr h="54462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Подготовить и издать методические рекомендации-пособия для инструкторов, учителей, пользователей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01.02.2023 –</a:t>
                      </a:r>
                    </a:p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10.10.2023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Дедык Г.М.</a:t>
                      </a:r>
                      <a:endParaRPr lang="ru-RU" dirty="0"/>
                    </a:p>
                  </a:txBody>
                  <a:tcPr/>
                </a:tc>
              </a:tr>
              <a:tr h="544621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Провести курсы по подготовке 120 инструкторов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01.02.2023-</a:t>
                      </a:r>
                    </a:p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25.12.2023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Тесалов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Н.И.</a:t>
                      </a:r>
                      <a:endParaRPr lang="ru-RU" dirty="0"/>
                    </a:p>
                  </a:txBody>
                  <a:tcPr/>
                </a:tc>
              </a:tr>
              <a:tr h="544621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Создать группы для постоянно занимающихся и для приобретающих навыки для самостоятельных занятий  общей численностью 3-5 тыс.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01.02.2023-</a:t>
                      </a:r>
                    </a:p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25.12.2023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Лаптев А.В.</a:t>
                      </a:r>
                      <a:endParaRPr lang="ru-RU" dirty="0"/>
                    </a:p>
                  </a:txBody>
                  <a:tcPr/>
                </a:tc>
              </a:tr>
              <a:tr h="544621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Проинформировать о проекте и его возможностях не менее 251000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01.02.2023-</a:t>
                      </a:r>
                    </a:p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25.12.2023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Дедык Г.М.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878663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1436</Words>
  <Application>Microsoft Office PowerPoint</Application>
  <PresentationFormat>Произвольный</PresentationFormat>
  <Paragraphs>198</Paragraphs>
  <Slides>13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1_Тема Office</vt:lpstr>
      <vt:lpstr>Слайд think-cell</vt:lpstr>
      <vt:lpstr>    Игра «Плейстик»  с эффектом удовольствия от движений, гармонизации и оздоровления всех возрастов без ограничений по здоровью  </vt:lpstr>
      <vt:lpstr>Команда проекта </vt:lpstr>
      <vt:lpstr>Проблема</vt:lpstr>
      <vt:lpstr>Цель проекта </vt:lpstr>
      <vt:lpstr>Суть проекта</vt:lpstr>
      <vt:lpstr>Целевая аудитория</vt:lpstr>
      <vt:lpstr>Стейкхолдеры</vt:lpstr>
      <vt:lpstr>Текущая стадия проекта</vt:lpstr>
      <vt:lpstr>План реализации проекта</vt:lpstr>
      <vt:lpstr>Стоимость проекта</vt:lpstr>
      <vt:lpstr>Ресурсное обеспечение</vt:lpstr>
      <vt:lpstr>РИСКИ</vt:lpstr>
      <vt:lpstr>ЗАПРОС НА ПОДДЕРЖКУ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emz.metall@gmail.com</dc:creator>
  <cp:lastModifiedBy>гоша</cp:lastModifiedBy>
  <cp:revision>247</cp:revision>
  <dcterms:created xsi:type="dcterms:W3CDTF">2019-02-20T19:21:15Z</dcterms:created>
  <dcterms:modified xsi:type="dcterms:W3CDTF">2022-11-07T08:52:57Z</dcterms:modified>
</cp:coreProperties>
</file>