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84" r:id="rId4"/>
    <p:sldId id="258" r:id="rId5"/>
    <p:sldId id="278" r:id="rId6"/>
    <p:sldId id="279" r:id="rId7"/>
    <p:sldId id="281" r:id="rId8"/>
    <p:sldId id="282" r:id="rId9"/>
    <p:sldId id="280" r:id="rId10"/>
    <p:sldId id="283" r:id="rId11"/>
  </p:sldIdLst>
  <p:sldSz cx="12192000" cy="6858000"/>
  <p:notesSz cx="68119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CD7"/>
    <a:srgbClr val="0F9DCF"/>
    <a:srgbClr val="056795"/>
    <a:srgbClr val="00577A"/>
    <a:srgbClr val="D4F0FB"/>
    <a:srgbClr val="00557A"/>
    <a:srgbClr val="1AA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5" autoAdjust="0"/>
  </p:normalViewPr>
  <p:slideViewPr>
    <p:cSldViewPr snapToGrid="0">
      <p:cViewPr varScale="1">
        <p:scale>
          <a:sx n="120" d="100"/>
          <a:sy n="120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817D9-963A-4808-8843-4309BD2ED84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4977B-CC66-49CC-873F-BE8377AD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9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6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0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5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3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7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77B-CC66-49CC-873F-BE8377AD43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2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4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5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0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2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68C5-3A20-4C8F-9A8D-BDD311EAA74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9A89-211C-4262-BFD6-6BD869ED7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0" y="1527147"/>
            <a:ext cx="10684042" cy="5330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5" name="Подзаголовок 8"/>
          <p:cNvSpPr txBox="1">
            <a:spLocks/>
          </p:cNvSpPr>
          <p:nvPr/>
        </p:nvSpPr>
        <p:spPr>
          <a:xfrm>
            <a:off x="850440" y="640900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Цифровой сервис «Решение проблемы инвестора за 10 дней»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8"/>
          <p:cNvSpPr txBox="1">
            <a:spLocks/>
          </p:cNvSpPr>
          <p:nvPr/>
        </p:nvSpPr>
        <p:spPr>
          <a:xfrm>
            <a:off x="945286" y="754149"/>
            <a:ext cx="9408700" cy="1378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Совместимость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любым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на любом электронном устройстве, имеет полную и мобильную версию. </a:t>
            </a:r>
          </a:p>
          <a:p>
            <a:pPr marL="342900" indent="-342900">
              <a:lnSpc>
                <a:spcPct val="120000"/>
              </a:lnSpc>
              <a:buAutoNum type="arabicPeriod" startAt="7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AutoNum type="arabicPeriod" startAt="7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903423" y="584454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Технические характеристики сервиса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4003" y="1255598"/>
            <a:ext cx="181283" cy="250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4003" y="1696850"/>
            <a:ext cx="181283" cy="250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4281" y="2445222"/>
            <a:ext cx="5553640" cy="177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ОС: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Rocky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linux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AlmaLinux</a:t>
            </a:r>
            <a:endParaRPr lang="ru-RU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Бекенд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Spring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</a:t>
            </a:r>
            <a:endParaRPr lang="ru-RU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Фронтенд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TypeScript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TS</a:t>
            </a:r>
          </a:p>
          <a:p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БД: </a:t>
            </a: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Postgres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9.6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5182" y="631275"/>
            <a:ext cx="35514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Интерактивное взаимодействие инвестора с Правительством Хабаровского края, органами местного самоуправления и </a:t>
            </a:r>
            <a:r>
              <a:rPr lang="ru-RU" sz="1100" dirty="0" err="1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ресурсоснабжающими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организациями (</a:t>
            </a:r>
            <a:r>
              <a:rPr lang="ru-RU" sz="1100" dirty="0" err="1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200"/>
              </a:spcAft>
            </a:pPr>
            <a:endParaRPr lang="ru-RU" sz="1100" dirty="0">
              <a:solidFill>
                <a:srgbClr val="676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8"/>
          <p:cNvSpPr txBox="1">
            <a:spLocks/>
          </p:cNvSpPr>
          <p:nvPr/>
        </p:nvSpPr>
        <p:spPr>
          <a:xfrm>
            <a:off x="8625182" y="169677"/>
            <a:ext cx="3280262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Что дает сервис?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5182" y="1490687"/>
            <a:ext cx="3280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проблемы инвестора за 10 дней.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25182" y="1894313"/>
            <a:ext cx="3424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 обращения инвестора: этапов, сроков и ответов.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5182" y="2439100"/>
            <a:ext cx="35668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вопросов в едином личном кабине сразу по нескольким инвестиционным проектам </a:t>
            </a:r>
          </a:p>
          <a:p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(один инициатор – несколько проектов).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6900" y="3128806"/>
            <a:ext cx="304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времени инвестора.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07419" y="3505206"/>
            <a:ext cx="3602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рисков в условиях распространения </a:t>
            </a:r>
            <a:r>
              <a:rPr lang="ru-RU" sz="1100" dirty="0" err="1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39911" y="706880"/>
            <a:ext cx="181283" cy="250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26033" y="1507053"/>
            <a:ext cx="181283" cy="250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35617" y="1923241"/>
            <a:ext cx="181283" cy="2509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35617" y="2451506"/>
            <a:ext cx="181283" cy="250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08373" y="3122868"/>
            <a:ext cx="181283" cy="2509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16762" y="3557338"/>
            <a:ext cx="181283" cy="2509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617" y="5271282"/>
            <a:ext cx="1242883" cy="125103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14997" y="4790967"/>
            <a:ext cx="364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days.invest-khv.ru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283296" cy="3715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" y="3256033"/>
            <a:ext cx="8372466" cy="36019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11190" y="4064774"/>
            <a:ext cx="181283" cy="2509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16900" y="4023448"/>
            <a:ext cx="3602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сервиса на любом электронном устройстве, совместимость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любым ПО, в том числе отечественным</a:t>
            </a:r>
            <a:endParaRPr lang="ru-RU" sz="11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  <p:sp>
        <p:nvSpPr>
          <p:cNvPr id="12" name="Подзаголовок 8"/>
          <p:cNvSpPr txBox="1">
            <a:spLocks/>
          </p:cNvSpPr>
          <p:nvPr/>
        </p:nvSpPr>
        <p:spPr>
          <a:xfrm>
            <a:off x="850440" y="475822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Сервис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«Решение проблемы инвестора за 10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дней»</a:t>
            </a:r>
          </a:p>
        </p:txBody>
      </p:sp>
      <p:sp>
        <p:nvSpPr>
          <p:cNvPr id="17" name="Подзаголовок 8"/>
          <p:cNvSpPr txBox="1">
            <a:spLocks/>
          </p:cNvSpPr>
          <p:nvPr/>
        </p:nvSpPr>
        <p:spPr>
          <a:xfrm>
            <a:off x="745404" y="2224404"/>
            <a:ext cx="4599892" cy="1863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Бизнес, предприниматели, инвесторы, столкнувшиеся с проблемными вопросами, связанными с реализацией инвестиционных проектов, в которых требуется помощь органов власти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(Сегмент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B2G)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8"/>
          <p:cNvSpPr txBox="1">
            <a:spLocks/>
          </p:cNvSpPr>
          <p:nvPr/>
        </p:nvSpPr>
        <p:spPr>
          <a:xfrm>
            <a:off x="745404" y="4722455"/>
            <a:ext cx="4506534" cy="1863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 привязан к инвестиционному порталу края, совместим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любым ПО, в том числе отечественным и доступен как в полной, так и в мобильно версии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дзаголовок 8"/>
          <p:cNvSpPr txBox="1">
            <a:spLocks/>
          </p:cNvSpPr>
          <p:nvPr/>
        </p:nvSpPr>
        <p:spPr>
          <a:xfrm>
            <a:off x="5979796" y="2255051"/>
            <a:ext cx="5432348" cy="1863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Данный сервис может быть масштабирован в любой другой федеральный округ или субъект Российской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федерации, т.к. аналогичные инвестиционные порталы существуют в каждом регионе РФ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8"/>
          <p:cNvSpPr txBox="1">
            <a:spLocks/>
          </p:cNvSpPr>
          <p:nvPr/>
        </p:nvSpPr>
        <p:spPr>
          <a:xfrm>
            <a:off x="6360868" y="4722455"/>
            <a:ext cx="4792514" cy="1863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данного сервиса – 1 000 000 рублей. На его разработку потребовался месяц, на внедрение данной платформы – 10 дней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8"/>
          <p:cNvSpPr txBox="1">
            <a:spLocks/>
          </p:cNvSpPr>
          <p:nvPr/>
        </p:nvSpPr>
        <p:spPr>
          <a:xfrm>
            <a:off x="1982748" y="1687779"/>
            <a:ext cx="1807953" cy="43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</a:t>
            </a:r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1847531" y="4118371"/>
            <a:ext cx="2385750" cy="43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Совместимость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00913" y="4243935"/>
            <a:ext cx="297427" cy="4117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00913" y="1625307"/>
            <a:ext cx="297427" cy="411715"/>
          </a:xfrm>
          <a:prstGeom prst="rect">
            <a:avLst/>
          </a:prstGeom>
        </p:spPr>
      </p:pic>
      <p:sp>
        <p:nvSpPr>
          <p:cNvPr id="26" name="Подзаголовок 8"/>
          <p:cNvSpPr txBox="1">
            <a:spLocks/>
          </p:cNvSpPr>
          <p:nvPr/>
        </p:nvSpPr>
        <p:spPr>
          <a:xfrm>
            <a:off x="7207333" y="1683634"/>
            <a:ext cx="2857280" cy="43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Тиражируемость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50544" y="1639241"/>
            <a:ext cx="297427" cy="411715"/>
          </a:xfrm>
          <a:prstGeom prst="rect">
            <a:avLst/>
          </a:prstGeom>
        </p:spPr>
      </p:pic>
      <p:sp>
        <p:nvSpPr>
          <p:cNvPr id="28" name="Подзаголовок 8"/>
          <p:cNvSpPr txBox="1">
            <a:spLocks/>
          </p:cNvSpPr>
          <p:nvPr/>
        </p:nvSpPr>
        <p:spPr>
          <a:xfrm>
            <a:off x="7564250" y="4337630"/>
            <a:ext cx="2385750" cy="43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50543" y="4297338"/>
            <a:ext cx="297427" cy="4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4002" y="1272046"/>
            <a:ext cx="10230355" cy="1172772"/>
          </a:xfrm>
          <a:prstGeom prst="rect">
            <a:avLst/>
          </a:prstGeom>
          <a:solidFill>
            <a:srgbClr val="0F9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09" y="2648549"/>
            <a:ext cx="3775259" cy="4208657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7" name="Подзаголовок 8"/>
          <p:cNvSpPr txBox="1">
            <a:spLocks/>
          </p:cNvSpPr>
          <p:nvPr/>
        </p:nvSpPr>
        <p:spPr>
          <a:xfrm>
            <a:off x="850440" y="1383159"/>
            <a:ext cx="10143918" cy="197191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Кнопка «Решить проблему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Инвестиционном портале Хабаровского края (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invest-khv.ru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личном кабинете (необходимо указать адрес эл.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почты и получить код, который на нее отправлен).</a:t>
            </a: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вопрос, требующий решения.</a:t>
            </a:r>
          </a:p>
          <a:p>
            <a:pPr marL="342900" indent="-342900">
              <a:buAutoNum type="arabicPeriod"/>
            </a:pP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850440" y="565009"/>
            <a:ext cx="8091429" cy="60517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Как подать обращение и решить проблему?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0825"/>
            <a:ext cx="7730513" cy="3857176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3040779" y="5968718"/>
            <a:ext cx="1374873" cy="611502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285992" y="5842534"/>
            <a:ext cx="754787" cy="252367"/>
          </a:xfrm>
          <a:prstGeom prst="straightConnector1">
            <a:avLst/>
          </a:prstGeom>
          <a:ln w="38100">
            <a:solidFill>
              <a:srgbClr val="FF0000">
                <a:alpha val="34000"/>
              </a:srgbClr>
            </a:solidFill>
            <a:tailEnd type="triangle"/>
          </a:ln>
          <a:effectLst>
            <a:glow>
              <a:schemeClr val="accent1">
                <a:alpha val="3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004" y="1598212"/>
            <a:ext cx="4212258" cy="2194141"/>
          </a:xfrm>
          <a:prstGeom prst="rect">
            <a:avLst/>
          </a:prstGeom>
          <a:solidFill>
            <a:srgbClr val="0F9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5144068" y="1598213"/>
            <a:ext cx="6341179" cy="5254974"/>
          </a:xfrm>
          <a:prstGeom prst="rect">
            <a:avLst/>
          </a:prstGeom>
          <a:effectLst>
            <a:glow rad="38100">
              <a:srgbClr val="1D9CD7"/>
            </a:glow>
          </a:effectLst>
        </p:spPr>
      </p:pic>
      <p:sp>
        <p:nvSpPr>
          <p:cNvPr id="7" name="Подзаголовок 8"/>
          <p:cNvSpPr txBox="1">
            <a:spLocks/>
          </p:cNvSpPr>
          <p:nvPr/>
        </p:nvSpPr>
        <p:spPr>
          <a:xfrm>
            <a:off x="1050003" y="1881982"/>
            <a:ext cx="4279635" cy="3820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Заполнить форму обращения с указанием своих контактных данных, данных организации, составить обращение с описанием проблемы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приложить документы (ранее направленные обращения в органы власти) и отправить.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850440" y="625502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Как подать обращение и решить проблему?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>
          <a:xfrm>
            <a:off x="5098752" y="1463031"/>
            <a:ext cx="6801421" cy="5609169"/>
          </a:xfrm>
          <a:prstGeom prst="rect">
            <a:avLst/>
          </a:prstGeom>
          <a:effectLst>
            <a:glow rad="38100">
              <a:srgbClr val="1D9CD7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866275" y="635128"/>
            <a:ext cx="11033898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Как подать обращение и решить проблему?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535" y="1443516"/>
            <a:ext cx="4214474" cy="2009068"/>
          </a:xfrm>
          <a:prstGeom prst="rect">
            <a:avLst/>
          </a:prstGeom>
          <a:solidFill>
            <a:srgbClr val="0F9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866274" y="1530836"/>
            <a:ext cx="3782729" cy="155819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уведомление в личном кабинете о регистрации обращения (каждый этап рассмотрения обращения будет фиксироваться в личных сообщениях, в случае возникновения дополнительных вопросов у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ответственного за решение проблемы, он может задать их 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61928" y="3655802"/>
            <a:ext cx="4218081" cy="1329505"/>
            <a:chOff x="869910" y="2525383"/>
            <a:chExt cx="3684682" cy="195310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69910" y="2525383"/>
              <a:ext cx="3684682" cy="1797565"/>
            </a:xfrm>
            <a:prstGeom prst="rect">
              <a:avLst/>
            </a:prstGeom>
            <a:solidFill>
              <a:srgbClr val="0F9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дзаголовок 8"/>
            <p:cNvSpPr txBox="1">
              <a:spLocks/>
            </p:cNvSpPr>
            <p:nvPr/>
          </p:nvSpPr>
          <p:spPr>
            <a:xfrm>
              <a:off x="1101434" y="2900276"/>
              <a:ext cx="3198343" cy="157821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ru-RU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течение 10 дней с момента регистрации обращения получить на него ответ.</a:t>
              </a:r>
            </a:p>
            <a:p>
              <a:pPr marL="0" indent="0">
                <a:buNone/>
              </a:pPr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4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3" y="2857469"/>
            <a:ext cx="10563744" cy="3341199"/>
          </a:xfrm>
          <a:prstGeom prst="rect">
            <a:avLst/>
          </a:prstGeom>
          <a:effectLst>
            <a:glow rad="38100">
              <a:srgbClr val="1D9CD7"/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64003" y="1400605"/>
            <a:ext cx="11017319" cy="1223627"/>
          </a:xfrm>
          <a:prstGeom prst="rect">
            <a:avLst/>
          </a:prstGeom>
          <a:solidFill>
            <a:srgbClr val="0F9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855347" y="1598213"/>
            <a:ext cx="10834629" cy="1237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7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ответ или отправить на повторное рассмотрение в проектный офис.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повторного рассмотрения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вопроса на проектном офисе, состав которого определяется в зависимости от отраслевой принадлежности проекта.</a:t>
            </a:r>
          </a:p>
          <a:p>
            <a:pPr marL="342900" indent="-342900">
              <a:buAutoNum type="arabicPeriod" startAt="7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7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762234" y="636295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Как подать обращение и решить проблему?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2890"/>
            <a:ext cx="12192000" cy="5115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58" y="5200153"/>
            <a:ext cx="1197642" cy="1657847"/>
          </a:xfrm>
          <a:prstGeom prst="rect">
            <a:avLst/>
          </a:prstGeom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764003" y="496521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Работа с обращением инвестора ведется каждым сотрудником под своей учетной записью в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online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-режиме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64003" cy="1598212"/>
          </a:xfrm>
          <a:prstGeom prst="rect">
            <a:avLst/>
          </a:prstGeom>
        </p:spPr>
      </p:pic>
      <p:sp>
        <p:nvSpPr>
          <p:cNvPr id="16" name="Подзаголовок 8"/>
          <p:cNvSpPr txBox="1">
            <a:spLocks/>
          </p:cNvSpPr>
          <p:nvPr/>
        </p:nvSpPr>
        <p:spPr>
          <a:xfrm>
            <a:off x="976814" y="698560"/>
            <a:ext cx="9408700" cy="4521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1600" dirty="0" smtClean="0">
                <a:solidFill>
                  <a:srgbClr val="1D9C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запущен в феврале 2022 года, с момента запуска получено и обработано 14 обращений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>
              <a:solidFill>
                <a:srgbClr val="1D9C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AutoNum type="arabicPeriod" startAt="7"/>
            </a:pPr>
            <a:endParaRPr lang="ru-RU" sz="1400" dirty="0" smtClean="0">
              <a:solidFill>
                <a:srgbClr val="1D9C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8"/>
          <p:cNvSpPr txBox="1">
            <a:spLocks/>
          </p:cNvSpPr>
          <p:nvPr/>
        </p:nvSpPr>
        <p:spPr>
          <a:xfrm>
            <a:off x="976814" y="1765915"/>
            <a:ext cx="10869637" cy="4584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 отправлено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принято в работу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14.02.2022 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01.03.2022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Здравствуйте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22 сентября 2021г. мы подали заявку №63 в Министерство природных ресурсов Хабаровского края о включении в Перечень участков недр местного значения по Хабаровскому краю, участок недр "Обор-2", расположенный в Хабаровском муниципальном районе Хабаровского края, для геологического изучения песчано-гравийной смеси.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Нашу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заявку направили исполнителю-Рыжову Виктору Анатольевичу, но до сих пор ответ не получен. В телефонном разговоре: до 22.10.21, болел до 14.11.2021, потом 26.11.2021, потом проблемы с программным обеспечением, потом болел до 03.12.2021, потом вновь больничный, 9.12.2021 ответ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мин.природы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 пришел, будет повторный запрос писать 09.02.2022, потом перенес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11.02.2022. Заявку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прилагаем, надеемся на помощь в этом вопросе.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Оператором ответа на обращение выступило Министерство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природных ресурсов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перечень участков недр местного значения регулирует приказ Федерального агентства по недропользованию от 06.10.2020 № 428 "Об утверждении Порядка подготовки, рассмотрения, согласования перечней участков недр местного значения, содержащих общераспространенные полезные ископаемые, или отказа в согласовании таких перечней" (далее – Приказ). В соответствии с пунктом 9 Приказа участок недр "Обор-2" направлен на согласование в Министерство обороны Российской Федерации, Управление Федеральной службы безопасности Российской Федерации по Хабаровскому краю, Министерство природных ресурсов и экологии Российской Федерации (от 19.11.2021) и уполномоченные органы государственной власти субъекта Российской Федерации. В настоящее время ответ от Минприроды Российской Федерации не получен, вторичный запрос направлен 16.02.2022 № 02.3-1564. Срок рассмотрения Минприроды Российской Федерации поступившей информации об участке недр, предлагаемом к включению в перечень участков недр местного значения, в течение 30 рабочих дней со дня ее поступления. Ожидаемая дата ответа 18 марта 2022 г.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8"/>
          <p:cNvSpPr txBox="1">
            <a:spLocks/>
          </p:cNvSpPr>
          <p:nvPr/>
        </p:nvSpPr>
        <p:spPr>
          <a:xfrm>
            <a:off x="976814" y="98741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обработанных обращений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ерез сервис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«Решение проблемы инвестора за 10 дней»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8"/>
          <p:cNvSpPr txBox="1">
            <a:spLocks/>
          </p:cNvSpPr>
          <p:nvPr/>
        </p:nvSpPr>
        <p:spPr>
          <a:xfrm>
            <a:off x="976814" y="1160744"/>
            <a:ext cx="11020857" cy="605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Инициатор обращения ООО «Центр Строй»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13989</TotalTime>
  <Words>790</Words>
  <Application>Microsoft Office PowerPoint</Application>
  <PresentationFormat>Широкоэкранный</PresentationFormat>
  <Paragraphs>60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Денисова Ксения</dc:creator>
  <cp:lastModifiedBy>Денисова Ксения</cp:lastModifiedBy>
  <cp:revision>83</cp:revision>
  <cp:lastPrinted>2022-02-08T05:33:14Z</cp:lastPrinted>
  <dcterms:created xsi:type="dcterms:W3CDTF">2022-01-27T05:42:38Z</dcterms:created>
  <dcterms:modified xsi:type="dcterms:W3CDTF">2022-12-09T06:31:56Z</dcterms:modified>
</cp:coreProperties>
</file>