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95" r:id="rId1"/>
  </p:sldMasterIdLst>
  <p:notesMasterIdLst>
    <p:notesMasterId r:id="rId5"/>
  </p:notesMasterIdLst>
  <p:sldIdLst>
    <p:sldId id="1002" r:id="rId2"/>
    <p:sldId id="997" r:id="rId3"/>
    <p:sldId id="1006" r:id="rId4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5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AAF"/>
    <a:srgbClr val="0E3F94"/>
    <a:srgbClr val="3399FF"/>
    <a:srgbClr val="00407D"/>
    <a:srgbClr val="BDE3FF"/>
    <a:srgbClr val="B3E0FF"/>
    <a:srgbClr val="1053ED"/>
    <a:srgbClr val="0092F4"/>
    <a:srgbClr val="70A1F3"/>
    <a:srgbClr val="010E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1338" autoAdjust="0"/>
  </p:normalViewPr>
  <p:slideViewPr>
    <p:cSldViewPr snapToGrid="0" snapToObjects="1">
      <p:cViewPr varScale="1">
        <p:scale>
          <a:sx n="75" d="100"/>
          <a:sy n="75" d="100"/>
        </p:scale>
        <p:origin x="84" y="912"/>
      </p:cViewPr>
      <p:guideLst>
        <p:guide pos="415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</p:spPr>
        <p:txBody>
          <a:bodyPr lIns="99075" tIns="49538" rIns="99075" bIns="49538"/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body" sz="quarter" idx="1"/>
          </p:nvPr>
        </p:nvSpPr>
        <p:spPr>
          <a:xfrm>
            <a:off x="947209" y="4861441"/>
            <a:ext cx="5209646" cy="4605576"/>
          </a:xfrm>
          <a:prstGeom prst="rect">
            <a:avLst/>
          </a:prstGeom>
        </p:spPr>
        <p:txBody>
          <a:bodyPr lIns="99075" tIns="49538" rIns="99075" bIns="49538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2167652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594" latinLnBrk="0">
      <a:defRPr sz="1200">
        <a:latin typeface="+mj-lt"/>
        <a:ea typeface="+mj-ea"/>
        <a:cs typeface="+mj-cs"/>
        <a:sym typeface="Calibri"/>
      </a:defRPr>
    </a:lvl2pPr>
    <a:lvl3pPr indent="457189" latinLnBrk="0">
      <a:defRPr sz="1200">
        <a:latin typeface="+mj-lt"/>
        <a:ea typeface="+mj-ea"/>
        <a:cs typeface="+mj-cs"/>
        <a:sym typeface="Calibri"/>
      </a:defRPr>
    </a:lvl3pPr>
    <a:lvl4pPr indent="685783" latinLnBrk="0">
      <a:defRPr sz="1200">
        <a:latin typeface="+mj-lt"/>
        <a:ea typeface="+mj-ea"/>
        <a:cs typeface="+mj-cs"/>
        <a:sym typeface="Calibri"/>
      </a:defRPr>
    </a:lvl4pPr>
    <a:lvl5pPr indent="914377" latinLnBrk="0">
      <a:defRPr sz="1200">
        <a:latin typeface="+mj-lt"/>
        <a:ea typeface="+mj-ea"/>
        <a:cs typeface="+mj-cs"/>
        <a:sym typeface="Calibri"/>
      </a:defRPr>
    </a:lvl5pPr>
    <a:lvl6pPr indent="1142971" latinLnBrk="0">
      <a:defRPr sz="1200">
        <a:latin typeface="+mj-lt"/>
        <a:ea typeface="+mj-ea"/>
        <a:cs typeface="+mj-cs"/>
        <a:sym typeface="Calibri"/>
      </a:defRPr>
    </a:lvl6pPr>
    <a:lvl7pPr indent="1371566" latinLnBrk="0">
      <a:defRPr sz="1200">
        <a:latin typeface="+mj-lt"/>
        <a:ea typeface="+mj-ea"/>
        <a:cs typeface="+mj-cs"/>
        <a:sym typeface="Calibri"/>
      </a:defRPr>
    </a:lvl7pPr>
    <a:lvl8pPr indent="1600160" latinLnBrk="0">
      <a:defRPr sz="1200">
        <a:latin typeface="+mj-lt"/>
        <a:ea typeface="+mj-ea"/>
        <a:cs typeface="+mj-cs"/>
        <a:sym typeface="Calibri"/>
      </a:defRPr>
    </a:lvl8pPr>
    <a:lvl9pPr indent="1828754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0001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4830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66549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068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4EAF-C880-4BCE-B550-F72C51741B91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79270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4EAF-C880-4BCE-B550-F72C51741B91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39337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0793414" y="6374685"/>
            <a:ext cx="749300" cy="1825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1200" smtClean="0">
                <a:solidFill>
                  <a:srgbClr val="0F398B"/>
                </a:solidFill>
                <a:latin typeface="+mj-lt"/>
                <a:ea typeface="Arial" charset="0"/>
                <a:cs typeface="Arial" charset="0"/>
              </a:rPr>
              <a:pPr algn="r"/>
              <a:t>‹#›</a:t>
            </a:fld>
            <a:endParaRPr lang="en-US" sz="1200" dirty="0">
              <a:solidFill>
                <a:srgbClr val="0F398B"/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57861" y="398917"/>
            <a:ext cx="8634188" cy="707072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sz="2401" b="1">
                <a:solidFill>
                  <a:srgbClr val="26304D"/>
                </a:solidFill>
                <a:latin typeface="Golos Text" panose="020B0503020202020204" pitchFamily="34" charset="-52"/>
                <a:ea typeface="Rosatom" panose="020B0503040504020204" pitchFamily="34" charset="-52"/>
                <a:cs typeface="Golos Text" panose="020B0503020202020204" pitchFamily="34" charset="-52"/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000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userDrawn="1">
          <p15:clr>
            <a:srgbClr val="FBAE40"/>
          </p15:clr>
        </p15:guide>
        <p15:guide id="2" pos="7680" userDrawn="1">
          <p15:clr>
            <a:srgbClr val="FBAE40"/>
          </p15:clr>
        </p15:guide>
        <p15:guide id="3" pos="408" userDrawn="1">
          <p15:clr>
            <a:srgbClr val="FBAE40"/>
          </p15:clr>
        </p15:guide>
        <p15:guide id="4" pos="3635" userDrawn="1">
          <p15:clr>
            <a:srgbClr val="FBAE40"/>
          </p15:clr>
        </p15:guide>
        <p15:guide id="5" pos="4044" userDrawn="1">
          <p15:clr>
            <a:srgbClr val="FBAE40"/>
          </p15:clr>
        </p15:guide>
        <p15:guide id="6" pos="7272" userDrawn="1">
          <p15:clr>
            <a:srgbClr val="FBAE40"/>
          </p15:clr>
        </p15:guide>
        <p15:guide id="7" orient="horz" userDrawn="1">
          <p15:clr>
            <a:srgbClr val="FBAE40"/>
          </p15:clr>
        </p15:guide>
        <p15:guide id="8" orient="horz" pos="4320" userDrawn="1">
          <p15:clr>
            <a:srgbClr val="FBAE40"/>
          </p15:clr>
        </p15:guide>
        <p15:guide id="9" orient="horz" pos="249" userDrawn="1">
          <p15:clr>
            <a:srgbClr val="FBAE40"/>
          </p15:clr>
        </p15:guide>
        <p15:guide id="10" orient="horz" pos="409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4EAF-C880-4BCE-B550-F72C51741B91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208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4EAF-C880-4BCE-B550-F72C51741B91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34296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4EAF-C880-4BCE-B550-F72C51741B91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70091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4EAF-C880-4BCE-B550-F72C51741B91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14853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4EAF-C880-4BCE-B550-F72C51741B91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452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4EAF-C880-4BCE-B550-F72C51741B91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46050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4EAF-C880-4BCE-B550-F72C51741B91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07843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4EAF-C880-4BCE-B550-F72C51741B91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99819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24EAF-C880-4BCE-B550-F72C51741B91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14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66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etdb.sakhalin.gov.ru/" TargetMode="External"/><Relationship Id="rId4" Type="http://schemas.openxmlformats.org/officeDocument/2006/relationships/hyperlink" Target="https://rim.sakhalin.gov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1DBDA557-B449-4DAF-A3F2-7BC9E96DDFEF}"/>
              </a:ext>
            </a:extLst>
          </p:cNvPr>
          <p:cNvSpPr/>
          <p:nvPr/>
        </p:nvSpPr>
        <p:spPr>
          <a:xfrm>
            <a:off x="1" y="255904"/>
            <a:ext cx="12192000" cy="1099200"/>
          </a:xfrm>
          <a:prstGeom prst="rect">
            <a:avLst/>
          </a:prstGeom>
          <a:gradFill>
            <a:gsLst>
              <a:gs pos="0">
                <a:schemeClr val="bg1"/>
              </a:gs>
              <a:gs pos="66000">
                <a:srgbClr val="FBFCFE">
                  <a:alpha val="92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Shape 89">
            <a:extLst>
              <a:ext uri="{FF2B5EF4-FFF2-40B4-BE49-F238E27FC236}">
                <a16:creationId xmlns:a16="http://schemas.microsoft.com/office/drawing/2014/main" id="{EBA1079E-D3EB-4F6F-A148-C030CBC76F9E}"/>
              </a:ext>
            </a:extLst>
          </p:cNvPr>
          <p:cNvSpPr/>
          <p:nvPr/>
        </p:nvSpPr>
        <p:spPr>
          <a:xfrm>
            <a:off x="1629402" y="571326"/>
            <a:ext cx="9394198" cy="46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pPr defTabSz="1219170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en-US" sz="2000" b="1" dirty="0">
                <a:solidFill>
                  <a:srgbClr val="0002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RISK INVEST MANAGEMENT</a:t>
            </a:r>
            <a:endParaRPr lang="ru-RU" sz="2000" b="1" dirty="0">
              <a:solidFill>
                <a:srgbClr val="00022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E2CF0645-CC06-4C9C-B154-F3050AE538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45" y="301115"/>
            <a:ext cx="1008222" cy="1008222"/>
          </a:xfrm>
          <a:prstGeom prst="rect">
            <a:avLst/>
          </a:prstGeom>
        </p:spPr>
      </p:pic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3DFAEBE6-8F11-499E-A507-32C9662B8EF3}"/>
              </a:ext>
            </a:extLst>
          </p:cNvPr>
          <p:cNvSpPr/>
          <p:nvPr/>
        </p:nvSpPr>
        <p:spPr>
          <a:xfrm flipH="1">
            <a:off x="-7670" y="6380534"/>
            <a:ext cx="12207345" cy="477467"/>
          </a:xfrm>
          <a:prstGeom prst="rect">
            <a:avLst/>
          </a:prstGeom>
          <a:gradFill>
            <a:gsLst>
              <a:gs pos="40000">
                <a:srgbClr val="053C90">
                  <a:alpha val="0"/>
                </a:srgbClr>
              </a:gs>
              <a:gs pos="100000">
                <a:srgbClr val="010E54"/>
              </a:gs>
              <a:gs pos="0">
                <a:srgbClr val="0754B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 dirty="0"/>
          </a:p>
        </p:txBody>
      </p:sp>
      <p:sp>
        <p:nvSpPr>
          <p:cNvPr id="52" name="Номер слайда 5">
            <a:extLst>
              <a:ext uri="{FF2B5EF4-FFF2-40B4-BE49-F238E27FC236}">
                <a16:creationId xmlns:a16="http://schemas.microsoft.com/office/drawing/2014/main" id="{BB1FD360-CAC7-4C11-B58C-577F86F2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7826" y="6432552"/>
            <a:ext cx="2743200" cy="365125"/>
          </a:xfrm>
        </p:spPr>
        <p:txBody>
          <a:bodyPr/>
          <a:lstStyle/>
          <a:p>
            <a:fld id="{86CB4B4D-7CA3-9044-876B-883B54F8677D}" type="slidenum">
              <a:rPr lang="ru-RU"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fld>
            <a:endParaRPr lang="ru-RU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2B06FDE7-B3F5-425D-9D5D-0DBC4294ED55}"/>
              </a:ext>
            </a:extLst>
          </p:cNvPr>
          <p:cNvSpPr/>
          <p:nvPr/>
        </p:nvSpPr>
        <p:spPr>
          <a:xfrm>
            <a:off x="575443" y="6454259"/>
            <a:ext cx="32447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Цифровой эффективный регион</a:t>
            </a:r>
          </a:p>
        </p:txBody>
      </p:sp>
      <p:sp>
        <p:nvSpPr>
          <p:cNvPr id="11" name="Скругленный прямоугольник 13">
            <a:extLst>
              <a:ext uri="{FF2B5EF4-FFF2-40B4-BE49-F238E27FC236}">
                <a16:creationId xmlns:a16="http://schemas.microsoft.com/office/drawing/2014/main" id="{2904B06F-2426-41CA-B7B7-4F1B79BC46B3}"/>
              </a:ext>
            </a:extLst>
          </p:cNvPr>
          <p:cNvSpPr/>
          <p:nvPr/>
        </p:nvSpPr>
        <p:spPr>
          <a:xfrm>
            <a:off x="7990857" y="2813283"/>
            <a:ext cx="3758367" cy="561122"/>
          </a:xfrm>
          <a:prstGeom prst="roundRect">
            <a:avLst/>
          </a:prstGeom>
          <a:solidFill>
            <a:schemeClr val="accent6">
              <a:lumMod val="90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Члены Комитета, ответственные за курируемые отраслевые блоки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7B4E3B03-B5D8-467D-84CC-596C66F684A9}"/>
              </a:ext>
            </a:extLst>
          </p:cNvPr>
          <p:cNvCxnSpPr>
            <a:cxnSpLocks/>
            <a:stCxn id="14" idx="4"/>
            <a:endCxn id="16" idx="0"/>
          </p:cNvCxnSpPr>
          <p:nvPr/>
        </p:nvCxnSpPr>
        <p:spPr>
          <a:xfrm>
            <a:off x="7788567" y="1768578"/>
            <a:ext cx="0" cy="1211891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>
            <a:extLst>
              <a:ext uri="{FF2B5EF4-FFF2-40B4-BE49-F238E27FC236}">
                <a16:creationId xmlns:a16="http://schemas.microsoft.com/office/drawing/2014/main" id="{F6ACDB05-3A6C-4C79-8CFC-526762120B79}"/>
              </a:ext>
            </a:extLst>
          </p:cNvPr>
          <p:cNvSpPr/>
          <p:nvPr/>
        </p:nvSpPr>
        <p:spPr>
          <a:xfrm>
            <a:off x="7662567" y="1516578"/>
            <a:ext cx="252000" cy="252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/>
            <a:endParaRPr lang="ru-RU" b="1" dirty="0">
              <a:latin typeface="Century Gothic" panose="020B0502020202020204" pitchFamily="34" charset="0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6B1564C3-A711-4236-8C2D-55DB41DB354F}"/>
              </a:ext>
            </a:extLst>
          </p:cNvPr>
          <p:cNvSpPr/>
          <p:nvPr/>
        </p:nvSpPr>
        <p:spPr>
          <a:xfrm>
            <a:off x="7662567" y="2237262"/>
            <a:ext cx="252000" cy="254316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/>
            <a:endParaRPr lang="ru-RU" b="1" dirty="0">
              <a:latin typeface="Century Gothic" panose="020B0502020202020204" pitchFamily="34" charset="0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C026CD48-0C31-4C82-A420-40E5B5AA36B4}"/>
              </a:ext>
            </a:extLst>
          </p:cNvPr>
          <p:cNvSpPr/>
          <p:nvPr/>
        </p:nvSpPr>
        <p:spPr>
          <a:xfrm>
            <a:off x="7662567" y="2980469"/>
            <a:ext cx="252000" cy="252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/>
            <a:endParaRPr lang="ru-RU" b="1" dirty="0">
              <a:latin typeface="Century Gothic" panose="020B050202020202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BE06676-2B2D-4D70-A466-8E16FE1E2D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610" t="-1" r="507" b="22858"/>
          <a:stretch/>
        </p:blipFill>
        <p:spPr>
          <a:xfrm>
            <a:off x="8131529" y="3541981"/>
            <a:ext cx="3758368" cy="2693751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1DE2825-E99E-41AA-AE86-BFB549783E00}"/>
              </a:ext>
            </a:extLst>
          </p:cNvPr>
          <p:cNvSpPr/>
          <p:nvPr/>
        </p:nvSpPr>
        <p:spPr>
          <a:xfrm>
            <a:off x="316399" y="1320988"/>
            <a:ext cx="718858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1300" dirty="0">
                <a:latin typeface="Century Gothic" panose="020B0502020202020204" pitchFamily="34" charset="0"/>
              </a:rPr>
              <a:t>В 2021 году Сахалинской области создан организационный комитет по управлению рисками инвестиций Сахалинской области.</a:t>
            </a:r>
          </a:p>
        </p:txBody>
      </p:sp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6CA1A96A-79D0-4725-A61C-03E157F53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683493"/>
              </p:ext>
            </p:extLst>
          </p:nvPr>
        </p:nvGraphicFramePr>
        <p:xfrm>
          <a:off x="152400" y="3326756"/>
          <a:ext cx="7947877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3">
                  <a:extLst>
                    <a:ext uri="{9D8B030D-6E8A-4147-A177-3AD203B41FA5}">
                      <a16:colId xmlns:a16="http://schemas.microsoft.com/office/drawing/2014/main" val="933920007"/>
                    </a:ext>
                  </a:extLst>
                </a:gridCol>
                <a:gridCol w="6964494">
                  <a:extLst>
                    <a:ext uri="{9D8B030D-6E8A-4147-A177-3AD203B41FA5}">
                      <a16:colId xmlns:a16="http://schemas.microsoft.com/office/drawing/2014/main" val="3948272779"/>
                    </a:ext>
                  </a:extLst>
                </a:gridCol>
                <a:gridCol w="662390">
                  <a:extLst>
                    <a:ext uri="{9D8B030D-6E8A-4147-A177-3AD203B41FA5}">
                      <a16:colId xmlns:a16="http://schemas.microsoft.com/office/drawing/2014/main" val="1168232584"/>
                    </a:ext>
                  </a:extLst>
                </a:gridCol>
              </a:tblGrid>
              <a:tr h="191853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entury Gothic" panose="020B0502020202020204" pitchFamily="34" charset="0"/>
                        </a:rPr>
                        <a:t>Итого:</a:t>
                      </a:r>
                      <a:endParaRPr lang="ru-RU" sz="13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787</a:t>
                      </a:r>
                      <a:endParaRPr lang="ru-RU" sz="13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813410"/>
                  </a:ext>
                </a:extLst>
              </a:tr>
              <a:tr h="45438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3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адресной инвестиционной программы, включая строительство жилья, объекты жилищно-коммунальной, энергетической и транспортной инфраструктуры, здравоохранения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4104052"/>
                  </a:ext>
                </a:extLst>
              </a:tr>
              <a:tr h="19185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3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Стратегические проекты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902620"/>
                  </a:ext>
                </a:extLst>
              </a:tr>
              <a:tr h="19185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ru-RU" sz="13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Проекты государственно-частного партнерства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34391862"/>
                  </a:ext>
                </a:extLst>
              </a:tr>
              <a:tr h="19185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ru-RU" sz="13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Региональные проекты (национальные проекты)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438646"/>
                  </a:ext>
                </a:extLst>
              </a:tr>
              <a:tr h="32312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ru-RU" sz="13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Проекты на территории опережающего развития и свободного порта Владивосток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670906"/>
                  </a:ext>
                </a:extLst>
              </a:tr>
              <a:tr h="19185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ru-RU" sz="13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Сахалинского ипотечного агентства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887225"/>
                  </a:ext>
                </a:extLst>
              </a:tr>
              <a:tr h="32312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3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строительства не включенные в АИП, ремонты (жилье, объекты ЖКХ, энергетической и транспортной инфраструктуры)</a:t>
                      </a:r>
                      <a:endParaRPr lang="ru-RU" sz="13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323</a:t>
                      </a:r>
                      <a:endParaRPr lang="ru-RU" sz="13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610032"/>
                  </a:ext>
                </a:extLst>
              </a:tr>
            </a:tbl>
          </a:graphicData>
        </a:graphic>
      </p:graphicFrame>
      <p:sp>
        <p:nvSpPr>
          <p:cNvPr id="20" name="Скругленный прямоугольник 26">
            <a:extLst>
              <a:ext uri="{FF2B5EF4-FFF2-40B4-BE49-F238E27FC236}">
                <a16:creationId xmlns:a16="http://schemas.microsoft.com/office/drawing/2014/main" id="{1B2F0224-BEF3-4D34-A9A1-B8DF9CBFA814}"/>
              </a:ext>
            </a:extLst>
          </p:cNvPr>
          <p:cNvSpPr/>
          <p:nvPr/>
        </p:nvSpPr>
        <p:spPr>
          <a:xfrm>
            <a:off x="8031109" y="1320988"/>
            <a:ext cx="3718115" cy="508273"/>
          </a:xfrm>
          <a:prstGeom prst="roundRect">
            <a:avLst/>
          </a:prstGeom>
          <a:solidFill>
            <a:schemeClr val="accent6">
              <a:lumMod val="90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Председатель Комитета</a:t>
            </a:r>
          </a:p>
        </p:txBody>
      </p:sp>
      <p:sp>
        <p:nvSpPr>
          <p:cNvPr id="21" name="Скругленный прямоугольник 27">
            <a:extLst>
              <a:ext uri="{FF2B5EF4-FFF2-40B4-BE49-F238E27FC236}">
                <a16:creationId xmlns:a16="http://schemas.microsoft.com/office/drawing/2014/main" id="{12194E83-A676-457E-A526-EE38FD3043F9}"/>
              </a:ext>
            </a:extLst>
          </p:cNvPr>
          <p:cNvSpPr/>
          <p:nvPr/>
        </p:nvSpPr>
        <p:spPr>
          <a:xfrm>
            <a:off x="7990857" y="2060844"/>
            <a:ext cx="3758367" cy="520856"/>
          </a:xfrm>
          <a:prstGeom prst="roundRect">
            <a:avLst/>
          </a:prstGeom>
          <a:solidFill>
            <a:schemeClr val="accent6">
              <a:lumMod val="90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Заместитель председателя Комитета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F2AE263-29B6-404F-9E87-681D45575658}"/>
              </a:ext>
            </a:extLst>
          </p:cNvPr>
          <p:cNvSpPr/>
          <p:nvPr/>
        </p:nvSpPr>
        <p:spPr>
          <a:xfrm>
            <a:off x="291305" y="3050691"/>
            <a:ext cx="51475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Century Gothic" panose="020B0502020202020204" pitchFamily="34" charset="0"/>
              </a:rPr>
              <a:t>Проекты, находящиеся на сопровождении RIM</a:t>
            </a:r>
            <a:endParaRPr lang="ru-RU" sz="1600" b="1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3D490E4-9C11-4A4F-992D-C54DC0152B3F}"/>
              </a:ext>
            </a:extLst>
          </p:cNvPr>
          <p:cNvSpPr/>
          <p:nvPr/>
        </p:nvSpPr>
        <p:spPr>
          <a:xfrm>
            <a:off x="256438" y="1695124"/>
            <a:ext cx="734312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1400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задачи RIM :</a:t>
            </a:r>
          </a:p>
          <a:p>
            <a:pPr marL="85725" lvl="0" indent="-8572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качества реализации проектов и программ, удовлетворенности граждан результатами реализации проектов и программ, обеспечение контроля за решением проблем, указанных в обращениях предпринимателей, участвующих в реализации проектов и программ;</a:t>
            </a:r>
          </a:p>
          <a:p>
            <a:pPr marL="85725" lvl="0" indent="-8572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выработка вариантов для принятия управленческих решений для оперативного решения проблем при реализации проектов и программ. </a:t>
            </a:r>
          </a:p>
        </p:txBody>
      </p:sp>
    </p:spTree>
    <p:extLst>
      <p:ext uri="{BB962C8B-B14F-4D97-AF65-F5344CB8AC3E}">
        <p14:creationId xmlns:p14="http://schemas.microsoft.com/office/powerpoint/2010/main" val="367503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1DBDA557-B449-4DAF-A3F2-7BC9E96DDFEF}"/>
              </a:ext>
            </a:extLst>
          </p:cNvPr>
          <p:cNvSpPr/>
          <p:nvPr/>
        </p:nvSpPr>
        <p:spPr>
          <a:xfrm>
            <a:off x="230501" y="301115"/>
            <a:ext cx="12192000" cy="1099200"/>
          </a:xfrm>
          <a:prstGeom prst="rect">
            <a:avLst/>
          </a:prstGeom>
          <a:gradFill>
            <a:gsLst>
              <a:gs pos="0">
                <a:schemeClr val="bg1"/>
              </a:gs>
              <a:gs pos="66000">
                <a:srgbClr val="FBFCFE">
                  <a:alpha val="92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Shape 89">
            <a:extLst>
              <a:ext uri="{FF2B5EF4-FFF2-40B4-BE49-F238E27FC236}">
                <a16:creationId xmlns:a16="http://schemas.microsoft.com/office/drawing/2014/main" id="{EBA1079E-D3EB-4F6F-A148-C030CBC76F9E}"/>
              </a:ext>
            </a:extLst>
          </p:cNvPr>
          <p:cNvSpPr/>
          <p:nvPr/>
        </p:nvSpPr>
        <p:spPr>
          <a:xfrm>
            <a:off x="1629402" y="539940"/>
            <a:ext cx="9394198" cy="53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pPr defTabSz="1219170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ru-RU" sz="2000" b="1" dirty="0">
                <a:solidFill>
                  <a:srgbClr val="0002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Достигнутые эффекты </a:t>
            </a:r>
            <a:r>
              <a:rPr lang="en-US" sz="2000" b="1" dirty="0" smtClean="0">
                <a:solidFill>
                  <a:srgbClr val="0002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RIM</a:t>
            </a:r>
            <a:r>
              <a:rPr lang="ru-RU" sz="2000" b="1" dirty="0" smtClean="0">
                <a:solidFill>
                  <a:srgbClr val="0002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E2CF0645-CC06-4C9C-B154-F3050AE538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45" y="301115"/>
            <a:ext cx="1008222" cy="1008222"/>
          </a:xfrm>
          <a:prstGeom prst="rect">
            <a:avLst/>
          </a:prstGeom>
        </p:spPr>
      </p:pic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3DFAEBE6-8F11-499E-A507-32C9662B8EF3}"/>
              </a:ext>
            </a:extLst>
          </p:cNvPr>
          <p:cNvSpPr/>
          <p:nvPr/>
        </p:nvSpPr>
        <p:spPr>
          <a:xfrm flipH="1">
            <a:off x="-7670" y="6380534"/>
            <a:ext cx="12207345" cy="477467"/>
          </a:xfrm>
          <a:prstGeom prst="rect">
            <a:avLst/>
          </a:prstGeom>
          <a:gradFill>
            <a:gsLst>
              <a:gs pos="40000">
                <a:srgbClr val="053C90">
                  <a:alpha val="0"/>
                </a:srgbClr>
              </a:gs>
              <a:gs pos="100000">
                <a:srgbClr val="010E54"/>
              </a:gs>
              <a:gs pos="0">
                <a:srgbClr val="0754B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 dirty="0"/>
          </a:p>
        </p:txBody>
      </p:sp>
      <p:sp>
        <p:nvSpPr>
          <p:cNvPr id="52" name="Номер слайда 5">
            <a:extLst>
              <a:ext uri="{FF2B5EF4-FFF2-40B4-BE49-F238E27FC236}">
                <a16:creationId xmlns:a16="http://schemas.microsoft.com/office/drawing/2014/main" id="{BB1FD360-CAC7-4C11-B58C-577F86F2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7826" y="6432552"/>
            <a:ext cx="2743200" cy="365125"/>
          </a:xfrm>
        </p:spPr>
        <p:txBody>
          <a:bodyPr/>
          <a:lstStyle/>
          <a:p>
            <a:fld id="{86CB4B4D-7CA3-9044-876B-883B54F8677D}" type="slidenum">
              <a:rPr lang="ru-RU"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fld>
            <a:endParaRPr lang="ru-RU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2B06FDE7-B3F5-425D-9D5D-0DBC4294ED55}"/>
              </a:ext>
            </a:extLst>
          </p:cNvPr>
          <p:cNvSpPr/>
          <p:nvPr/>
        </p:nvSpPr>
        <p:spPr>
          <a:xfrm>
            <a:off x="575443" y="6454259"/>
            <a:ext cx="32447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Цифровой эффективный регион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1DE2825-E99E-41AA-AE86-BFB549783E00}"/>
              </a:ext>
            </a:extLst>
          </p:cNvPr>
          <p:cNvSpPr/>
          <p:nvPr/>
        </p:nvSpPr>
        <p:spPr>
          <a:xfrm>
            <a:off x="388189" y="1320988"/>
            <a:ext cx="1153351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0" indent="-180975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Century Gothic" panose="020B0502020202020204" pitchFamily="34" charset="0"/>
              </a:rPr>
              <a:t>Достигаются цели и результаты реализуемых инвестиционных проектов.</a:t>
            </a:r>
          </a:p>
          <a:p>
            <a:pPr marL="361950" lvl="0" indent="-180975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Century Gothic" panose="020B0502020202020204" pitchFamily="34" charset="0"/>
              </a:rPr>
              <a:t>Сократились сроки выявления рисков инвестиционных проектов; </a:t>
            </a:r>
          </a:p>
          <a:p>
            <a:pPr marL="361950" lvl="0" indent="-180975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Century Gothic" panose="020B0502020202020204" pitchFamily="34" charset="0"/>
              </a:rPr>
              <a:t>Повысилась эффективность и скорость принятия управленческих решений в рамках реализации инвестиционных проектов;</a:t>
            </a:r>
          </a:p>
          <a:p>
            <a:pPr marL="361950" lvl="0" indent="-180975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Century Gothic" panose="020B0502020202020204" pitchFamily="34" charset="0"/>
              </a:rPr>
              <a:t>Усовершенствована система информирования кураторов проектов и заказчиков о рисках;</a:t>
            </a:r>
          </a:p>
          <a:p>
            <a:pPr marL="361950" lvl="0" indent="-180975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Century Gothic" panose="020B0502020202020204" pitchFamily="34" charset="0"/>
              </a:rPr>
              <a:t>Улучшилось межведомственное взаимодействие, многие риски решаются до вынесения их на уровень куратора или заказчика (т.н. «</a:t>
            </a:r>
            <a:r>
              <a:rPr lang="ru-RU" sz="1400" dirty="0" err="1">
                <a:latin typeface="Century Gothic" panose="020B0502020202020204" pitchFamily="34" charset="0"/>
              </a:rPr>
              <a:t>предрим</a:t>
            </a:r>
            <a:r>
              <a:rPr lang="ru-RU" sz="1400" dirty="0">
                <a:latin typeface="Century Gothic" panose="020B0502020202020204" pitchFamily="34" charset="0"/>
              </a:rPr>
              <a:t>»);</a:t>
            </a:r>
          </a:p>
          <a:p>
            <a:pPr marL="361950" lvl="0" indent="-180975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Century Gothic" panose="020B0502020202020204" pitchFamily="34" charset="0"/>
              </a:rPr>
              <a:t>Обеспечена своевременность реализации мероприятий проектов, в том числе за счет оперативной разработки планов ликвидации отставаний по возникшим рискам </a:t>
            </a:r>
          </a:p>
          <a:p>
            <a:pPr marL="361950" lvl="0" indent="-180975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Century Gothic" panose="020B0502020202020204" pitchFamily="34" charset="0"/>
                <a:hlinkClick r:id="rId4"/>
              </a:rPr>
              <a:t>https://rim.sakhalin.gov.ru</a:t>
            </a:r>
            <a:r>
              <a:rPr lang="ru-RU" sz="1400" dirty="0">
                <a:latin typeface="Century Gothic" panose="020B0502020202020204" pitchFamily="34" charset="0"/>
              </a:rPr>
              <a:t> интегрирована с Единой системой аналитической отчетности «</a:t>
            </a:r>
            <a:r>
              <a:rPr lang="ru-RU" sz="1400" dirty="0" err="1">
                <a:latin typeface="Century Gothic" panose="020B0502020202020204" pitchFamily="34" charset="0"/>
              </a:rPr>
              <a:t>Bi</a:t>
            </a:r>
            <a:r>
              <a:rPr lang="ru-RU" sz="1400" dirty="0">
                <a:latin typeface="Century Gothic" panose="020B0502020202020204" pitchFamily="34" charset="0"/>
              </a:rPr>
              <a:t>» </a:t>
            </a:r>
            <a:r>
              <a:rPr lang="ru-RU" sz="1400" dirty="0">
                <a:latin typeface="Century Gothic" panose="020B0502020202020204" pitchFamily="34" charset="0"/>
                <a:hlinkClick r:id="rId5"/>
              </a:rPr>
              <a:t>https://netdb.sakhalin.gov.ru</a:t>
            </a:r>
            <a:r>
              <a:rPr lang="ru-RU" sz="1400" dirty="0">
                <a:latin typeface="Century Gothic" panose="020B0502020202020204" pitchFamily="34" charset="0"/>
              </a:rPr>
              <a:t>. В каждом региональном органе исполнительной власти, реализующем проекты, определен сотрудник, ответственный за своевременное внесение данных в информационную систему </a:t>
            </a:r>
          </a:p>
          <a:p>
            <a:pPr marL="361950" lvl="0" indent="-180975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Century Gothic" panose="020B0502020202020204" pitchFamily="34" charset="0"/>
              </a:rPr>
              <a:t>Оптимизированы процессы управления проектами. </a:t>
            </a:r>
          </a:p>
          <a:p>
            <a:pPr marL="361950" lvl="0" indent="-180975" algn="just">
              <a:spcAft>
                <a:spcPts val="600"/>
              </a:spcAft>
            </a:pPr>
            <a:r>
              <a:rPr lang="ru-RU" sz="1400" b="1" dirty="0">
                <a:latin typeface="Century Gothic" panose="020B0502020202020204" pitchFamily="34" charset="0"/>
              </a:rPr>
              <a:t>Например: </a:t>
            </a:r>
          </a:p>
          <a:p>
            <a:pPr marL="449263" indent="-268288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400" dirty="0">
                <a:latin typeface="Century Gothic" panose="020B0502020202020204" pitchFamily="34" charset="0"/>
              </a:rPr>
              <a:t>Предоставление земельного участка </a:t>
            </a:r>
            <a:r>
              <a:rPr lang="ru-RU" sz="1400" dirty="0">
                <a:latin typeface="Century Gothic" panose="020B0502020202020204" pitchFamily="34" charset="0"/>
              </a:rPr>
              <a:t>без проведения торгов (в порядке 136-ЗО, ППСО №322). Было – 90 </a:t>
            </a:r>
            <a:r>
              <a:rPr lang="ru-RU" sz="1400" dirty="0">
                <a:latin typeface="Century Gothic" panose="020B0502020202020204" pitchFamily="34" charset="0"/>
              </a:rPr>
              <a:t>(93)дней</a:t>
            </a:r>
            <a:r>
              <a:rPr lang="ru-RU" sz="1400" dirty="0">
                <a:latin typeface="Century Gothic" panose="020B0502020202020204" pitchFamily="34" charset="0"/>
              </a:rPr>
              <a:t>, Стало – 30-45 </a:t>
            </a:r>
            <a:r>
              <a:rPr lang="ru-RU" sz="1400" dirty="0">
                <a:latin typeface="Century Gothic" panose="020B0502020202020204" pitchFamily="34" charset="0"/>
              </a:rPr>
              <a:t>(40)дней</a:t>
            </a:r>
            <a:r>
              <a:rPr lang="ru-RU" sz="1400" dirty="0">
                <a:latin typeface="Century Gothic" panose="020B0502020202020204" pitchFamily="34" charset="0"/>
              </a:rPr>
              <a:t>.</a:t>
            </a:r>
          </a:p>
          <a:p>
            <a:pPr marL="449263" indent="-268288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400" dirty="0">
                <a:latin typeface="Century Gothic" panose="020B0502020202020204" pitchFamily="34" charset="0"/>
              </a:rPr>
              <a:t>Заключение контракта на выполнение р</a:t>
            </a:r>
            <a:r>
              <a:rPr lang="ru-RU" sz="1400" dirty="0">
                <a:latin typeface="Century Gothic" panose="020B0502020202020204" pitchFamily="34" charset="0"/>
              </a:rPr>
              <a:t>абот, услуг, поставку товаров (электронный аукцион). Было – ошибки и просрочка по вехам паспорта инвестпроекта. Стало – своевременное заключение контрактов согласно вехам паспорта инвестпроекта.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23525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CE3F5D0-65E5-44A0-AA65-3CDC7146090F}"/>
              </a:ext>
            </a:extLst>
          </p:cNvPr>
          <p:cNvSpPr/>
          <p:nvPr/>
        </p:nvSpPr>
        <p:spPr>
          <a:xfrm>
            <a:off x="1" y="1332197"/>
            <a:ext cx="12155866" cy="5048018"/>
          </a:xfrm>
          <a:prstGeom prst="rect">
            <a:avLst/>
          </a:prstGeom>
          <a:solidFill>
            <a:schemeClr val="accent6">
              <a:lumMod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581CE70-584F-4418-9635-6CD914D6A269}"/>
              </a:ext>
            </a:extLst>
          </p:cNvPr>
          <p:cNvSpPr/>
          <p:nvPr/>
        </p:nvSpPr>
        <p:spPr>
          <a:xfrm>
            <a:off x="-1025" y="1354825"/>
            <a:ext cx="3990095" cy="50028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113413B-09BA-4ECE-A539-C0F18C5AF938}"/>
              </a:ext>
            </a:extLst>
          </p:cNvPr>
          <p:cNvSpPr/>
          <p:nvPr/>
        </p:nvSpPr>
        <p:spPr>
          <a:xfrm>
            <a:off x="8088586" y="1367627"/>
            <a:ext cx="4095740" cy="49985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5C41A21-9376-C042-CCED-8430893C2E4F}"/>
              </a:ext>
            </a:extLst>
          </p:cNvPr>
          <p:cNvSpPr/>
          <p:nvPr/>
        </p:nvSpPr>
        <p:spPr>
          <a:xfrm>
            <a:off x="4" y="255627"/>
            <a:ext cx="12191997" cy="1099200"/>
          </a:xfrm>
          <a:prstGeom prst="rect">
            <a:avLst/>
          </a:prstGeom>
          <a:gradFill>
            <a:gsLst>
              <a:gs pos="0">
                <a:schemeClr val="bg1"/>
              </a:gs>
              <a:gs pos="66000">
                <a:srgbClr val="FBFCFE">
                  <a:alpha val="92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/>
          </a:p>
        </p:txBody>
      </p:sp>
      <p:sp>
        <p:nvSpPr>
          <p:cNvPr id="34" name="Shape 89">
            <a:extLst>
              <a:ext uri="{FF2B5EF4-FFF2-40B4-BE49-F238E27FC236}">
                <a16:creationId xmlns:a16="http://schemas.microsoft.com/office/drawing/2014/main" id="{5FBE8029-6C57-9C0A-94C8-EA309AB17666}"/>
              </a:ext>
            </a:extLst>
          </p:cNvPr>
          <p:cNvSpPr/>
          <p:nvPr/>
        </p:nvSpPr>
        <p:spPr>
          <a:xfrm>
            <a:off x="1629403" y="571326"/>
            <a:ext cx="9394199" cy="46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pPr defTabSz="1219101">
              <a:lnSpc>
                <a:spcPct val="150000"/>
              </a:lnSpc>
              <a:spcBef>
                <a:spcPct val="0"/>
              </a:spcBef>
              <a:defRPr/>
            </a:pP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Комплексная система управления регионом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B676BF1-4BEC-4389-A2DA-404319C47D93}"/>
              </a:ext>
            </a:extLst>
          </p:cNvPr>
          <p:cNvSpPr/>
          <p:nvPr/>
        </p:nvSpPr>
        <p:spPr>
          <a:xfrm>
            <a:off x="287851" y="3160053"/>
            <a:ext cx="36102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10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Стратегический совет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10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Проектные комитеты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0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RiM</a:t>
            </a:r>
            <a:r>
              <a:rPr lang="ru-RU" dirty="0">
                <a:solidFill>
                  <a:srgbClr val="010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Управление рисками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10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и Сертификация (300 чел)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33724A-3548-4C88-BC23-0846ECDA79A7}"/>
              </a:ext>
            </a:extLst>
          </p:cNvPr>
          <p:cNvSpPr txBox="1"/>
          <p:nvPr/>
        </p:nvSpPr>
        <p:spPr>
          <a:xfrm>
            <a:off x="287851" y="4799870"/>
            <a:ext cx="3274415" cy="126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40" b="1" dirty="0">
                <a:solidFill>
                  <a:srgbClr val="010E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sz="2540" b="1" dirty="0">
                <a:solidFill>
                  <a:srgbClr val="010E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ru-RU" sz="1600" b="1" dirty="0">
                <a:solidFill>
                  <a:srgbClr val="010E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51" dirty="0">
                <a:solidFill>
                  <a:srgbClr val="010E54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нацпроектов</a:t>
            </a:r>
          </a:p>
          <a:p>
            <a:r>
              <a:rPr lang="en-US" sz="2540" b="1" dirty="0" smtClean="0">
                <a:solidFill>
                  <a:srgbClr val="010E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114</a:t>
            </a:r>
            <a:r>
              <a:rPr lang="ru-RU" sz="2540" b="1" dirty="0" smtClean="0">
                <a:solidFill>
                  <a:srgbClr val="010E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51" dirty="0">
                <a:solidFill>
                  <a:srgbClr val="010E54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стратегических проекта</a:t>
            </a:r>
          </a:p>
          <a:p>
            <a:r>
              <a:rPr lang="en-US" sz="2540" b="1" dirty="0" smtClean="0">
                <a:solidFill>
                  <a:srgbClr val="010E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787</a:t>
            </a:r>
            <a:r>
              <a:rPr lang="ru-RU" sz="1600" b="1" dirty="0" smtClean="0">
                <a:solidFill>
                  <a:srgbClr val="010E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51" dirty="0">
                <a:solidFill>
                  <a:srgbClr val="010E54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под  контролем </a:t>
            </a:r>
            <a:r>
              <a:rPr lang="en-US" sz="1451" dirty="0">
                <a:solidFill>
                  <a:srgbClr val="010E54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RiM</a:t>
            </a:r>
            <a:endParaRPr lang="ru-RU" sz="1451" dirty="0">
              <a:solidFill>
                <a:srgbClr val="010E54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hape 89">
            <a:extLst>
              <a:ext uri="{FF2B5EF4-FFF2-40B4-BE49-F238E27FC236}">
                <a16:creationId xmlns:a16="http://schemas.microsoft.com/office/drawing/2014/main" id="{B90FF5FA-899A-4324-9560-8F80D514F8BB}"/>
              </a:ext>
            </a:extLst>
          </p:cNvPr>
          <p:cNvSpPr/>
          <p:nvPr/>
        </p:nvSpPr>
        <p:spPr>
          <a:xfrm>
            <a:off x="913031" y="1877709"/>
            <a:ext cx="569550" cy="6273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pPr defTabSz="1219101">
              <a:lnSpc>
                <a:spcPct val="150000"/>
              </a:lnSpc>
              <a:spcBef>
                <a:spcPct val="0"/>
              </a:spcBef>
              <a:defRPr/>
            </a:pPr>
            <a:r>
              <a:rPr lang="ru-RU" sz="2800" b="1" dirty="0">
                <a:solidFill>
                  <a:srgbClr val="010E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2AF3A7F-D3A2-45DB-8A4A-F3BDE4F838F9}"/>
              </a:ext>
            </a:extLst>
          </p:cNvPr>
          <p:cNvSpPr/>
          <p:nvPr/>
        </p:nvSpPr>
        <p:spPr>
          <a:xfrm>
            <a:off x="287851" y="2674226"/>
            <a:ext cx="3154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</a:pPr>
            <a:r>
              <a:rPr lang="ru-RU" sz="1600" b="1" dirty="0">
                <a:solidFill>
                  <a:srgbClr val="010E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Проектное</a:t>
            </a:r>
            <a:r>
              <a:rPr lang="en-US" sz="1600" b="1" dirty="0">
                <a:solidFill>
                  <a:srgbClr val="010E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>
                <a:solidFill>
                  <a:srgbClr val="010E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управление</a:t>
            </a:r>
            <a:endParaRPr lang="en-US" sz="1600" b="1" dirty="0">
              <a:solidFill>
                <a:srgbClr val="010E5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1F1B173A-A0CD-4DF4-B864-D77A15514BFB}"/>
              </a:ext>
            </a:extLst>
          </p:cNvPr>
          <p:cNvSpPr/>
          <p:nvPr/>
        </p:nvSpPr>
        <p:spPr>
          <a:xfrm>
            <a:off x="4211821" y="3160053"/>
            <a:ext cx="36658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40" indent="-17144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10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Методика бережливых технологий</a:t>
            </a:r>
          </a:p>
          <a:p>
            <a:pPr marL="171440" indent="-17144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10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Персональные проекты руководителей РОИВ</a:t>
            </a:r>
          </a:p>
          <a:p>
            <a:pPr marL="171440" indent="-17144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10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</a:t>
            </a:r>
          </a:p>
        </p:txBody>
      </p:sp>
      <p:sp>
        <p:nvSpPr>
          <p:cNvPr id="26" name="Shape 89">
            <a:extLst>
              <a:ext uri="{FF2B5EF4-FFF2-40B4-BE49-F238E27FC236}">
                <a16:creationId xmlns:a16="http://schemas.microsoft.com/office/drawing/2014/main" id="{7933B58A-36F2-4D4B-B168-BC523206BAE3}"/>
              </a:ext>
            </a:extLst>
          </p:cNvPr>
          <p:cNvSpPr/>
          <p:nvPr/>
        </p:nvSpPr>
        <p:spPr>
          <a:xfrm>
            <a:off x="4953692" y="1711869"/>
            <a:ext cx="579399" cy="6273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pPr defTabSz="1219101">
              <a:lnSpc>
                <a:spcPct val="150000"/>
              </a:lnSpc>
              <a:spcBef>
                <a:spcPct val="0"/>
              </a:spcBef>
              <a:defRPr/>
            </a:pPr>
            <a:r>
              <a:rPr lang="ru-RU" sz="2800" b="1" dirty="0">
                <a:solidFill>
                  <a:srgbClr val="010E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02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B2BC446D-58A2-4230-9BCA-349D1E4F3848}"/>
              </a:ext>
            </a:extLst>
          </p:cNvPr>
          <p:cNvSpPr/>
          <p:nvPr/>
        </p:nvSpPr>
        <p:spPr>
          <a:xfrm>
            <a:off x="4211821" y="2674226"/>
            <a:ext cx="28712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00"/>
              </a:spcBef>
            </a:pPr>
            <a:r>
              <a:rPr lang="ru-RU" sz="1600" b="1" dirty="0">
                <a:solidFill>
                  <a:srgbClr val="010E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Бережливые</a:t>
            </a:r>
            <a:r>
              <a:rPr lang="en-US" sz="1600" b="1" dirty="0">
                <a:solidFill>
                  <a:srgbClr val="010E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>
                <a:solidFill>
                  <a:srgbClr val="010E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технологии</a:t>
            </a:r>
            <a:endParaRPr lang="en-US" sz="1600" b="1" dirty="0">
              <a:solidFill>
                <a:srgbClr val="010E5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3A5B3D-3D14-4632-8FEF-4BA8C7AF8FF0}"/>
              </a:ext>
            </a:extLst>
          </p:cNvPr>
          <p:cNvSpPr txBox="1"/>
          <p:nvPr/>
        </p:nvSpPr>
        <p:spPr>
          <a:xfrm>
            <a:off x="4211820" y="4799870"/>
            <a:ext cx="3449961" cy="126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40" b="1" dirty="0" smtClean="0">
                <a:solidFill>
                  <a:srgbClr val="010E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612 </a:t>
            </a:r>
            <a:r>
              <a:rPr lang="ru-RU" sz="1451" dirty="0" smtClean="0">
                <a:solidFill>
                  <a:srgbClr val="010E54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проектов</a:t>
            </a:r>
            <a:endParaRPr lang="ru-RU" sz="1451" dirty="0">
              <a:solidFill>
                <a:srgbClr val="010E54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ru-RU" sz="2540" b="1" dirty="0" smtClean="0">
                <a:solidFill>
                  <a:srgbClr val="010E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 </a:t>
            </a:r>
            <a:r>
              <a:rPr lang="ru-RU" sz="1451" dirty="0">
                <a:solidFill>
                  <a:srgbClr val="010E54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образцов</a:t>
            </a:r>
          </a:p>
          <a:p>
            <a:r>
              <a:rPr lang="ru-RU" sz="2540" b="1" dirty="0" smtClean="0">
                <a:solidFill>
                  <a:srgbClr val="010E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 </a:t>
            </a:r>
            <a:r>
              <a:rPr lang="ru-RU" sz="1451" dirty="0" smtClean="0">
                <a:solidFill>
                  <a:srgbClr val="010E54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предприятий </a:t>
            </a:r>
            <a:r>
              <a:rPr lang="ru-RU" sz="1451" dirty="0">
                <a:solidFill>
                  <a:srgbClr val="010E54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 нацпроекте   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4A5FB05C-2199-4AF6-9A09-7B2CEBD62A2A}"/>
              </a:ext>
            </a:extLst>
          </p:cNvPr>
          <p:cNvSpPr/>
          <p:nvPr/>
        </p:nvSpPr>
        <p:spPr>
          <a:xfrm>
            <a:off x="8314223" y="3160053"/>
            <a:ext cx="36393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40" indent="-17144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10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Цифровой Архитектурный комитет</a:t>
            </a:r>
          </a:p>
          <a:p>
            <a:pPr marL="171440" indent="-17144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10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РЦТ</a:t>
            </a:r>
            <a:r>
              <a:rPr lang="en-US" dirty="0">
                <a:solidFill>
                  <a:srgbClr val="010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10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каждом РОИВ</a:t>
            </a:r>
          </a:p>
          <a:p>
            <a:pPr marL="171440" indent="-17144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10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на основе данных</a:t>
            </a:r>
          </a:p>
        </p:txBody>
      </p:sp>
      <p:sp>
        <p:nvSpPr>
          <p:cNvPr id="31" name="Shape 89">
            <a:extLst>
              <a:ext uri="{FF2B5EF4-FFF2-40B4-BE49-F238E27FC236}">
                <a16:creationId xmlns:a16="http://schemas.microsoft.com/office/drawing/2014/main" id="{D41300AB-251A-45EF-8CE1-DBFF300DEFC5}"/>
              </a:ext>
            </a:extLst>
          </p:cNvPr>
          <p:cNvSpPr/>
          <p:nvPr/>
        </p:nvSpPr>
        <p:spPr>
          <a:xfrm>
            <a:off x="9056095" y="1715163"/>
            <a:ext cx="630362" cy="6273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pPr defTabSz="1219101">
              <a:lnSpc>
                <a:spcPct val="150000"/>
              </a:lnSpc>
              <a:spcBef>
                <a:spcPct val="0"/>
              </a:spcBef>
              <a:defRPr/>
            </a:pPr>
            <a:r>
              <a:rPr lang="ru-RU" sz="2800" b="1" dirty="0">
                <a:solidFill>
                  <a:srgbClr val="010E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07DC46C-4512-4560-86CA-3DCB095F7B7C}"/>
              </a:ext>
            </a:extLst>
          </p:cNvPr>
          <p:cNvSpPr txBox="1"/>
          <p:nvPr/>
        </p:nvSpPr>
        <p:spPr>
          <a:xfrm>
            <a:off x="8305573" y="4799870"/>
            <a:ext cx="3639379" cy="126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40" b="1" dirty="0">
                <a:solidFill>
                  <a:srgbClr val="010E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 </a:t>
            </a:r>
            <a:r>
              <a:rPr lang="ru-RU" sz="1451" dirty="0">
                <a:solidFill>
                  <a:srgbClr val="010E54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цифровых стандарта</a:t>
            </a:r>
          </a:p>
          <a:p>
            <a:r>
              <a:rPr lang="ru-RU" sz="2540" b="1" dirty="0">
                <a:solidFill>
                  <a:srgbClr val="010E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160 </a:t>
            </a:r>
            <a:r>
              <a:rPr lang="ru-RU" sz="1450" dirty="0">
                <a:solidFill>
                  <a:srgbClr val="010E54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цифровых </a:t>
            </a:r>
            <a:r>
              <a:rPr lang="ru-RU" sz="1451" dirty="0">
                <a:solidFill>
                  <a:srgbClr val="010E54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процессов</a:t>
            </a:r>
          </a:p>
          <a:p>
            <a:r>
              <a:rPr lang="ru-RU" sz="2540" b="1" dirty="0">
                <a:solidFill>
                  <a:srgbClr val="010E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800 </a:t>
            </a:r>
            <a:r>
              <a:rPr lang="ru-RU" sz="1450" dirty="0">
                <a:solidFill>
                  <a:srgbClr val="010E54"/>
                </a:solidFill>
                <a:ea typeface="Tahoma" panose="020B0604030504040204" pitchFamily="34" charset="0"/>
                <a:cs typeface="Arial" panose="020B0604020202020204" pitchFamily="34" charset="0"/>
              </a:rPr>
              <a:t>цифровых показателей КПЭ</a:t>
            </a:r>
            <a:endParaRPr lang="ru-RU" sz="1450" b="1" dirty="0">
              <a:solidFill>
                <a:srgbClr val="010E54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B8520FC3-2CEC-447A-81D8-DEF4F1649C42}"/>
              </a:ext>
            </a:extLst>
          </p:cNvPr>
          <p:cNvSpPr/>
          <p:nvPr/>
        </p:nvSpPr>
        <p:spPr>
          <a:xfrm>
            <a:off x="8301763" y="2674226"/>
            <a:ext cx="37758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</a:pPr>
            <a:r>
              <a:rPr lang="ru-RU" sz="1600" b="1" dirty="0">
                <a:solidFill>
                  <a:srgbClr val="010E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Управление на основе</a:t>
            </a:r>
            <a:r>
              <a:rPr lang="en-US" sz="1600" b="1" dirty="0">
                <a:solidFill>
                  <a:srgbClr val="010E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>
                <a:solidFill>
                  <a:srgbClr val="010E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данных </a:t>
            </a:r>
            <a:endParaRPr lang="en-US" sz="1600" b="1" dirty="0">
              <a:solidFill>
                <a:srgbClr val="010E5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628D409-F7EF-201A-F9FB-D6754DE9B188}"/>
              </a:ext>
            </a:extLst>
          </p:cNvPr>
          <p:cNvSpPr/>
          <p:nvPr/>
        </p:nvSpPr>
        <p:spPr>
          <a:xfrm>
            <a:off x="575443" y="6454259"/>
            <a:ext cx="32447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Цифровой эффективный регион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445F91C-5860-0F5F-F1E7-187DEB981197}"/>
              </a:ext>
            </a:extLst>
          </p:cNvPr>
          <p:cNvSpPr/>
          <p:nvPr/>
        </p:nvSpPr>
        <p:spPr>
          <a:xfrm flipH="1">
            <a:off x="-7672" y="6380533"/>
            <a:ext cx="12207345" cy="477467"/>
          </a:xfrm>
          <a:prstGeom prst="rect">
            <a:avLst/>
          </a:prstGeom>
          <a:gradFill>
            <a:gsLst>
              <a:gs pos="40000">
                <a:srgbClr val="053C90">
                  <a:alpha val="0"/>
                </a:srgbClr>
              </a:gs>
              <a:gs pos="100000">
                <a:srgbClr val="010E54"/>
              </a:gs>
              <a:gs pos="0">
                <a:srgbClr val="0754B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C600558-C6CA-9D46-0854-8AE2AA0D25EB}"/>
              </a:ext>
            </a:extLst>
          </p:cNvPr>
          <p:cNvSpPr/>
          <p:nvPr/>
        </p:nvSpPr>
        <p:spPr>
          <a:xfrm>
            <a:off x="280048" y="6467059"/>
            <a:ext cx="32447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Цифровой эффективный регион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F32074F-BE4E-8077-5A49-0B0AAF28B5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47" y="301116"/>
            <a:ext cx="1008223" cy="1008223"/>
          </a:xfrm>
          <a:prstGeom prst="rect">
            <a:avLst/>
          </a:prstGeom>
        </p:spPr>
      </p:pic>
      <p:sp>
        <p:nvSpPr>
          <p:cNvPr id="38" name="Номер слайда 5">
            <a:extLst>
              <a:ext uri="{FF2B5EF4-FFF2-40B4-BE49-F238E27FC236}">
                <a16:creationId xmlns:a16="http://schemas.microsoft.com/office/drawing/2014/main" id="{9AF6718A-66B4-4065-9A0E-C87ACC95E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7826" y="6432552"/>
            <a:ext cx="2743200" cy="365125"/>
          </a:xfrm>
        </p:spPr>
        <p:txBody>
          <a:bodyPr/>
          <a:lstStyle/>
          <a:p>
            <a:fld id="{86CB4B4D-7CA3-9044-876B-883B54F8677D}" type="slidenum">
              <a:rPr lang="ru-RU"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fld>
            <a:endParaRPr lang="ru-RU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FCD66C-CC38-4EF5-A4C5-CA0A4BB1AD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456" y="1516341"/>
            <a:ext cx="900000" cy="900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D106EA-969B-4C21-8C9F-A5EF6BC314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934" y="1516341"/>
            <a:ext cx="900000" cy="90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BA5EDE5-9569-47A4-9DD0-81228B7CE7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22" y="1516341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523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overment 2022">
      <a:dk1>
        <a:srgbClr val="04122A"/>
      </a:dk1>
      <a:lt1>
        <a:sysClr val="window" lastClr="FFFFFF"/>
      </a:lt1>
      <a:dk2>
        <a:srgbClr val="051367"/>
      </a:dk2>
      <a:lt2>
        <a:srgbClr val="FFFFFF"/>
      </a:lt2>
      <a:accent1>
        <a:srgbClr val="7FB5FF"/>
      </a:accent1>
      <a:accent2>
        <a:srgbClr val="2D31FA"/>
      </a:accent2>
      <a:accent3>
        <a:srgbClr val="1363E9"/>
      </a:accent3>
      <a:accent4>
        <a:srgbClr val="5D8BF4"/>
      </a:accent4>
      <a:accent5>
        <a:srgbClr val="47B5FF"/>
      </a:accent5>
      <a:accent6>
        <a:srgbClr val="DFF6FF"/>
      </a:accent6>
      <a:hlink>
        <a:srgbClr val="47B5FF"/>
      </a:hlink>
      <a:folHlink>
        <a:srgbClr val="8C8C8C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30135</TotalTime>
  <Words>378</Words>
  <Application>Microsoft Office PowerPoint</Application>
  <PresentationFormat>Широкоэкранный</PresentationFormat>
  <Paragraphs>77</Paragraphs>
  <Slides>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Golos Text</vt:lpstr>
      <vt:lpstr>Rosatom</vt:lpstr>
      <vt:lpstr>Symbol</vt:lpstr>
      <vt:lpstr>Tahoma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Маслова Ксения Ивановна</cp:lastModifiedBy>
  <cp:revision>473</cp:revision>
  <cp:lastPrinted>2021-03-17T09:01:35Z</cp:lastPrinted>
  <dcterms:modified xsi:type="dcterms:W3CDTF">2022-12-12T06:01:28Z</dcterms:modified>
</cp:coreProperties>
</file>