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6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6" r:id="rId5"/>
    <p:sldId id="257" r:id="rId6"/>
    <p:sldId id="258" r:id="rId7"/>
    <p:sldId id="259" r:id="rId8"/>
    <p:sldId id="260" r:id="rId9"/>
    <p:sldId id="261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93E3FF"/>
    <a:srgbClr val="FF9900"/>
    <a:srgbClr val="00FFCC"/>
    <a:srgbClr val="DCD3FB"/>
    <a:srgbClr val="00D0A8"/>
    <a:srgbClr val="FFD757"/>
    <a:srgbClr val="3AEA4F"/>
    <a:srgbClr val="64EE74"/>
    <a:srgbClr val="97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8170-2741-4538-B455-D6090F74FFD0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F14C3F-6D5D-4AC7-8283-2AA12EC92778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расширение представления участников Марафона о мире профессий;</a:t>
          </a:r>
        </a:p>
      </dgm:t>
    </dgm:pt>
    <dgm:pt modelId="{716ADB8B-E4D1-4DD9-89EA-7343F39F0192}" type="parTrans" cxnId="{A5EEC8DA-D00A-4685-9BCB-8D596DF0F02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88570-5F98-4224-8201-98B67E411C16}" type="sibTrans" cxnId="{A5EEC8DA-D00A-4685-9BCB-8D596DF0F02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92114-F38E-4F71-8545-71013F8EE83E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обучающимся с инвалидностью и ОВЗ в оптимальном профессиональном самоопределении на основе соответствия индивидуально-психологических особенностей личности возможностям здоровья и требованиям со стороны профессии;</a:t>
          </a:r>
        </a:p>
      </dgm:t>
    </dgm:pt>
    <dgm:pt modelId="{57596A61-0D36-4D25-BCD0-A68D273E2020}" type="parTrans" cxnId="{24BCD353-92A5-4C72-89C9-DA7805BA630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2797D-6711-40CB-AC1C-6BA0FD48B928}" type="sibTrans" cxnId="{24BCD353-92A5-4C72-89C9-DA7805BA630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EF0A5-9FA8-4158-B9D6-F17872C97392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мотивации к дальнейшему профессиональному обучению; </a:t>
          </a:r>
        </a:p>
      </dgm:t>
    </dgm:pt>
    <dgm:pt modelId="{4BB79549-2C49-49D6-97BD-0AD21A7AF57E}" type="parTrans" cxnId="{8BFFF87A-D423-47B5-A4C5-35D5FB35AB1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CDCBC-E60E-4860-AEC3-EF19BC5ED343}" type="sibTrans" cxnId="{8BFFF87A-D423-47B5-A4C5-35D5FB35AB1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278A2-19F5-461E-9068-0BF3947452D5}">
      <dgm:prSet custT="1"/>
      <dgm:spPr>
        <a:solidFill>
          <a:srgbClr val="97C1FF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сетевого взаимодействия БПОО ТО, профессиональных и общеобразовательных организаций, Центра занятости населения по вопросам профессиональной ориентации и трудоустройства инвалидов и лиц с ограниченными возможностями здоровья.</a:t>
          </a:r>
        </a:p>
      </dgm:t>
    </dgm:pt>
    <dgm:pt modelId="{DAF79257-547D-467D-BF63-6072BDB72679}" type="parTrans" cxnId="{777828C3-17B7-464A-A511-EBD8CACCC2B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BE7C8-C32E-4327-9E9C-8C68C770F680}" type="sibTrans" cxnId="{777828C3-17B7-464A-A511-EBD8CACCC2B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A40D0-9E84-479D-B07D-6DF7477E8CEB}" type="pres">
      <dgm:prSet presAssocID="{9D608170-2741-4538-B455-D6090F74FFD0}" presName="Name0" presStyleCnt="0">
        <dgm:presLayoutVars>
          <dgm:chMax val="7"/>
          <dgm:chPref val="7"/>
          <dgm:dir/>
        </dgm:presLayoutVars>
      </dgm:prSet>
      <dgm:spPr/>
    </dgm:pt>
    <dgm:pt modelId="{C82750CE-19EE-4B9C-8A91-2AB287D635A3}" type="pres">
      <dgm:prSet presAssocID="{9D608170-2741-4538-B455-D6090F74FFD0}" presName="Name1" presStyleCnt="0"/>
      <dgm:spPr/>
    </dgm:pt>
    <dgm:pt modelId="{8C47E746-E423-49FD-A975-80291AD80E6B}" type="pres">
      <dgm:prSet presAssocID="{9D608170-2741-4538-B455-D6090F74FFD0}" presName="cycle" presStyleCnt="0"/>
      <dgm:spPr/>
    </dgm:pt>
    <dgm:pt modelId="{B86882FD-492B-40A4-9C6B-A072C9120E99}" type="pres">
      <dgm:prSet presAssocID="{9D608170-2741-4538-B455-D6090F74FFD0}" presName="srcNode" presStyleLbl="node1" presStyleIdx="0" presStyleCnt="4"/>
      <dgm:spPr/>
    </dgm:pt>
    <dgm:pt modelId="{6C26E0F2-58E4-4084-8105-E232877E625E}" type="pres">
      <dgm:prSet presAssocID="{9D608170-2741-4538-B455-D6090F74FFD0}" presName="conn" presStyleLbl="parChTrans1D2" presStyleIdx="0" presStyleCnt="1"/>
      <dgm:spPr/>
    </dgm:pt>
    <dgm:pt modelId="{A1DEB750-8A48-4AAB-9F7D-3229931865C6}" type="pres">
      <dgm:prSet presAssocID="{9D608170-2741-4538-B455-D6090F74FFD0}" presName="extraNode" presStyleLbl="node1" presStyleIdx="0" presStyleCnt="4"/>
      <dgm:spPr/>
    </dgm:pt>
    <dgm:pt modelId="{E36BC59B-5FF7-4FF1-8543-4E47F8556C91}" type="pres">
      <dgm:prSet presAssocID="{9D608170-2741-4538-B455-D6090F74FFD0}" presName="dstNode" presStyleLbl="node1" presStyleIdx="0" presStyleCnt="4"/>
      <dgm:spPr/>
    </dgm:pt>
    <dgm:pt modelId="{7A59B9E1-126F-4058-B1F9-5C057716D4D9}" type="pres">
      <dgm:prSet presAssocID="{3DF14C3F-6D5D-4AC7-8283-2AA12EC92778}" presName="text_1" presStyleLbl="node1" presStyleIdx="0" presStyleCnt="4" custLinFactNeighborX="-549" custLinFactNeighborY="-724">
        <dgm:presLayoutVars>
          <dgm:bulletEnabled val="1"/>
        </dgm:presLayoutVars>
      </dgm:prSet>
      <dgm:spPr/>
    </dgm:pt>
    <dgm:pt modelId="{1021ADE4-262E-4999-8012-1BAB6EFAC18F}" type="pres">
      <dgm:prSet presAssocID="{3DF14C3F-6D5D-4AC7-8283-2AA12EC92778}" presName="accent_1" presStyleCnt="0"/>
      <dgm:spPr/>
    </dgm:pt>
    <dgm:pt modelId="{6EB7D78A-2815-4F62-80B8-5BF44F471320}" type="pres">
      <dgm:prSet presAssocID="{3DF14C3F-6D5D-4AC7-8283-2AA12EC92778}" presName="accentRepeatNode" presStyleLbl="solidFgAcc1" presStyleIdx="0" presStyleCnt="4"/>
      <dgm:spPr/>
    </dgm:pt>
    <dgm:pt modelId="{78A6CE6C-4A5C-4E85-BF42-6DBF3505F214}" type="pres">
      <dgm:prSet presAssocID="{6B792114-F38E-4F71-8545-71013F8EE83E}" presName="text_2" presStyleLbl="node1" presStyleIdx="1" presStyleCnt="4" custScaleX="98991" custScaleY="141643">
        <dgm:presLayoutVars>
          <dgm:bulletEnabled val="1"/>
        </dgm:presLayoutVars>
      </dgm:prSet>
      <dgm:spPr/>
    </dgm:pt>
    <dgm:pt modelId="{2D76736D-715B-41A7-8A24-33D4CB4013A6}" type="pres">
      <dgm:prSet presAssocID="{6B792114-F38E-4F71-8545-71013F8EE83E}" presName="accent_2" presStyleCnt="0"/>
      <dgm:spPr/>
    </dgm:pt>
    <dgm:pt modelId="{FCB21926-106D-4325-A48B-6F255B41BF12}" type="pres">
      <dgm:prSet presAssocID="{6B792114-F38E-4F71-8545-71013F8EE83E}" presName="accentRepeatNode" presStyleLbl="solidFgAcc1" presStyleIdx="1" presStyleCnt="4"/>
      <dgm:spPr/>
    </dgm:pt>
    <dgm:pt modelId="{B32961C7-DD6D-4945-A0BF-8F2577C775C6}" type="pres">
      <dgm:prSet presAssocID="{F8EEF0A5-9FA8-4158-B9D6-F17872C97392}" presName="text_3" presStyleLbl="node1" presStyleIdx="2" presStyleCnt="4">
        <dgm:presLayoutVars>
          <dgm:bulletEnabled val="1"/>
        </dgm:presLayoutVars>
      </dgm:prSet>
      <dgm:spPr/>
    </dgm:pt>
    <dgm:pt modelId="{AF39BE75-DD96-4F8A-BC98-F9C696E09334}" type="pres">
      <dgm:prSet presAssocID="{F8EEF0A5-9FA8-4158-B9D6-F17872C97392}" presName="accent_3" presStyleCnt="0"/>
      <dgm:spPr/>
    </dgm:pt>
    <dgm:pt modelId="{5A507ED6-F200-4B97-8FC3-0C817615685D}" type="pres">
      <dgm:prSet presAssocID="{F8EEF0A5-9FA8-4158-B9D6-F17872C97392}" presName="accentRepeatNode" presStyleLbl="solidFgAcc1" presStyleIdx="2" presStyleCnt="4"/>
      <dgm:spPr/>
    </dgm:pt>
    <dgm:pt modelId="{1AA05776-F6E3-4FA9-B30C-5A4E98A47C06}" type="pres">
      <dgm:prSet presAssocID="{862278A2-19F5-461E-9068-0BF3947452D5}" presName="text_4" presStyleLbl="node1" presStyleIdx="3" presStyleCnt="4" custScaleX="100622" custScaleY="131760">
        <dgm:presLayoutVars>
          <dgm:bulletEnabled val="1"/>
        </dgm:presLayoutVars>
      </dgm:prSet>
      <dgm:spPr/>
    </dgm:pt>
    <dgm:pt modelId="{88A7D124-2DDF-41B7-8B19-EC12B0A40708}" type="pres">
      <dgm:prSet presAssocID="{862278A2-19F5-461E-9068-0BF3947452D5}" presName="accent_4" presStyleCnt="0"/>
      <dgm:spPr/>
    </dgm:pt>
    <dgm:pt modelId="{F9FE2C56-1D79-471D-BC79-A2F2D63BB0E3}" type="pres">
      <dgm:prSet presAssocID="{862278A2-19F5-461E-9068-0BF3947452D5}" presName="accentRepeatNode" presStyleLbl="solidFgAcc1" presStyleIdx="3" presStyleCnt="4"/>
      <dgm:spPr/>
    </dgm:pt>
  </dgm:ptLst>
  <dgm:cxnLst>
    <dgm:cxn modelId="{61D5BE46-6E86-4619-B499-5FEEC16FC8F9}" type="presOf" srcId="{F8EEF0A5-9FA8-4158-B9D6-F17872C97392}" destId="{B32961C7-DD6D-4945-A0BF-8F2577C775C6}" srcOrd="0" destOrd="0" presId="urn:microsoft.com/office/officeart/2008/layout/VerticalCurvedList"/>
    <dgm:cxn modelId="{BF83006F-E113-4381-AA8A-AF97F88C5D84}" type="presOf" srcId="{9D608170-2741-4538-B455-D6090F74FFD0}" destId="{040A40D0-9E84-479D-B07D-6DF7477E8CEB}" srcOrd="0" destOrd="0" presId="urn:microsoft.com/office/officeart/2008/layout/VerticalCurvedList"/>
    <dgm:cxn modelId="{5E994650-C89D-4D75-A6DE-16E1E3C449C1}" type="presOf" srcId="{3DF14C3F-6D5D-4AC7-8283-2AA12EC92778}" destId="{7A59B9E1-126F-4058-B1F9-5C057716D4D9}" srcOrd="0" destOrd="0" presId="urn:microsoft.com/office/officeart/2008/layout/VerticalCurvedList"/>
    <dgm:cxn modelId="{2577C753-83B2-4E83-93D6-16472BD69431}" type="presOf" srcId="{6B792114-F38E-4F71-8545-71013F8EE83E}" destId="{78A6CE6C-4A5C-4E85-BF42-6DBF3505F214}" srcOrd="0" destOrd="0" presId="urn:microsoft.com/office/officeart/2008/layout/VerticalCurvedList"/>
    <dgm:cxn modelId="{24BCD353-92A5-4C72-89C9-DA7805BA6301}" srcId="{9D608170-2741-4538-B455-D6090F74FFD0}" destId="{6B792114-F38E-4F71-8545-71013F8EE83E}" srcOrd="1" destOrd="0" parTransId="{57596A61-0D36-4D25-BCD0-A68D273E2020}" sibTransId="{6C12797D-6711-40CB-AC1C-6BA0FD48B928}"/>
    <dgm:cxn modelId="{8BFFF87A-D423-47B5-A4C5-35D5FB35AB11}" srcId="{9D608170-2741-4538-B455-D6090F74FFD0}" destId="{F8EEF0A5-9FA8-4158-B9D6-F17872C97392}" srcOrd="2" destOrd="0" parTransId="{4BB79549-2C49-49D6-97BD-0AD21A7AF57E}" sibTransId="{0E1CDCBC-E60E-4860-AEC3-EF19BC5ED343}"/>
    <dgm:cxn modelId="{C5E69981-2710-4F25-AF69-443982280296}" type="presOf" srcId="{E5288570-5F98-4224-8201-98B67E411C16}" destId="{6C26E0F2-58E4-4084-8105-E232877E625E}" srcOrd="0" destOrd="0" presId="urn:microsoft.com/office/officeart/2008/layout/VerticalCurvedList"/>
    <dgm:cxn modelId="{777828C3-17B7-464A-A511-EBD8CACCC2B6}" srcId="{9D608170-2741-4538-B455-D6090F74FFD0}" destId="{862278A2-19F5-461E-9068-0BF3947452D5}" srcOrd="3" destOrd="0" parTransId="{DAF79257-547D-467D-BF63-6072BDB72679}" sibTransId="{F23BE7C8-C32E-4327-9E9C-8C68C770F680}"/>
    <dgm:cxn modelId="{A5EEC8DA-D00A-4685-9BCB-8D596DF0F02B}" srcId="{9D608170-2741-4538-B455-D6090F74FFD0}" destId="{3DF14C3F-6D5D-4AC7-8283-2AA12EC92778}" srcOrd="0" destOrd="0" parTransId="{716ADB8B-E4D1-4DD9-89EA-7343F39F0192}" sibTransId="{E5288570-5F98-4224-8201-98B67E411C16}"/>
    <dgm:cxn modelId="{27373DED-C856-47CC-A47F-3322BB978D57}" type="presOf" srcId="{862278A2-19F5-461E-9068-0BF3947452D5}" destId="{1AA05776-F6E3-4FA9-B30C-5A4E98A47C06}" srcOrd="0" destOrd="0" presId="urn:microsoft.com/office/officeart/2008/layout/VerticalCurvedList"/>
    <dgm:cxn modelId="{FE92BCC8-CBED-4752-A3F8-0F8A517C937F}" type="presParOf" srcId="{040A40D0-9E84-479D-B07D-6DF7477E8CEB}" destId="{C82750CE-19EE-4B9C-8A91-2AB287D635A3}" srcOrd="0" destOrd="0" presId="urn:microsoft.com/office/officeart/2008/layout/VerticalCurvedList"/>
    <dgm:cxn modelId="{B24CA578-1623-4B58-A6C1-86A6A5026DE8}" type="presParOf" srcId="{C82750CE-19EE-4B9C-8A91-2AB287D635A3}" destId="{8C47E746-E423-49FD-A975-80291AD80E6B}" srcOrd="0" destOrd="0" presId="urn:microsoft.com/office/officeart/2008/layout/VerticalCurvedList"/>
    <dgm:cxn modelId="{2A8F1744-A1BA-4DA3-9B18-BE0C880C495D}" type="presParOf" srcId="{8C47E746-E423-49FD-A975-80291AD80E6B}" destId="{B86882FD-492B-40A4-9C6B-A072C9120E99}" srcOrd="0" destOrd="0" presId="urn:microsoft.com/office/officeart/2008/layout/VerticalCurvedList"/>
    <dgm:cxn modelId="{58C6AD73-3421-4390-9403-A13990D57EFC}" type="presParOf" srcId="{8C47E746-E423-49FD-A975-80291AD80E6B}" destId="{6C26E0F2-58E4-4084-8105-E232877E625E}" srcOrd="1" destOrd="0" presId="urn:microsoft.com/office/officeart/2008/layout/VerticalCurvedList"/>
    <dgm:cxn modelId="{93BA1CDB-E6B4-4F5E-B70D-53DC6C89BA88}" type="presParOf" srcId="{8C47E746-E423-49FD-A975-80291AD80E6B}" destId="{A1DEB750-8A48-4AAB-9F7D-3229931865C6}" srcOrd="2" destOrd="0" presId="urn:microsoft.com/office/officeart/2008/layout/VerticalCurvedList"/>
    <dgm:cxn modelId="{E9658DF5-A698-4FB4-AFDE-79E19FB290A1}" type="presParOf" srcId="{8C47E746-E423-49FD-A975-80291AD80E6B}" destId="{E36BC59B-5FF7-4FF1-8543-4E47F8556C91}" srcOrd="3" destOrd="0" presId="urn:microsoft.com/office/officeart/2008/layout/VerticalCurvedList"/>
    <dgm:cxn modelId="{AFF87DFF-2E2D-4A82-84D9-146FBB3B601B}" type="presParOf" srcId="{C82750CE-19EE-4B9C-8A91-2AB287D635A3}" destId="{7A59B9E1-126F-4058-B1F9-5C057716D4D9}" srcOrd="1" destOrd="0" presId="urn:microsoft.com/office/officeart/2008/layout/VerticalCurvedList"/>
    <dgm:cxn modelId="{D18A02D1-2214-4290-BB9D-5A44D94684B9}" type="presParOf" srcId="{C82750CE-19EE-4B9C-8A91-2AB287D635A3}" destId="{1021ADE4-262E-4999-8012-1BAB6EFAC18F}" srcOrd="2" destOrd="0" presId="urn:microsoft.com/office/officeart/2008/layout/VerticalCurvedList"/>
    <dgm:cxn modelId="{26151989-D601-40A8-8653-D960FAB8640C}" type="presParOf" srcId="{1021ADE4-262E-4999-8012-1BAB6EFAC18F}" destId="{6EB7D78A-2815-4F62-80B8-5BF44F471320}" srcOrd="0" destOrd="0" presId="urn:microsoft.com/office/officeart/2008/layout/VerticalCurvedList"/>
    <dgm:cxn modelId="{6D8B74BE-F039-4917-8E2F-75423FAF845D}" type="presParOf" srcId="{C82750CE-19EE-4B9C-8A91-2AB287D635A3}" destId="{78A6CE6C-4A5C-4E85-BF42-6DBF3505F214}" srcOrd="3" destOrd="0" presId="urn:microsoft.com/office/officeart/2008/layout/VerticalCurvedList"/>
    <dgm:cxn modelId="{108E1543-511D-4327-98D7-154D28BD766A}" type="presParOf" srcId="{C82750CE-19EE-4B9C-8A91-2AB287D635A3}" destId="{2D76736D-715B-41A7-8A24-33D4CB4013A6}" srcOrd="4" destOrd="0" presId="urn:microsoft.com/office/officeart/2008/layout/VerticalCurvedList"/>
    <dgm:cxn modelId="{BB09B00D-9FB8-4435-90AD-F6A75C68BD2F}" type="presParOf" srcId="{2D76736D-715B-41A7-8A24-33D4CB4013A6}" destId="{FCB21926-106D-4325-A48B-6F255B41BF12}" srcOrd="0" destOrd="0" presId="urn:microsoft.com/office/officeart/2008/layout/VerticalCurvedList"/>
    <dgm:cxn modelId="{D99E2FDB-4B89-406E-AAAE-AC2C0BB81428}" type="presParOf" srcId="{C82750CE-19EE-4B9C-8A91-2AB287D635A3}" destId="{B32961C7-DD6D-4945-A0BF-8F2577C775C6}" srcOrd="5" destOrd="0" presId="urn:microsoft.com/office/officeart/2008/layout/VerticalCurvedList"/>
    <dgm:cxn modelId="{00537843-CF9D-49A8-AF30-CA02EE741B53}" type="presParOf" srcId="{C82750CE-19EE-4B9C-8A91-2AB287D635A3}" destId="{AF39BE75-DD96-4F8A-BC98-F9C696E09334}" srcOrd="6" destOrd="0" presId="urn:microsoft.com/office/officeart/2008/layout/VerticalCurvedList"/>
    <dgm:cxn modelId="{C32CC254-B130-4B43-A728-DDB21242BC3E}" type="presParOf" srcId="{AF39BE75-DD96-4F8A-BC98-F9C696E09334}" destId="{5A507ED6-F200-4B97-8FC3-0C817615685D}" srcOrd="0" destOrd="0" presId="urn:microsoft.com/office/officeart/2008/layout/VerticalCurvedList"/>
    <dgm:cxn modelId="{002A353F-4EC0-4F68-B597-A82347C08D41}" type="presParOf" srcId="{C82750CE-19EE-4B9C-8A91-2AB287D635A3}" destId="{1AA05776-F6E3-4FA9-B30C-5A4E98A47C06}" srcOrd="7" destOrd="0" presId="urn:microsoft.com/office/officeart/2008/layout/VerticalCurvedList"/>
    <dgm:cxn modelId="{E8A30B2B-67D4-4058-B183-616FC1677532}" type="presParOf" srcId="{C82750CE-19EE-4B9C-8A91-2AB287D635A3}" destId="{88A7D124-2DDF-41B7-8B19-EC12B0A40708}" srcOrd="8" destOrd="0" presId="urn:microsoft.com/office/officeart/2008/layout/VerticalCurvedList"/>
    <dgm:cxn modelId="{A2D400E1-EF88-4400-A0D4-73C321E8F176}" type="presParOf" srcId="{88A7D124-2DDF-41B7-8B19-EC12B0A40708}" destId="{F9FE2C56-1D79-471D-BC79-A2F2D63BB0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B3697-7D1C-4E62-A1EE-52A3B893A03C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024B2BA-5B5A-4272-AD59-DFAB77D5549B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анкетирование обучающихся из числа инвалидов и лиц с ограниченными возможностями здоровья с целью предварительного профессионального самоопределения.</a:t>
          </a: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психологическое тестирование (экспресс – диагностика), направленное на   изучение особенностей и интересов респондентов, выявление склонности к различным сферам профессиональной деятельности.</a:t>
          </a:r>
        </a:p>
        <a:p>
          <a:pPr algn="ctr"/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D4062-CE64-4A8F-8008-A6289DFE840D}" type="parTrans" cxnId="{7733CEC2-D98E-49A4-AFE7-30ABC7CEFFD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AFCB6-D358-4DD6-96D2-DC9506431744}" type="sibTrans" cxnId="{7733CEC2-D98E-49A4-AFE7-30ABC7CEFFD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B4C61-0293-4262-AA01-BE1EC1E8E544}">
      <dgm:prSet phldrT="[Текст]" custT="1"/>
      <dgm:spPr>
        <a:solidFill>
          <a:srgbClr val="3AEA4F"/>
        </a:solidFill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БПОО ТО проводятся профессиональные пробы для школьников с инвалидностью и ОВЗ  по 15-20 минут по различным профессиям, по которым реализуются программы профессионального обучения в регионе.</a:t>
          </a:r>
        </a:p>
        <a:p>
          <a:pPr algn="just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программе основного этапа Марафона также семинар по вопросам выбора профессии, мастер-классы, комната психологической разгрузки и беседа с представителями центра занятости.</a:t>
          </a:r>
        </a:p>
      </dgm:t>
    </dgm:pt>
    <dgm:pt modelId="{20A55CE1-F1C1-48EB-A518-9975CD8375A0}" type="parTrans" cxnId="{F16688B1-9016-4FA8-A404-B6701C2FC52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6DA8D-C269-47F8-B2CB-81723E93493D}" type="sibTrans" cxnId="{F16688B1-9016-4FA8-A404-B6701C2FC52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BBE57-F73A-4903-9730-790872CA80B0}">
      <dgm:prSet phldrT="[Текст]" custT="1"/>
      <dgm:spPr>
        <a:solidFill>
          <a:srgbClr val="00FFCC"/>
        </a:solidFill>
      </dgm:spPr>
      <dgm:t>
        <a:bodyPr/>
        <a:lstStyle/>
        <a:p>
          <a:pPr algn="ctr"/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рекомендаций, консультирование и построение индивидуальной профессиональной траектории</a:t>
          </a:r>
        </a:p>
        <a:p>
          <a:pPr algn="just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каждого участника формируется рекомендация по выбору профессии с указанием образовательных учреждений региона, реализующих программы СПО и профессионального обучения на основании проведенной диагностики и прохождения комплекса профессиональных проб.</a:t>
          </a:r>
        </a:p>
      </dgm:t>
    </dgm:pt>
    <dgm:pt modelId="{BE33B870-744C-4FFA-AF3E-21B724B8A632}" type="parTrans" cxnId="{DA7F84E9-610D-4477-81DE-86B00EF6DC3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244A8-6454-4466-B0EF-4F167A83E2BF}" type="sibTrans" cxnId="{DA7F84E9-610D-4477-81DE-86B00EF6DC3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A55C-BB73-49C1-9662-A85A46A73FD5}">
      <dgm:prSet/>
      <dgm:spPr>
        <a:solidFill>
          <a:srgbClr val="93E3FF"/>
        </a:solidFill>
      </dgm:spPr>
      <dgm:t>
        <a:bodyPr/>
        <a:lstStyle/>
        <a:p>
          <a:endParaRPr lang="ru-RU"/>
        </a:p>
      </dgm:t>
    </dgm:pt>
    <dgm:pt modelId="{37AEF023-600D-43C7-91CF-F2A39A87D33E}" type="parTrans" cxnId="{F5937273-48BA-4145-96FF-C739D52A1B1F}">
      <dgm:prSet/>
      <dgm:spPr/>
      <dgm:t>
        <a:bodyPr/>
        <a:lstStyle/>
        <a:p>
          <a:endParaRPr lang="ru-RU"/>
        </a:p>
      </dgm:t>
    </dgm:pt>
    <dgm:pt modelId="{9D7DF24B-08E9-40E0-BC02-F96E1298F1DA}" type="sibTrans" cxnId="{F5937273-48BA-4145-96FF-C739D52A1B1F}">
      <dgm:prSet/>
      <dgm:spPr/>
      <dgm:t>
        <a:bodyPr/>
        <a:lstStyle/>
        <a:p>
          <a:endParaRPr lang="ru-RU"/>
        </a:p>
      </dgm:t>
    </dgm:pt>
    <dgm:pt modelId="{D527236B-EBA2-4FFC-BB77-9BDE366F7F88}" type="pres">
      <dgm:prSet presAssocID="{523B3697-7D1C-4E62-A1EE-52A3B893A03C}" presName="CompostProcess" presStyleCnt="0">
        <dgm:presLayoutVars>
          <dgm:dir/>
          <dgm:resizeHandles val="exact"/>
        </dgm:presLayoutVars>
      </dgm:prSet>
      <dgm:spPr/>
    </dgm:pt>
    <dgm:pt modelId="{D6A3B549-155C-4116-A05B-6FD88CCAB525}" type="pres">
      <dgm:prSet presAssocID="{523B3697-7D1C-4E62-A1EE-52A3B893A03C}" presName="arrow" presStyleLbl="bgShp" presStyleIdx="0" presStyleCnt="1" custScaleX="99825" custLinFactNeighborX="7382" custLinFactNeighborY="0"/>
      <dgm:spPr>
        <a:solidFill>
          <a:srgbClr val="DCD3FB"/>
        </a:solidFill>
      </dgm:spPr>
    </dgm:pt>
    <dgm:pt modelId="{B6556387-4987-42B4-82F7-C8382E3A1FD8}" type="pres">
      <dgm:prSet presAssocID="{523B3697-7D1C-4E62-A1EE-52A3B893A03C}" presName="linearProcess" presStyleCnt="0"/>
      <dgm:spPr/>
    </dgm:pt>
    <dgm:pt modelId="{6D440063-5BCE-49CE-A47E-AF3241B3137B}" type="pres">
      <dgm:prSet presAssocID="{396AA55C-BB73-49C1-9662-A85A46A73FD5}" presName="textNode" presStyleLbl="node1" presStyleIdx="0" presStyleCnt="4" custScaleX="81605" custScaleY="223373" custLinFactNeighborX="24027" custLinFactNeighborY="-2415">
        <dgm:presLayoutVars>
          <dgm:bulletEnabled val="1"/>
        </dgm:presLayoutVars>
      </dgm:prSet>
      <dgm:spPr/>
    </dgm:pt>
    <dgm:pt modelId="{AB20C3C3-E41F-49F1-9135-F194ECB132D9}" type="pres">
      <dgm:prSet presAssocID="{9D7DF24B-08E9-40E0-BC02-F96E1298F1DA}" presName="sibTrans" presStyleCnt="0"/>
      <dgm:spPr/>
    </dgm:pt>
    <dgm:pt modelId="{C22A361E-DFF6-498B-91C4-4EB320A2089C}" type="pres">
      <dgm:prSet presAssocID="{8024B2BA-5B5A-4272-AD59-DFAB77D5549B}" presName="textNode" presStyleLbl="node1" presStyleIdx="1" presStyleCnt="4" custScaleX="80951" custScaleY="222596" custLinFactNeighborX="-8763" custLinFactNeighborY="-1495">
        <dgm:presLayoutVars>
          <dgm:bulletEnabled val="1"/>
        </dgm:presLayoutVars>
      </dgm:prSet>
      <dgm:spPr/>
    </dgm:pt>
    <dgm:pt modelId="{1CF025BA-7A28-4CAC-BDEC-940A29C1375E}" type="pres">
      <dgm:prSet presAssocID="{F0AAFCB6-D358-4DD6-96D2-DC9506431744}" presName="sibTrans" presStyleCnt="0"/>
      <dgm:spPr/>
    </dgm:pt>
    <dgm:pt modelId="{82BFC2AD-9BE6-4B9C-8596-61704FB7676E}" type="pres">
      <dgm:prSet presAssocID="{463B4C61-0293-4262-AA01-BE1EC1E8E544}" presName="textNode" presStyleLbl="node1" presStyleIdx="2" presStyleCnt="4" custScaleX="80091" custScaleY="217989" custLinFactNeighborX="-43787" custLinFactNeighborY="-586">
        <dgm:presLayoutVars>
          <dgm:bulletEnabled val="1"/>
        </dgm:presLayoutVars>
      </dgm:prSet>
      <dgm:spPr/>
    </dgm:pt>
    <dgm:pt modelId="{4A22070B-15B7-481E-B591-B62F41AC1DB4}" type="pres">
      <dgm:prSet presAssocID="{3DB6DA8D-C269-47F8-B2CB-81723E93493D}" presName="sibTrans" presStyleCnt="0"/>
      <dgm:spPr/>
    </dgm:pt>
    <dgm:pt modelId="{BCF6E3D5-F0A9-4DE0-A869-F8F11365E365}" type="pres">
      <dgm:prSet presAssocID="{068BBE57-F73A-4903-9730-790872CA80B0}" presName="textNode" presStyleLbl="node1" presStyleIdx="3" presStyleCnt="4" custScaleX="79199" custScaleY="222418" custLinFactNeighborX="-85548" custLinFactNeighborY="-1696">
        <dgm:presLayoutVars>
          <dgm:bulletEnabled val="1"/>
        </dgm:presLayoutVars>
      </dgm:prSet>
      <dgm:spPr/>
    </dgm:pt>
  </dgm:ptLst>
  <dgm:cxnLst>
    <dgm:cxn modelId="{EEC6D910-004F-41B0-BB05-FAF9081B2012}" type="presOf" srcId="{396AA55C-BB73-49C1-9662-A85A46A73FD5}" destId="{6D440063-5BCE-49CE-A47E-AF3241B3137B}" srcOrd="0" destOrd="0" presId="urn:microsoft.com/office/officeart/2005/8/layout/hProcess9"/>
    <dgm:cxn modelId="{64CFAF62-7FAF-4D44-8C8A-1252958AEF49}" type="presOf" srcId="{523B3697-7D1C-4E62-A1EE-52A3B893A03C}" destId="{D527236B-EBA2-4FFC-BB77-9BDE366F7F88}" srcOrd="0" destOrd="0" presId="urn:microsoft.com/office/officeart/2005/8/layout/hProcess9"/>
    <dgm:cxn modelId="{F5937273-48BA-4145-96FF-C739D52A1B1F}" srcId="{523B3697-7D1C-4E62-A1EE-52A3B893A03C}" destId="{396AA55C-BB73-49C1-9662-A85A46A73FD5}" srcOrd="0" destOrd="0" parTransId="{37AEF023-600D-43C7-91CF-F2A39A87D33E}" sibTransId="{9D7DF24B-08E9-40E0-BC02-F96E1298F1DA}"/>
    <dgm:cxn modelId="{F16688B1-9016-4FA8-A404-B6701C2FC52A}" srcId="{523B3697-7D1C-4E62-A1EE-52A3B893A03C}" destId="{463B4C61-0293-4262-AA01-BE1EC1E8E544}" srcOrd="2" destOrd="0" parTransId="{20A55CE1-F1C1-48EB-A518-9975CD8375A0}" sibTransId="{3DB6DA8D-C269-47F8-B2CB-81723E93493D}"/>
    <dgm:cxn modelId="{7733CEC2-D98E-49A4-AFE7-30ABC7CEFFD9}" srcId="{523B3697-7D1C-4E62-A1EE-52A3B893A03C}" destId="{8024B2BA-5B5A-4272-AD59-DFAB77D5549B}" srcOrd="1" destOrd="0" parTransId="{144D4062-CE64-4A8F-8008-A6289DFE840D}" sibTransId="{F0AAFCB6-D358-4DD6-96D2-DC9506431744}"/>
    <dgm:cxn modelId="{B4503DCE-EF5A-4A2E-87A6-65038BEDF1F6}" type="presOf" srcId="{8024B2BA-5B5A-4272-AD59-DFAB77D5549B}" destId="{C22A361E-DFF6-498B-91C4-4EB320A2089C}" srcOrd="0" destOrd="0" presId="urn:microsoft.com/office/officeart/2005/8/layout/hProcess9"/>
    <dgm:cxn modelId="{898069E4-2A77-4652-A67F-009D4B1B7FED}" type="presOf" srcId="{068BBE57-F73A-4903-9730-790872CA80B0}" destId="{BCF6E3D5-F0A9-4DE0-A869-F8F11365E365}" srcOrd="0" destOrd="0" presId="urn:microsoft.com/office/officeart/2005/8/layout/hProcess9"/>
    <dgm:cxn modelId="{DA7F84E9-610D-4477-81DE-86B00EF6DC3C}" srcId="{523B3697-7D1C-4E62-A1EE-52A3B893A03C}" destId="{068BBE57-F73A-4903-9730-790872CA80B0}" srcOrd="3" destOrd="0" parTransId="{BE33B870-744C-4FFA-AF3E-21B724B8A632}" sibTransId="{275244A8-6454-4466-B0EF-4F167A83E2BF}"/>
    <dgm:cxn modelId="{4C4D5CEF-87D2-4786-AE70-73CB96DC236F}" type="presOf" srcId="{463B4C61-0293-4262-AA01-BE1EC1E8E544}" destId="{82BFC2AD-9BE6-4B9C-8596-61704FB7676E}" srcOrd="0" destOrd="0" presId="urn:microsoft.com/office/officeart/2005/8/layout/hProcess9"/>
    <dgm:cxn modelId="{0A5D04FA-400A-41A5-90FD-1F605E559AE9}" type="presParOf" srcId="{D527236B-EBA2-4FFC-BB77-9BDE366F7F88}" destId="{D6A3B549-155C-4116-A05B-6FD88CCAB525}" srcOrd="0" destOrd="0" presId="urn:microsoft.com/office/officeart/2005/8/layout/hProcess9"/>
    <dgm:cxn modelId="{D4157EDE-6E79-4845-A794-1253E18EF2A0}" type="presParOf" srcId="{D527236B-EBA2-4FFC-BB77-9BDE366F7F88}" destId="{B6556387-4987-42B4-82F7-C8382E3A1FD8}" srcOrd="1" destOrd="0" presId="urn:microsoft.com/office/officeart/2005/8/layout/hProcess9"/>
    <dgm:cxn modelId="{B462ADF8-AB7E-4AA5-BDF8-B9E942FB6145}" type="presParOf" srcId="{B6556387-4987-42B4-82F7-C8382E3A1FD8}" destId="{6D440063-5BCE-49CE-A47E-AF3241B3137B}" srcOrd="0" destOrd="0" presId="urn:microsoft.com/office/officeart/2005/8/layout/hProcess9"/>
    <dgm:cxn modelId="{E5271397-7167-4B6F-AA37-074987F2DE6F}" type="presParOf" srcId="{B6556387-4987-42B4-82F7-C8382E3A1FD8}" destId="{AB20C3C3-E41F-49F1-9135-F194ECB132D9}" srcOrd="1" destOrd="0" presId="urn:microsoft.com/office/officeart/2005/8/layout/hProcess9"/>
    <dgm:cxn modelId="{BA20963F-7EA3-4BE3-B515-9D4DB2E6B81F}" type="presParOf" srcId="{B6556387-4987-42B4-82F7-C8382E3A1FD8}" destId="{C22A361E-DFF6-498B-91C4-4EB320A2089C}" srcOrd="2" destOrd="0" presId="urn:microsoft.com/office/officeart/2005/8/layout/hProcess9"/>
    <dgm:cxn modelId="{51198695-DE4A-4B3C-AF4B-D811ECE1F409}" type="presParOf" srcId="{B6556387-4987-42B4-82F7-C8382E3A1FD8}" destId="{1CF025BA-7A28-4CAC-BDEC-940A29C1375E}" srcOrd="3" destOrd="0" presId="urn:microsoft.com/office/officeart/2005/8/layout/hProcess9"/>
    <dgm:cxn modelId="{FCD95B8D-ADC1-484E-82AC-A6B36281C2DC}" type="presParOf" srcId="{B6556387-4987-42B4-82F7-C8382E3A1FD8}" destId="{82BFC2AD-9BE6-4B9C-8596-61704FB7676E}" srcOrd="4" destOrd="0" presId="urn:microsoft.com/office/officeart/2005/8/layout/hProcess9"/>
    <dgm:cxn modelId="{3E2CDA81-E744-48A4-9461-06C24027E10D}" type="presParOf" srcId="{B6556387-4987-42B4-82F7-C8382E3A1FD8}" destId="{4A22070B-15B7-481E-B591-B62F41AC1DB4}" srcOrd="5" destOrd="0" presId="urn:microsoft.com/office/officeart/2005/8/layout/hProcess9"/>
    <dgm:cxn modelId="{ADFEA1BC-96A8-4892-8D30-32B9075E13D2}" type="presParOf" srcId="{B6556387-4987-42B4-82F7-C8382E3A1FD8}" destId="{BCF6E3D5-F0A9-4DE0-A869-F8F11365E3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6E0F2-58E4-4084-8105-E232877E625E}">
      <dsp:nvSpPr>
        <dsp:cNvPr id="0" name=""/>
        <dsp:cNvSpPr/>
      </dsp:nvSpPr>
      <dsp:spPr>
        <a:xfrm>
          <a:off x="-3496265" y="-534844"/>
          <a:ext cx="4147852" cy="4147852"/>
        </a:xfrm>
        <a:prstGeom prst="blockArc">
          <a:avLst>
            <a:gd name="adj1" fmla="val 18900000"/>
            <a:gd name="adj2" fmla="val 2700000"/>
            <a:gd name="adj3" fmla="val 52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9B9E1-126F-4058-B1F9-5C057716D4D9}">
      <dsp:nvSpPr>
        <dsp:cNvPr id="0" name=""/>
        <dsp:cNvSpPr/>
      </dsp:nvSpPr>
      <dsp:spPr>
        <a:xfrm>
          <a:off x="272378" y="233220"/>
          <a:ext cx="11116587" cy="4735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8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расширение представления участников Марафона о мире профессий;</a:t>
          </a:r>
        </a:p>
      </dsp:txBody>
      <dsp:txXfrm>
        <a:off x="272378" y="233220"/>
        <a:ext cx="11116587" cy="473544"/>
      </dsp:txXfrm>
    </dsp:sp>
    <dsp:sp modelId="{6EB7D78A-2815-4F62-80B8-5BF44F471320}">
      <dsp:nvSpPr>
        <dsp:cNvPr id="0" name=""/>
        <dsp:cNvSpPr/>
      </dsp:nvSpPr>
      <dsp:spPr>
        <a:xfrm>
          <a:off x="37443" y="177456"/>
          <a:ext cx="591930" cy="591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A6CE6C-4A5C-4E85-BF42-6DBF3505F214}">
      <dsp:nvSpPr>
        <dsp:cNvPr id="0" name=""/>
        <dsp:cNvSpPr/>
      </dsp:nvSpPr>
      <dsp:spPr>
        <a:xfrm>
          <a:off x="659616" y="848490"/>
          <a:ext cx="10735666" cy="670742"/>
        </a:xfrm>
        <a:prstGeom prst="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8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обучающимся с инвалидностью и ОВЗ в оптимальном профессиональном самоопределении на основе соответствия индивидуально-психологических особенностей личности возможностям здоровья и требованиям со стороны профессии;</a:t>
          </a:r>
        </a:p>
      </dsp:txBody>
      <dsp:txXfrm>
        <a:off x="659616" y="848490"/>
        <a:ext cx="10735666" cy="670742"/>
      </dsp:txXfrm>
    </dsp:sp>
    <dsp:sp modelId="{FCB21926-106D-4325-A48B-6F255B41BF12}">
      <dsp:nvSpPr>
        <dsp:cNvPr id="0" name=""/>
        <dsp:cNvSpPr/>
      </dsp:nvSpPr>
      <dsp:spPr>
        <a:xfrm>
          <a:off x="308937" y="887896"/>
          <a:ext cx="591930" cy="591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2961C7-DD6D-4945-A0BF-8F2577C775C6}">
      <dsp:nvSpPr>
        <dsp:cNvPr id="0" name=""/>
        <dsp:cNvSpPr/>
      </dsp:nvSpPr>
      <dsp:spPr>
        <a:xfrm>
          <a:off x="604902" y="1657529"/>
          <a:ext cx="10845093" cy="473544"/>
        </a:xfrm>
        <a:prstGeom prst="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8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мотивации к дальнейшему профессиональному обучению; </a:t>
          </a:r>
        </a:p>
      </dsp:txBody>
      <dsp:txXfrm>
        <a:off x="604902" y="1657529"/>
        <a:ext cx="10845093" cy="473544"/>
      </dsp:txXfrm>
    </dsp:sp>
    <dsp:sp modelId="{5A507ED6-F200-4B97-8FC3-0C817615685D}">
      <dsp:nvSpPr>
        <dsp:cNvPr id="0" name=""/>
        <dsp:cNvSpPr/>
      </dsp:nvSpPr>
      <dsp:spPr>
        <a:xfrm>
          <a:off x="308937" y="1598336"/>
          <a:ext cx="591930" cy="591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A05776-F6E3-4FA9-B30C-5A4E98A47C06}">
      <dsp:nvSpPr>
        <dsp:cNvPr id="0" name=""/>
        <dsp:cNvSpPr/>
      </dsp:nvSpPr>
      <dsp:spPr>
        <a:xfrm>
          <a:off x="298835" y="2292771"/>
          <a:ext cx="11185732" cy="623942"/>
        </a:xfrm>
        <a:prstGeom prst="rect">
          <a:avLst/>
        </a:prstGeom>
        <a:solidFill>
          <a:srgbClr val="97C1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8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сетевого взаимодействия БПОО ТО, профессиональных и общеобразовательных организаций, Центра занятости населения по вопросам профессиональной ориентации и трудоустройства инвалидов и лиц с ограниченными возможностями здоровья.</a:t>
          </a:r>
        </a:p>
      </dsp:txBody>
      <dsp:txXfrm>
        <a:off x="298835" y="2292771"/>
        <a:ext cx="11185732" cy="623942"/>
      </dsp:txXfrm>
    </dsp:sp>
    <dsp:sp modelId="{F9FE2C56-1D79-471D-BC79-A2F2D63BB0E3}">
      <dsp:nvSpPr>
        <dsp:cNvPr id="0" name=""/>
        <dsp:cNvSpPr/>
      </dsp:nvSpPr>
      <dsp:spPr>
        <a:xfrm>
          <a:off x="37443" y="2308776"/>
          <a:ext cx="591930" cy="591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3B549-155C-4116-A05B-6FD88CCAB525}">
      <dsp:nvSpPr>
        <dsp:cNvPr id="0" name=""/>
        <dsp:cNvSpPr/>
      </dsp:nvSpPr>
      <dsp:spPr>
        <a:xfrm>
          <a:off x="1699894" y="0"/>
          <a:ext cx="10405123" cy="5185006"/>
        </a:xfrm>
        <a:prstGeom prst="rightArrow">
          <a:avLst/>
        </a:prstGeom>
        <a:solidFill>
          <a:srgbClr val="DCD3F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40063-5BCE-49CE-A47E-AF3241B3137B}">
      <dsp:nvSpPr>
        <dsp:cNvPr id="0" name=""/>
        <dsp:cNvSpPr/>
      </dsp:nvSpPr>
      <dsp:spPr>
        <a:xfrm>
          <a:off x="97132" y="226035"/>
          <a:ext cx="2819738" cy="4632761"/>
        </a:xfrm>
        <a:prstGeom prst="roundRect">
          <a:avLst/>
        </a:prstGeom>
        <a:solidFill>
          <a:srgbClr val="93E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34780" y="363683"/>
        <a:ext cx="2544442" cy="4357465"/>
      </dsp:txXfrm>
    </dsp:sp>
    <dsp:sp modelId="{C22A361E-DFF6-498B-91C4-4EB320A2089C}">
      <dsp:nvSpPr>
        <dsp:cNvPr id="0" name=""/>
        <dsp:cNvSpPr/>
      </dsp:nvSpPr>
      <dsp:spPr>
        <a:xfrm>
          <a:off x="3175393" y="253173"/>
          <a:ext cx="2797140" cy="461664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анкетирование обучающихся из числа инвалидов и лиц с ограниченными возможностями здоровья с целью предварительного профессионального самоопределения.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психологическое тестирование (экспресс – диагностика), направленное на   изучение особенностей и интересов респондентов, выявление склонности к различным сферам профессиональной деятельности.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938" y="389718"/>
        <a:ext cx="2524050" cy="4343556"/>
      </dsp:txXfrm>
    </dsp:sp>
    <dsp:sp modelId="{82BFC2AD-9BE6-4B9C-8596-61704FB7676E}">
      <dsp:nvSpPr>
        <dsp:cNvPr id="0" name=""/>
        <dsp:cNvSpPr/>
      </dsp:nvSpPr>
      <dsp:spPr>
        <a:xfrm>
          <a:off x="6222463" y="319800"/>
          <a:ext cx="2767424" cy="4521097"/>
        </a:xfrm>
        <a:prstGeom prst="roundRect">
          <a:avLst/>
        </a:prstGeom>
        <a:solidFill>
          <a:srgbClr val="3AEA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этап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БПОО ТО проводятся профессиональные пробы для школьников с инвалидностью и ОВЗ  по 15-20 минут по различным профессиям, по которым реализуются программы профессионального обучения в регионе.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программе основного этапа Марафона также семинар по вопросам выбора профессии, мастер-классы, комната психологической разгрузки и беседа с представителями центра занятости.</a:t>
          </a:r>
        </a:p>
      </dsp:txBody>
      <dsp:txXfrm>
        <a:off x="6357558" y="454895"/>
        <a:ext cx="2497234" cy="4250907"/>
      </dsp:txXfrm>
    </dsp:sp>
    <dsp:sp modelId="{BCF6E3D5-F0A9-4DE0-A869-F8F11365E365}">
      <dsp:nvSpPr>
        <dsp:cNvPr id="0" name=""/>
        <dsp:cNvSpPr/>
      </dsp:nvSpPr>
      <dsp:spPr>
        <a:xfrm>
          <a:off x="9213903" y="250850"/>
          <a:ext cx="2736602" cy="4612954"/>
        </a:xfrm>
        <a:prstGeom prst="roundRect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рекомендаций, консультирование и построение индивидуальной профессиональной траектории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каждого участника формируется рекомендация по выбору профессии с указанием образовательных учреждений региона, реализующих программы СПО и профессионального обучения на основании проведенной диагностики и прохождения комплекса профессиональных проб.</a:t>
          </a:r>
        </a:p>
      </dsp:txBody>
      <dsp:txXfrm>
        <a:off x="9347493" y="384440"/>
        <a:ext cx="2469422" cy="434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6184-2802-4562-AD76-A9309043B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993E67-394F-4CB5-8546-626D95048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D89BE-6AA3-4486-A485-5DB51787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6350F-D80E-46E4-BAF3-5DE45005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245F6-018C-4FB6-9991-1D610137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9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C19FE-64C2-43B1-AD67-3F215ECE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DE8499-C6D7-4330-968B-15A4D2A9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14BD7-A3B1-4824-BD9D-8356B032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FDFC8-80F0-40F8-B238-56986CF6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2372C-E3DD-45A7-A3A9-65D4BDB7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79491-A7D4-489C-A48D-C1BB9685F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512EF-8E13-42FF-983F-4C87D84A4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21539-3C9F-4841-8EA5-CF75FAC5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0CFFC-0B24-4C36-8B3B-DB22CA3E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52461-1FD7-4E04-AC6E-63B19649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7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55045-144B-41F0-9944-4777C3E5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493B4-1BF0-4D90-97B0-157DAA750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96030-6B03-4568-96FE-B18672DC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F37E3-6B0D-4EF6-8E24-EEA995D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7525D-A6FD-4087-AF39-60FD0A42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7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224E-3290-4C87-8B46-236DA5A5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D29F5-7E42-4C5B-B7B7-B38E1966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138A6-BA37-4098-B35D-6D6FD733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26C70-91D9-4BAB-BAB8-83124226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678E5-CB0D-40EA-994A-FABF018F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5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C85-578C-4C48-9691-E9CAE7C0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07A93-9348-4F43-90F2-965B75348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1AC1AF-A86E-400F-8F4B-5B4F5C26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A1BBE-FC75-4300-9867-8CF2954B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FA5BBE-C243-4A61-9E8C-17249B32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A0488-C96A-490C-A030-279D5FA5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6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E681-93BE-4BCE-AE46-B82837A6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B44107-D7A6-48EC-B5DA-E91C81F75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809EB-0503-451C-9F03-9933F996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D8EBF-C248-4A2A-AAD0-8B99BC872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C8AB98-3187-4B02-8FEA-702716199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D095E3-AF4D-459B-9B48-5B787F82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B0C2-5E4E-4E75-A2EC-0389F24E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9FA8EC-E3A1-4187-BA1C-03B83957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2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856C1-14C5-4854-BC9B-4EE7BD1D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707E3B-7F3F-4E33-8880-B424C335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4D77D-1DF7-4944-8DF8-1E7AD188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76BC02-D553-4AF5-AA79-50987323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7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E119CA-6D2B-43AE-83BA-D3E440FC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4B1BF1-1965-452D-98F1-F7EE9762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C62EFF-7E45-4F9B-8798-79DB44BA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6F631-B7C2-4C01-9F98-849DBA06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C9ED2-F7B8-4857-BCAD-EA61C7F9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D01450-EADA-48EC-A600-38609F0A1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66300-83F3-427A-B475-379EE2A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56FB02-1C5A-4C03-B333-753C2AA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BE0E4F-170B-431B-BAAC-0A9087C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4531-BB8D-43E8-A8FA-2634361B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9DEB34-CE77-48AF-A486-98ABACF22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70181-E220-4FBE-975A-C11EABCB5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EE9715-5C56-4667-8717-0CFA281B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05679E-4667-431F-9FB8-ADC7BF8D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A52895-66B0-4E71-BF8B-A17DDB34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D7F12-32F4-42FB-91FE-28864F2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846FB-1E06-4FC8-8B1E-14A36BB6D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86FB8-6CA2-4DBD-86CE-7E8774271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0598-F6E4-4C01-B5EF-A7CAF93C7084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AE622-1F16-4AB3-9EDA-FD06D3F59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D5A0A-5E95-4096-83E9-1ECDB7C0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AC87-47AD-4ECC-8709-1F1415E9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hyperlink" Target="mailto:bpooto@tularegion.org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g"/><Relationship Id="rId2" Type="http://schemas.openxmlformats.org/officeDocument/2006/relationships/hyperlink" Target="mailto:gpou.TulTehnSocTeh@tularegion.ru" TargetMode="Externa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202" y="6228995"/>
            <a:ext cx="7286625" cy="6290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Тула, 2022</a:t>
            </a:r>
          </a:p>
        </p:txBody>
      </p:sp>
      <p:sp>
        <p:nvSpPr>
          <p:cNvPr id="15" name="AutoShape 12" descr="https://www.yarcom.ru/sites/default/files/styles/250x188_crop/public/org/logo/2008/07/szdcJQG-hs2YOG7.jpg.webp?itok=IuhtExRJ"/>
          <p:cNvSpPr>
            <a:spLocks noChangeAspect="1" noChangeArrowheads="1"/>
          </p:cNvSpPr>
          <p:nvPr/>
        </p:nvSpPr>
        <p:spPr bwMode="auto">
          <a:xfrm>
            <a:off x="1362224" y="581398"/>
            <a:ext cx="242888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867" tIns="36433" rIns="72867" bIns="36433" numCol="1" anchor="t" anchorCtr="0" compatLnSpc="1">
            <a:prstTxWarp prst="textNoShape">
              <a:avLst/>
            </a:prstTxWarp>
          </a:bodyPr>
          <a:lstStyle/>
          <a:p>
            <a:endParaRPr lang="ru-RU" sz="1435"/>
          </a:p>
        </p:txBody>
      </p:sp>
      <p:sp>
        <p:nvSpPr>
          <p:cNvPr id="6" name="Прямоугольник 5"/>
          <p:cNvSpPr/>
          <p:nvPr/>
        </p:nvSpPr>
        <p:spPr>
          <a:xfrm>
            <a:off x="872451" y="1819560"/>
            <a:ext cx="10142291" cy="957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187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object 19">
            <a:extLst>
              <a:ext uri="{FF2B5EF4-FFF2-40B4-BE49-F238E27FC236}">
                <a16:creationId xmlns:a16="http://schemas.microsoft.com/office/drawing/2014/main" id="{AC630631-1ED6-4F40-A51C-7C72ED2839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889867"/>
            <a:ext cx="979714" cy="4848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1199E2-24FD-423E-99F8-71FF58B1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079" y="721364"/>
            <a:ext cx="812326" cy="770459"/>
          </a:xfrm>
          <a:prstGeom prst="rect">
            <a:avLst/>
          </a:prstGeom>
          <a:effectLst/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646450-9300-4ECE-A651-F3BD30A48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54" y="581398"/>
            <a:ext cx="1224348" cy="103495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EACFEF-6FF7-4C32-9253-5239B60EFBCB}"/>
              </a:ext>
            </a:extLst>
          </p:cNvPr>
          <p:cNvSpPr/>
          <p:nvPr/>
        </p:nvSpPr>
        <p:spPr>
          <a:xfrm>
            <a:off x="764796" y="4532276"/>
            <a:ext cx="10662407" cy="1348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B67B88-B865-4533-A621-7ED30FCFF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2" r="10729" b="12947"/>
          <a:stretch/>
        </p:blipFill>
        <p:spPr>
          <a:xfrm>
            <a:off x="7173683" y="757863"/>
            <a:ext cx="1215329" cy="8392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CE160E-859C-4E30-B8C0-8116D7DA37B3}"/>
              </a:ext>
            </a:extLst>
          </p:cNvPr>
          <p:cNvSpPr/>
          <p:nvPr/>
        </p:nvSpPr>
        <p:spPr>
          <a:xfrm>
            <a:off x="872451" y="3031068"/>
            <a:ext cx="10142291" cy="957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  <a:p>
            <a:pPr algn="ctr"/>
            <a:endParaRPr lang="ru-RU" sz="3187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User\Desktop\zZ7nOyu_Dbk.jpg">
            <a:extLst>
              <a:ext uri="{FF2B5EF4-FFF2-40B4-BE49-F238E27FC236}">
                <a16:creationId xmlns:a16="http://schemas.microsoft.com/office/drawing/2014/main" id="{021E8ED8-8726-4570-8A75-74B64497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266" y="740881"/>
            <a:ext cx="1437465" cy="911665"/>
          </a:xfrm>
          <a:prstGeom prst="rect">
            <a:avLst/>
          </a:prstGeom>
          <a:noFill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11439E0-2E6E-4284-8279-0182AFE3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16" y="530084"/>
            <a:ext cx="795816" cy="11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6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10" y="1458300"/>
            <a:ext cx="9301097" cy="13440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профессиональное </a:t>
            </a:r>
            <a:b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 учреждение Тульской области</a:t>
            </a:r>
            <a:b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«Тульский техникум социальных технологий»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4234" y="4677139"/>
            <a:ext cx="8832981" cy="2092464"/>
          </a:xfrm>
          <a:prstGeom prst="rect">
            <a:avLst/>
          </a:prstGeom>
        </p:spPr>
        <p:txBody>
          <a:bodyPr wrap="square" lIns="121888" tIns="60944" rIns="121888" bIns="60944">
            <a:spAutoFit/>
          </a:bodyPr>
          <a:lstStyle/>
          <a:p>
            <a:pPr lvl="0">
              <a:defRPr/>
            </a:pPr>
            <a:r>
              <a:rPr lang="ru-RU" sz="21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300002, г. Тула, ул. Демидовская, д. 47</a:t>
            </a:r>
          </a:p>
          <a:p>
            <a:pPr lvl="0">
              <a:defRPr/>
            </a:pPr>
            <a:r>
              <a:rPr lang="ru-RU" sz="21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(4872) 47-51-78, 47-51-35, 70-19-50</a:t>
            </a:r>
          </a:p>
          <a:p>
            <a:pPr lvl="0">
              <a:defRPr/>
            </a:pPr>
            <a:r>
              <a:rPr lang="ru-RU" sz="21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бпоото.рф</a:t>
            </a:r>
            <a:endParaRPr lang="ru-RU" sz="2133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21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133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133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gpou.TulTehnSocTeh@tularegion.ru</a:t>
            </a:r>
            <a:r>
              <a:rPr lang="ru-RU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bpooto@tularegion.org</a:t>
            </a:r>
            <a:endParaRPr lang="en-US" sz="2133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1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 </a:t>
            </a:r>
            <a:r>
              <a:rPr lang="en-US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</a:t>
            </a:r>
            <a:r>
              <a:rPr lang="en-US" sz="21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gpou_to_ttst</a:t>
            </a:r>
            <a:r>
              <a:rPr lang="ru-RU" sz="21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endParaRPr lang="ru-RU" sz="2133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75" y="4773150"/>
            <a:ext cx="2073443" cy="1458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8425B7-BAD4-477E-B250-0186FDD9D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43" y="196357"/>
            <a:ext cx="1925911" cy="122075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99DF5A0-448B-41F2-92F9-9C4245AD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7" y="0"/>
            <a:ext cx="1141467" cy="161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2C7EF8-A676-49C5-880F-0259483A0AC1}"/>
              </a:ext>
            </a:extLst>
          </p:cNvPr>
          <p:cNvSpPr txBox="1"/>
          <p:nvPr/>
        </p:nvSpPr>
        <p:spPr>
          <a:xfrm>
            <a:off x="2581081" y="64469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5EBFC0-B1DF-4525-9FB3-271CBA004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897" y="196358"/>
            <a:ext cx="1832240" cy="12667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AFD76D-3B8C-46DB-934A-7028377C503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639511" y="193398"/>
            <a:ext cx="1332507" cy="122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C790AC-6E6B-42EB-8E8D-F73621BA2EE3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9091575" y="183275"/>
            <a:ext cx="1273840" cy="122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2B8992-3B35-4ADC-B177-A7098A2E6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0484972" y="197951"/>
            <a:ext cx="1279912" cy="122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ГПОУ ТО «Тульский техникум социальных технологий»">
            <a:extLst>
              <a:ext uri="{FF2B5EF4-FFF2-40B4-BE49-F238E27FC236}">
                <a16:creationId xmlns:a16="http://schemas.microsoft.com/office/drawing/2014/main" id="{78755D98-CEAB-4AF6-B363-D1DDBD45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81" y="2873110"/>
            <a:ext cx="2247599" cy="15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ПОУ ТО «Тульский техникум социальных технологий»">
            <a:extLst>
              <a:ext uri="{FF2B5EF4-FFF2-40B4-BE49-F238E27FC236}">
                <a16:creationId xmlns:a16="http://schemas.microsoft.com/office/drawing/2014/main" id="{E63FCC59-AF8A-4569-A27F-4592417D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53" y="2873110"/>
            <a:ext cx="2247599" cy="15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9B226-6F1D-45FC-B532-FAABB1D8A3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3625" y="2869351"/>
            <a:ext cx="2008697" cy="1514865"/>
          </a:xfrm>
          <a:prstGeom prst="rect">
            <a:avLst/>
          </a:prstGeom>
        </p:spPr>
      </p:pic>
      <p:pic>
        <p:nvPicPr>
          <p:cNvPr id="1026" name="Picture 2" descr="http://qrcoder.ru/code/?https%3A%2F%2F%E1%EF%EE%EE%F2%EE.%F0%F4%2F&amp;4&amp;0">
            <a:extLst>
              <a:ext uri="{FF2B5EF4-FFF2-40B4-BE49-F238E27FC236}">
                <a16:creationId xmlns:a16="http://schemas.microsoft.com/office/drawing/2014/main" id="{034B41D2-6802-4AC4-95D3-3FAADCCE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72" y="4692652"/>
            <a:ext cx="1646879" cy="16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ПВМ\Desktop\222.png">
            <a:extLst>
              <a:ext uri="{FF2B5EF4-FFF2-40B4-BE49-F238E27FC236}">
                <a16:creationId xmlns:a16="http://schemas.microsoft.com/office/drawing/2014/main" id="{C553A806-FE1E-4115-8C2A-C8716E64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032" y="-45803"/>
            <a:ext cx="1701431" cy="1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3CBF7379-6C95-45D6-AFE0-D2B03D36CC30}"/>
              </a:ext>
            </a:extLst>
          </p:cNvPr>
          <p:cNvSpPr/>
          <p:nvPr/>
        </p:nvSpPr>
        <p:spPr>
          <a:xfrm>
            <a:off x="11585249" y="-1391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C8626-3322-4847-B6B7-5577C696CB3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40" b="4533"/>
          <a:stretch/>
        </p:blipFill>
        <p:spPr>
          <a:xfrm>
            <a:off x="213404" y="2862042"/>
            <a:ext cx="2223609" cy="15077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1F31ED-0B59-473A-978C-C75119E609B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8" b="12534"/>
          <a:stretch/>
        </p:blipFill>
        <p:spPr>
          <a:xfrm>
            <a:off x="9597204" y="2858495"/>
            <a:ext cx="2365600" cy="15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6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085F9-27C4-4361-8541-07C8FB50D403}"/>
              </a:ext>
            </a:extLst>
          </p:cNvPr>
          <p:cNvSpPr txBox="1"/>
          <p:nvPr/>
        </p:nvSpPr>
        <p:spPr>
          <a:xfrm>
            <a:off x="738231" y="385894"/>
            <a:ext cx="145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317089A-68BB-48DC-B17E-F84F80EBCC03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EA03E1C-B299-46FF-B55E-04B045F2AF67}"/>
              </a:ext>
            </a:extLst>
          </p:cNvPr>
          <p:cNvSpPr/>
          <p:nvPr/>
        </p:nvSpPr>
        <p:spPr>
          <a:xfrm>
            <a:off x="738218" y="981902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C4D912A-5F43-40A3-ACBB-9815FC0B8B7B}"/>
              </a:ext>
            </a:extLst>
          </p:cNvPr>
          <p:cNvSpPr/>
          <p:nvPr/>
        </p:nvSpPr>
        <p:spPr>
          <a:xfrm>
            <a:off x="738219" y="1679865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30BC1A-2E59-4081-8B07-C6EB7FAE470D}"/>
              </a:ext>
            </a:extLst>
          </p:cNvPr>
          <p:cNvSpPr/>
          <p:nvPr/>
        </p:nvSpPr>
        <p:spPr>
          <a:xfrm>
            <a:off x="738220" y="2377723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F6E1F9E-A94A-4738-8179-69E361A3085C}"/>
              </a:ext>
            </a:extLst>
          </p:cNvPr>
          <p:cNvSpPr/>
          <p:nvPr/>
        </p:nvSpPr>
        <p:spPr>
          <a:xfrm>
            <a:off x="738221" y="3069609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CF37D4A-A9BD-421B-84E5-780A97B52664}"/>
              </a:ext>
            </a:extLst>
          </p:cNvPr>
          <p:cNvSpPr/>
          <p:nvPr/>
        </p:nvSpPr>
        <p:spPr>
          <a:xfrm>
            <a:off x="738222" y="3761854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48FE689-FBE8-409A-9ED9-8E29A2CC0DE8}"/>
              </a:ext>
            </a:extLst>
          </p:cNvPr>
          <p:cNvSpPr/>
          <p:nvPr/>
        </p:nvSpPr>
        <p:spPr>
          <a:xfrm>
            <a:off x="738222" y="4455666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982A39F-9776-414E-855C-73B91D142A72}"/>
              </a:ext>
            </a:extLst>
          </p:cNvPr>
          <p:cNvSpPr/>
          <p:nvPr/>
        </p:nvSpPr>
        <p:spPr>
          <a:xfrm>
            <a:off x="738222" y="5153524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803E1EA-7112-4F12-8932-436AE93DB259}"/>
              </a:ext>
            </a:extLst>
          </p:cNvPr>
          <p:cNvSpPr/>
          <p:nvPr/>
        </p:nvSpPr>
        <p:spPr>
          <a:xfrm>
            <a:off x="738222" y="5846516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53A15-6343-4CAE-A897-3C4D3475ECB2}"/>
              </a:ext>
            </a:extLst>
          </p:cNvPr>
          <p:cNvSpPr txBox="1"/>
          <p:nvPr/>
        </p:nvSpPr>
        <p:spPr>
          <a:xfrm>
            <a:off x="1467623" y="993776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33ED3-48D6-4466-A262-2BE5F1F3F2F7}"/>
              </a:ext>
            </a:extLst>
          </p:cNvPr>
          <p:cNvSpPr txBox="1"/>
          <p:nvPr/>
        </p:nvSpPr>
        <p:spPr>
          <a:xfrm>
            <a:off x="1467624" y="1716625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достижение показателей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5AFB0-01B8-45D1-A4E5-ED0CDEFC2427}"/>
              </a:ext>
            </a:extLst>
          </p:cNvPr>
          <p:cNvSpPr txBox="1"/>
          <p:nvPr/>
        </p:nvSpPr>
        <p:spPr>
          <a:xfrm>
            <a:off x="1467627" y="4485220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A3BE95-C58F-4224-84A4-B3CB224F250C}"/>
              </a:ext>
            </a:extLst>
          </p:cNvPr>
          <p:cNvSpPr txBox="1"/>
          <p:nvPr/>
        </p:nvSpPr>
        <p:spPr>
          <a:xfrm>
            <a:off x="1467625" y="3086913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D3044F-DEF3-437D-A5D0-7F330A3D91D7}"/>
              </a:ext>
            </a:extLst>
          </p:cNvPr>
          <p:cNvSpPr txBox="1"/>
          <p:nvPr/>
        </p:nvSpPr>
        <p:spPr>
          <a:xfrm>
            <a:off x="1467626" y="3789726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необходимые ресурсы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214279-951F-4EDF-AF8D-8A6ACDB28B98}"/>
              </a:ext>
            </a:extLst>
          </p:cNvPr>
          <p:cNvSpPr txBox="1"/>
          <p:nvPr/>
        </p:nvSpPr>
        <p:spPr>
          <a:xfrm>
            <a:off x="1467625" y="2408263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Решаемая задача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C406C-97C1-445D-9468-B566B0AF7BD2}"/>
              </a:ext>
            </a:extLst>
          </p:cNvPr>
          <p:cNvSpPr txBox="1"/>
          <p:nvPr/>
        </p:nvSpPr>
        <p:spPr>
          <a:xfrm>
            <a:off x="1467628" y="5180050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DE770-74CE-47EB-B2CC-7C8A9A05D4DB}"/>
              </a:ext>
            </a:extLst>
          </p:cNvPr>
          <p:cNvSpPr txBox="1"/>
          <p:nvPr/>
        </p:nvSpPr>
        <p:spPr>
          <a:xfrm>
            <a:off x="1467629" y="5874216"/>
            <a:ext cx="513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97587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D7AB2-970C-45F4-9E77-E250820E6D85}"/>
              </a:ext>
            </a:extLst>
          </p:cNvPr>
          <p:cNvSpPr txBox="1"/>
          <p:nvPr/>
        </p:nvSpPr>
        <p:spPr>
          <a:xfrm>
            <a:off x="363523" y="377505"/>
            <a:ext cx="23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Введение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D19E8B-8A5E-4EDF-8749-C694D3671551}"/>
              </a:ext>
            </a:extLst>
          </p:cNvPr>
          <p:cNvSpPr/>
          <p:nvPr/>
        </p:nvSpPr>
        <p:spPr>
          <a:xfrm>
            <a:off x="363523" y="738447"/>
            <a:ext cx="1161595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  с 2016 года является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профессиональной образовательной организацией, обеспечивающей поддержку региональной системы инклюзивного профессионального образования лиц с инвалидностью и ограниченными возможностями здоровья в Тульской области.  </a:t>
            </a:r>
          </a:p>
          <a:p>
            <a:pPr algn="just"/>
            <a:r>
              <a:rPr lang="ru-RU" sz="1600" dirty="0"/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обучающихся составляют лица с инвалидностью и ограниченными возможностями здоровья.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в ГПОУ ТО «ТТСТ» обучается 275 человек из числа лиц инвалидностью и ограниченными возможностями здоровья различных нозологий (с нарушениями зрения, с нарушениями слуха, с нарушениями опорно-двигательного аппарата, с нарушениями интеллектуального развития).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учреждении реализуются девять адаптированных основных программ профессионального обучения: 12156. Закройщик, 15398. Обувщик по ремонту обуви, 16199. Оператор электронно-вычислительных и вычислительных машин, 16909. Портной, 17530. Рабочий зеленого строительства, 18559. Слесарь-ремонтник, 19149. Токарь, 19460. Фотограф, 19601. Швея.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базе БПОО ТО действуют центры профессиональной ориентации, содействия трудоустройству, дистанционного обучения.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техникуме создана и реализуется система профессиональной ориентации обучающихся с особыми образовательными потребностями. Она состоит из нескольких проектов : проект ранней профессиональной ориентации обучающихся 6 - 11 классов «Билет в будущее», проект «Первая профессия» национального проекта «Образование», профориентационная программа региональных чемпионатов по профессиональному мастерству для лиц с инвалидностью и ограниченными возможностями здоровья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Мобильный технопарк для реализации адаптированных дополнительных общеразвивающих программ для учащихся с ограниченными возможностями здоровья и инвалидностью, а также комплексный профориентационный проект БПОО Тульской области - региональный профориентационный марафон «Профессии – да!»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время своего существования региональный профориентационным марафон «Профессии – да!» стал важной частью системы профессиональной ориентации инвалидов и лиц с ограниченными возможностями здоровья в регионе, эффективным инструментом помощи в выборе будущей профессии для детей с особыми образовательными потребностями.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B3958BD-2CEE-44FC-857A-63B87935131E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122AFCA-0BD9-4F50-94CD-3DC57F20E49E}"/>
              </a:ext>
            </a:extLst>
          </p:cNvPr>
          <p:cNvSpPr/>
          <p:nvPr/>
        </p:nvSpPr>
        <p:spPr>
          <a:xfrm>
            <a:off x="11585249" y="-216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4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1559F21E-8A34-42A4-BED4-607D5403D8E2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-1272331" y="67684"/>
            <a:ext cx="12192000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-48428" y="624649"/>
            <a:ext cx="1211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-637576" y="337198"/>
            <a:ext cx="114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47538" y="6211669"/>
            <a:ext cx="8361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заведующий центром регионального инклюзивного профессионального образования,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B31A5-EA90-420A-84A9-66F83BB69D04}"/>
              </a:ext>
            </a:extLst>
          </p:cNvPr>
          <p:cNvSpPr txBox="1"/>
          <p:nvPr/>
        </p:nvSpPr>
        <p:spPr>
          <a:xfrm>
            <a:off x="3542549" y="1559910"/>
            <a:ext cx="538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ДОСТИЖЕНИЕ ПОКАЗАТЕЛЕЙ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B256-5665-43A5-9050-9EBF1F548DCB}"/>
              </a:ext>
            </a:extLst>
          </p:cNvPr>
          <p:cNvSpPr txBox="1"/>
          <p:nvPr/>
        </p:nvSpPr>
        <p:spPr>
          <a:xfrm>
            <a:off x="249929" y="1843299"/>
            <a:ext cx="11509084" cy="398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Количество участников профориентационного марафона «Профессии – да!»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Количество принятых инвалидов и лиц с ограниченными возможностями здоровья, по программам среднего профессионального образования и профессионального обучения в Тульской области.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Доля занятых выпускников государственных профессиональных образовательных учреждений Тульской области с инвалидностью и ограниченными возможностями здоровья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Выполнение контрольных цифр приема по основным образовательным программам  среднего профессионального образования и профессионального обучения в Тульской области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Осознанность в  выборе  обучающимися  профессии в  соответствии с  интересами,   возможностями,   состоянием   здоровья и востребованностью на региональном рынке труда.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108C32F1-E9B1-4373-BC5A-81C5FD44BFCD}"/>
              </a:ext>
            </a:extLst>
          </p:cNvPr>
          <p:cNvGrpSpPr/>
          <p:nvPr/>
        </p:nvGrpSpPr>
        <p:grpSpPr>
          <a:xfrm>
            <a:off x="249929" y="1270980"/>
            <a:ext cx="11614339" cy="4954369"/>
            <a:chOff x="463550" y="811499"/>
            <a:chExt cx="3148330" cy="3678139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FDF3C1EA-1037-4BBF-B6CB-50DD99FEB02E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C4840E0-A54D-419E-848A-E05C9B3CA15A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>
            <a:extLst>
              <a:ext uri="{FF2B5EF4-FFF2-40B4-BE49-F238E27FC236}">
                <a16:creationId xmlns:a16="http://schemas.microsoft.com/office/drawing/2014/main" id="{F598B5AE-5D39-48AB-9756-B705BB7551E1}"/>
              </a:ext>
            </a:extLst>
          </p:cNvPr>
          <p:cNvSpPr/>
          <p:nvPr/>
        </p:nvSpPr>
        <p:spPr>
          <a:xfrm>
            <a:off x="992218" y="1299969"/>
            <a:ext cx="508304" cy="467161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2F615E57-08E8-4C7E-9F81-B20373FBC754}"/>
              </a:ext>
            </a:extLst>
          </p:cNvPr>
          <p:cNvSpPr/>
          <p:nvPr/>
        </p:nvSpPr>
        <p:spPr>
          <a:xfrm>
            <a:off x="11593795" y="-14197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7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-1289071" y="102240"/>
            <a:ext cx="12192000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230736" y="606210"/>
            <a:ext cx="11715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-651572" y="370662"/>
            <a:ext cx="1148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90267" y="6179095"/>
            <a:ext cx="8421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заведующий центром регионального инклюзивного профессионального образования,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50789-5980-4A13-AD8B-6F0686C99453}"/>
              </a:ext>
            </a:extLst>
          </p:cNvPr>
          <p:cNvSpPr txBox="1"/>
          <p:nvPr/>
        </p:nvSpPr>
        <p:spPr>
          <a:xfrm>
            <a:off x="4741030" y="1332380"/>
            <a:ext cx="257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РЕШАЕМАЯ ЗАДАЧА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11D34C-289A-4E23-83DB-06EFF7801E22}"/>
              </a:ext>
            </a:extLst>
          </p:cNvPr>
          <p:cNvSpPr/>
          <p:nvPr/>
        </p:nvSpPr>
        <p:spPr>
          <a:xfrm>
            <a:off x="342550" y="1803720"/>
            <a:ext cx="11107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Марафона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обучающихся общеобразовательных организаций с ограниченными  возможностями  здоровья  и  детей – инвалидов сознательного подхода к выбору профессии в соответствии с интересами, состоянием здоровья и особенностями каждого обучающегося.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8186AF7-E3EC-4D0F-A0AB-F0C24E29F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879227"/>
              </p:ext>
            </p:extLst>
          </p:nvPr>
        </p:nvGraphicFramePr>
        <p:xfrm>
          <a:off x="342550" y="3152888"/>
          <a:ext cx="11506899" cy="30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E292C72-0902-4031-8425-852DA206BD34}"/>
              </a:ext>
            </a:extLst>
          </p:cNvPr>
          <p:cNvSpPr/>
          <p:nvPr/>
        </p:nvSpPr>
        <p:spPr>
          <a:xfrm>
            <a:off x="4233645" y="2705529"/>
            <a:ext cx="2734812" cy="600165"/>
          </a:xfrm>
          <a:prstGeom prst="roundRect">
            <a:avLst/>
          </a:prstGeom>
          <a:solidFill>
            <a:srgbClr val="FFC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Марафона</a:t>
            </a:r>
          </a:p>
        </p:txBody>
      </p:sp>
      <p:pic>
        <p:nvPicPr>
          <p:cNvPr id="12" name="Рисунок 11" descr="Попасть в яблочко">
            <a:extLst>
              <a:ext uri="{FF2B5EF4-FFF2-40B4-BE49-F238E27FC236}">
                <a16:creationId xmlns:a16="http://schemas.microsoft.com/office/drawing/2014/main" id="{CE2F8104-2826-44A2-9257-6F3E40769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655" y="3886475"/>
            <a:ext cx="847289" cy="847289"/>
          </a:xfrm>
          <a:prstGeom prst="rect">
            <a:avLst/>
          </a:prstGeom>
        </p:spPr>
      </p:pic>
      <p:pic>
        <p:nvPicPr>
          <p:cNvPr id="14" name="Рисунок 13" descr="Расширение бизнеса">
            <a:extLst>
              <a:ext uri="{FF2B5EF4-FFF2-40B4-BE49-F238E27FC236}">
                <a16:creationId xmlns:a16="http://schemas.microsoft.com/office/drawing/2014/main" id="{D443606A-B723-4FBE-8C4E-6ACF00B502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289" y="3328433"/>
            <a:ext cx="674642" cy="674642"/>
          </a:xfrm>
          <a:prstGeom prst="rect">
            <a:avLst/>
          </a:prstGeom>
        </p:spPr>
      </p:pic>
      <p:pic>
        <p:nvPicPr>
          <p:cNvPr id="16" name="Рисунок 15" descr="Знак одобрения">
            <a:extLst>
              <a:ext uri="{FF2B5EF4-FFF2-40B4-BE49-F238E27FC236}">
                <a16:creationId xmlns:a16="http://schemas.microsoft.com/office/drawing/2014/main" id="{34FF2D38-84D2-4B57-8C9C-441C76E31B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1563" y="4688282"/>
            <a:ext cx="645648" cy="645648"/>
          </a:xfrm>
          <a:prstGeom prst="rect">
            <a:avLst/>
          </a:prstGeom>
        </p:spPr>
      </p:pic>
      <p:pic>
        <p:nvPicPr>
          <p:cNvPr id="18" name="Рисунок 17" descr="Круги со стрелками">
            <a:extLst>
              <a:ext uri="{FF2B5EF4-FFF2-40B4-BE49-F238E27FC236}">
                <a16:creationId xmlns:a16="http://schemas.microsoft.com/office/drawing/2014/main" id="{15A69DB4-A37D-4834-B9AE-5CE39947E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2488" y="5407822"/>
            <a:ext cx="697381" cy="697381"/>
          </a:xfrm>
          <a:prstGeom prst="rect">
            <a:avLst/>
          </a:prstGeom>
        </p:spPr>
      </p:pic>
      <p:grpSp>
        <p:nvGrpSpPr>
          <p:cNvPr id="15" name="object 10">
            <a:extLst>
              <a:ext uri="{FF2B5EF4-FFF2-40B4-BE49-F238E27FC236}">
                <a16:creationId xmlns:a16="http://schemas.microsoft.com/office/drawing/2014/main" id="{6D9DC2A6-F154-4DFB-8188-F1AE00F3D45B}"/>
              </a:ext>
            </a:extLst>
          </p:cNvPr>
          <p:cNvGrpSpPr/>
          <p:nvPr/>
        </p:nvGrpSpPr>
        <p:grpSpPr>
          <a:xfrm>
            <a:off x="196042" y="1252541"/>
            <a:ext cx="11668118" cy="4972659"/>
            <a:chOff x="463550" y="811499"/>
            <a:chExt cx="3148330" cy="3678139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4BF3425C-F787-48E1-936A-7BCE79A876E8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94FFB5BE-2D7D-4BCD-80AC-0308CFDF0762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CE789E99-65BF-4F62-A3E8-821C2620DD14}"/>
              </a:ext>
            </a:extLst>
          </p:cNvPr>
          <p:cNvSpPr/>
          <p:nvPr/>
        </p:nvSpPr>
        <p:spPr>
          <a:xfrm>
            <a:off x="1039931" y="1319043"/>
            <a:ext cx="508304" cy="467161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8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0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8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00B0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01ACB3F1-DCA2-49A5-A54E-B5B7DF406CD8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6620C9C0-8538-4A4C-AAD4-71B166C93C53}"/>
              </a:ext>
            </a:extLst>
          </p:cNvPr>
          <p:cNvSpPr/>
          <p:nvPr/>
        </p:nvSpPr>
        <p:spPr>
          <a:xfrm>
            <a:off x="11585249" y="-846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0" y="53050"/>
            <a:ext cx="9455791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109057" y="543973"/>
            <a:ext cx="1180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109057" y="297100"/>
            <a:ext cx="9841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23884" y="6148663"/>
            <a:ext cx="8182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1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заведующий центром регионального инклюзивного профессионального образования,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DF2B1-0EC6-4801-A42E-6BB778EB59A2}"/>
              </a:ext>
            </a:extLst>
          </p:cNvPr>
          <p:cNvSpPr txBox="1"/>
          <p:nvPr/>
        </p:nvSpPr>
        <p:spPr>
          <a:xfrm>
            <a:off x="5029899" y="129867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A7D96D6B-FB38-45B9-9E44-F679FE92908D}"/>
              </a:ext>
            </a:extLst>
          </p:cNvPr>
          <p:cNvGrpSpPr/>
          <p:nvPr/>
        </p:nvGrpSpPr>
        <p:grpSpPr>
          <a:xfrm>
            <a:off x="196042" y="1190304"/>
            <a:ext cx="11668118" cy="4996905"/>
            <a:chOff x="463550" y="811499"/>
            <a:chExt cx="3148330" cy="3678139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A538AB1-87B8-4971-AC3F-F26F66A261DE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4E0D727-348F-4CFC-9EE3-D3FC2CBCC2E8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32">
            <a:extLst>
              <a:ext uri="{FF2B5EF4-FFF2-40B4-BE49-F238E27FC236}">
                <a16:creationId xmlns:a16="http://schemas.microsoft.com/office/drawing/2014/main" id="{BCF266F6-76A4-4C34-BFC5-7DCA787B765A}"/>
              </a:ext>
            </a:extLst>
          </p:cNvPr>
          <p:cNvGrpSpPr/>
          <p:nvPr/>
        </p:nvGrpSpPr>
        <p:grpSpPr>
          <a:xfrm>
            <a:off x="936471" y="1298677"/>
            <a:ext cx="615491" cy="600164"/>
            <a:chOff x="5265191" y="684009"/>
            <a:chExt cx="360045" cy="360045"/>
          </a:xfrm>
          <a:solidFill>
            <a:srgbClr val="00B050"/>
          </a:solidFill>
        </p:grpSpPr>
        <p:sp>
          <p:nvSpPr>
            <p:cNvPr id="16" name="object 33">
              <a:extLst>
                <a:ext uri="{FF2B5EF4-FFF2-40B4-BE49-F238E27FC236}">
                  <a16:creationId xmlns:a16="http://schemas.microsoft.com/office/drawing/2014/main" id="{300BC6A8-7F61-4036-9260-2B638ABE4A49}"/>
                </a:ext>
              </a:extLst>
            </p:cNvPr>
            <p:cNvSpPr/>
            <p:nvPr/>
          </p:nvSpPr>
          <p:spPr>
            <a:xfrm>
              <a:off x="5265191" y="68400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210261" y="7073"/>
                  </a:moveTo>
                  <a:lnTo>
                    <a:pt x="208102" y="2209"/>
                  </a:lnTo>
                  <a:lnTo>
                    <a:pt x="201218" y="0"/>
                  </a:lnTo>
                  <a:lnTo>
                    <a:pt x="156210" y="0"/>
                  </a:lnTo>
                  <a:lnTo>
                    <a:pt x="149313" y="2197"/>
                  </a:lnTo>
                  <a:lnTo>
                    <a:pt x="146685" y="7073"/>
                  </a:lnTo>
                  <a:lnTo>
                    <a:pt x="147510" y="16535"/>
                  </a:lnTo>
                  <a:lnTo>
                    <a:pt x="147180" y="18999"/>
                  </a:lnTo>
                  <a:lnTo>
                    <a:pt x="147586" y="23914"/>
                  </a:lnTo>
                  <a:lnTo>
                    <a:pt x="146583" y="24765"/>
                  </a:lnTo>
                  <a:lnTo>
                    <a:pt x="131406" y="28727"/>
                  </a:lnTo>
                  <a:lnTo>
                    <a:pt x="119011" y="33210"/>
                  </a:lnTo>
                  <a:lnTo>
                    <a:pt x="107048" y="38747"/>
                  </a:lnTo>
                  <a:lnTo>
                    <a:pt x="91097" y="47967"/>
                  </a:lnTo>
                  <a:lnTo>
                    <a:pt x="85344" y="41605"/>
                  </a:lnTo>
                  <a:lnTo>
                    <a:pt x="77266" y="33566"/>
                  </a:lnTo>
                  <a:lnTo>
                    <a:pt x="71577" y="33616"/>
                  </a:lnTo>
                  <a:lnTo>
                    <a:pt x="33083" y="72351"/>
                  </a:lnTo>
                  <a:lnTo>
                    <a:pt x="33058" y="78066"/>
                  </a:lnTo>
                  <a:lnTo>
                    <a:pt x="41084" y="86169"/>
                  </a:lnTo>
                  <a:lnTo>
                    <a:pt x="47028" y="91617"/>
                  </a:lnTo>
                  <a:lnTo>
                    <a:pt x="46837" y="92938"/>
                  </a:lnTo>
                  <a:lnTo>
                    <a:pt x="39408" y="105702"/>
                  </a:lnTo>
                  <a:lnTo>
                    <a:pt x="33261" y="118757"/>
                  </a:lnTo>
                  <a:lnTo>
                    <a:pt x="28282" y="132308"/>
                  </a:lnTo>
                  <a:lnTo>
                    <a:pt x="24333" y="147256"/>
                  </a:lnTo>
                  <a:lnTo>
                    <a:pt x="22707" y="148348"/>
                  </a:lnTo>
                  <a:lnTo>
                    <a:pt x="18008" y="148666"/>
                  </a:lnTo>
                  <a:lnTo>
                    <a:pt x="14300" y="148463"/>
                  </a:lnTo>
                  <a:lnTo>
                    <a:pt x="4445" y="148666"/>
                  </a:lnTo>
                  <a:lnTo>
                    <a:pt x="0" y="152793"/>
                  </a:lnTo>
                  <a:lnTo>
                    <a:pt x="0" y="207467"/>
                  </a:lnTo>
                  <a:lnTo>
                    <a:pt x="4495" y="211531"/>
                  </a:lnTo>
                  <a:lnTo>
                    <a:pt x="23456" y="211556"/>
                  </a:lnTo>
                  <a:lnTo>
                    <a:pt x="24320" y="212229"/>
                  </a:lnTo>
                  <a:lnTo>
                    <a:pt x="28257" y="227711"/>
                  </a:lnTo>
                  <a:lnTo>
                    <a:pt x="33007" y="240880"/>
                  </a:lnTo>
                  <a:lnTo>
                    <a:pt x="38938" y="253568"/>
                  </a:lnTo>
                  <a:lnTo>
                    <a:pt x="47066" y="267385"/>
                  </a:lnTo>
                  <a:lnTo>
                    <a:pt x="46774" y="268351"/>
                  </a:lnTo>
                  <a:lnTo>
                    <a:pt x="42735" y="272224"/>
                  </a:lnTo>
                  <a:lnTo>
                    <a:pt x="33375" y="282079"/>
                  </a:lnTo>
                  <a:lnTo>
                    <a:pt x="33235" y="287870"/>
                  </a:lnTo>
                  <a:lnTo>
                    <a:pt x="71589" y="326466"/>
                  </a:lnTo>
                  <a:lnTo>
                    <a:pt x="77317" y="326339"/>
                  </a:lnTo>
                  <a:lnTo>
                    <a:pt x="81788" y="322110"/>
                  </a:lnTo>
                  <a:lnTo>
                    <a:pt x="90919" y="312851"/>
                  </a:lnTo>
                  <a:lnTo>
                    <a:pt x="91922" y="312508"/>
                  </a:lnTo>
                  <a:lnTo>
                    <a:pt x="105765" y="320738"/>
                  </a:lnTo>
                  <a:lnTo>
                    <a:pt x="118300" y="326656"/>
                  </a:lnTo>
                  <a:lnTo>
                    <a:pt x="131330" y="331406"/>
                  </a:lnTo>
                  <a:lnTo>
                    <a:pt x="146812" y="335407"/>
                  </a:lnTo>
                  <a:lnTo>
                    <a:pt x="147459" y="336346"/>
                  </a:lnTo>
                  <a:lnTo>
                    <a:pt x="147231" y="341452"/>
                  </a:lnTo>
                  <a:lnTo>
                    <a:pt x="147358" y="355879"/>
                  </a:lnTo>
                  <a:lnTo>
                    <a:pt x="151371" y="359981"/>
                  </a:lnTo>
                  <a:lnTo>
                    <a:pt x="206108" y="359981"/>
                  </a:lnTo>
                  <a:lnTo>
                    <a:pt x="210070" y="355981"/>
                  </a:lnTo>
                  <a:lnTo>
                    <a:pt x="210083" y="270903"/>
                  </a:lnTo>
                  <a:lnTo>
                    <a:pt x="178003" y="275526"/>
                  </a:lnTo>
                  <a:lnTo>
                    <a:pt x="148882" y="271335"/>
                  </a:lnTo>
                  <a:lnTo>
                    <a:pt x="123101" y="257784"/>
                  </a:lnTo>
                  <a:lnTo>
                    <a:pt x="101003" y="234327"/>
                  </a:lnTo>
                  <a:lnTo>
                    <a:pt x="87807" y="209270"/>
                  </a:lnTo>
                  <a:lnTo>
                    <a:pt x="82765" y="183464"/>
                  </a:lnTo>
                  <a:lnTo>
                    <a:pt x="85940" y="157391"/>
                  </a:lnTo>
                  <a:lnTo>
                    <a:pt x="97409" y="131533"/>
                  </a:lnTo>
                  <a:lnTo>
                    <a:pt x="119303" y="105270"/>
                  </a:lnTo>
                  <a:lnTo>
                    <a:pt x="145694" y="89865"/>
                  </a:lnTo>
                  <a:lnTo>
                    <a:pt x="176098" y="84721"/>
                  </a:lnTo>
                  <a:lnTo>
                    <a:pt x="210083" y="89179"/>
                  </a:lnTo>
                  <a:lnTo>
                    <a:pt x="210261" y="7073"/>
                  </a:lnTo>
                  <a:close/>
                </a:path>
                <a:path w="360045" h="360044">
                  <a:moveTo>
                    <a:pt x="359803" y="264718"/>
                  </a:moveTo>
                  <a:lnTo>
                    <a:pt x="359206" y="263956"/>
                  </a:lnTo>
                  <a:lnTo>
                    <a:pt x="354812" y="252526"/>
                  </a:lnTo>
                  <a:lnTo>
                    <a:pt x="346011" y="244309"/>
                  </a:lnTo>
                  <a:lnTo>
                    <a:pt x="334200" y="240461"/>
                  </a:lnTo>
                  <a:lnTo>
                    <a:pt x="320814" y="242493"/>
                  </a:lnTo>
                  <a:lnTo>
                    <a:pt x="319760" y="242925"/>
                  </a:lnTo>
                  <a:lnTo>
                    <a:pt x="317868" y="242531"/>
                  </a:lnTo>
                  <a:lnTo>
                    <a:pt x="290601" y="220294"/>
                  </a:lnTo>
                  <a:lnTo>
                    <a:pt x="287413" y="218986"/>
                  </a:lnTo>
                  <a:lnTo>
                    <a:pt x="235407" y="219049"/>
                  </a:lnTo>
                  <a:lnTo>
                    <a:pt x="231711" y="219265"/>
                  </a:lnTo>
                  <a:lnTo>
                    <a:pt x="231889" y="230428"/>
                  </a:lnTo>
                  <a:lnTo>
                    <a:pt x="231495" y="238963"/>
                  </a:lnTo>
                  <a:lnTo>
                    <a:pt x="232524" y="239788"/>
                  </a:lnTo>
                  <a:lnTo>
                    <a:pt x="280327" y="239801"/>
                  </a:lnTo>
                  <a:lnTo>
                    <a:pt x="282511" y="240652"/>
                  </a:lnTo>
                  <a:lnTo>
                    <a:pt x="290334" y="246849"/>
                  </a:lnTo>
                  <a:lnTo>
                    <a:pt x="304076" y="258457"/>
                  </a:lnTo>
                  <a:lnTo>
                    <a:pt x="304596" y="259422"/>
                  </a:lnTo>
                  <a:lnTo>
                    <a:pt x="304165" y="261416"/>
                  </a:lnTo>
                  <a:lnTo>
                    <a:pt x="303339" y="269290"/>
                  </a:lnTo>
                  <a:lnTo>
                    <a:pt x="304520" y="276529"/>
                  </a:lnTo>
                  <a:lnTo>
                    <a:pt x="307759" y="283146"/>
                  </a:lnTo>
                  <a:lnTo>
                    <a:pt x="313131" y="289140"/>
                  </a:lnTo>
                  <a:lnTo>
                    <a:pt x="326021" y="295617"/>
                  </a:lnTo>
                  <a:lnTo>
                    <a:pt x="339674" y="295033"/>
                  </a:lnTo>
                  <a:lnTo>
                    <a:pt x="351434" y="288124"/>
                  </a:lnTo>
                  <a:lnTo>
                    <a:pt x="358660" y="275640"/>
                  </a:lnTo>
                  <a:lnTo>
                    <a:pt x="359803" y="271691"/>
                  </a:lnTo>
                  <a:lnTo>
                    <a:pt x="359803" y="264718"/>
                  </a:lnTo>
                  <a:close/>
                </a:path>
                <a:path w="360045" h="360044">
                  <a:moveTo>
                    <a:pt x="359803" y="176936"/>
                  </a:moveTo>
                  <a:lnTo>
                    <a:pt x="359194" y="175958"/>
                  </a:lnTo>
                  <a:lnTo>
                    <a:pt x="356108" y="166725"/>
                  </a:lnTo>
                  <a:lnTo>
                    <a:pt x="351028" y="159854"/>
                  </a:lnTo>
                  <a:lnTo>
                    <a:pt x="343992" y="155003"/>
                  </a:lnTo>
                  <a:lnTo>
                    <a:pt x="335140" y="152311"/>
                  </a:lnTo>
                  <a:lnTo>
                    <a:pt x="326898" y="152476"/>
                  </a:lnTo>
                  <a:lnTo>
                    <a:pt x="318935" y="155270"/>
                  </a:lnTo>
                  <a:lnTo>
                    <a:pt x="311899" y="160299"/>
                  </a:lnTo>
                  <a:lnTo>
                    <a:pt x="306476" y="167157"/>
                  </a:lnTo>
                  <a:lnTo>
                    <a:pt x="305282" y="169214"/>
                  </a:lnTo>
                  <a:lnTo>
                    <a:pt x="303974" y="169799"/>
                  </a:lnTo>
                  <a:lnTo>
                    <a:pt x="232537" y="169672"/>
                  </a:lnTo>
                  <a:lnTo>
                    <a:pt x="231521" y="170573"/>
                  </a:lnTo>
                  <a:lnTo>
                    <a:pt x="231863" y="178104"/>
                  </a:lnTo>
                  <a:lnTo>
                    <a:pt x="231609" y="189712"/>
                  </a:lnTo>
                  <a:lnTo>
                    <a:pt x="232537" y="190461"/>
                  </a:lnTo>
                  <a:lnTo>
                    <a:pt x="302983" y="190487"/>
                  </a:lnTo>
                  <a:lnTo>
                    <a:pt x="304838" y="191185"/>
                  </a:lnTo>
                  <a:lnTo>
                    <a:pt x="308546" y="194983"/>
                  </a:lnTo>
                  <a:lnTo>
                    <a:pt x="310565" y="198462"/>
                  </a:lnTo>
                  <a:lnTo>
                    <a:pt x="313423" y="201028"/>
                  </a:lnTo>
                  <a:lnTo>
                    <a:pt x="326263" y="207543"/>
                  </a:lnTo>
                  <a:lnTo>
                    <a:pt x="339864" y="206819"/>
                  </a:lnTo>
                  <a:lnTo>
                    <a:pt x="351561" y="199745"/>
                  </a:lnTo>
                  <a:lnTo>
                    <a:pt x="358673" y="187121"/>
                  </a:lnTo>
                  <a:lnTo>
                    <a:pt x="359803" y="183210"/>
                  </a:lnTo>
                  <a:lnTo>
                    <a:pt x="359803" y="176936"/>
                  </a:lnTo>
                  <a:close/>
                </a:path>
                <a:path w="360045" h="360044">
                  <a:moveTo>
                    <a:pt x="359803" y="89166"/>
                  </a:moveTo>
                  <a:lnTo>
                    <a:pt x="355777" y="77800"/>
                  </a:lnTo>
                  <a:lnTo>
                    <a:pt x="349948" y="70599"/>
                  </a:lnTo>
                  <a:lnTo>
                    <a:pt x="342049" y="65747"/>
                  </a:lnTo>
                  <a:lnTo>
                    <a:pt x="332574" y="63690"/>
                  </a:lnTo>
                  <a:lnTo>
                    <a:pt x="323634" y="64973"/>
                  </a:lnTo>
                  <a:lnTo>
                    <a:pt x="315125" y="69215"/>
                  </a:lnTo>
                  <a:lnTo>
                    <a:pt x="308330" y="75717"/>
                  </a:lnTo>
                  <a:lnTo>
                    <a:pt x="304546" y="83756"/>
                  </a:lnTo>
                  <a:lnTo>
                    <a:pt x="303542" y="88379"/>
                  </a:lnTo>
                  <a:lnTo>
                    <a:pt x="303695" y="93370"/>
                  </a:lnTo>
                  <a:lnTo>
                    <a:pt x="304304" y="100457"/>
                  </a:lnTo>
                  <a:lnTo>
                    <a:pt x="303911" y="101688"/>
                  </a:lnTo>
                  <a:lnTo>
                    <a:pt x="290626" y="112598"/>
                  </a:lnTo>
                  <a:lnTo>
                    <a:pt x="282676" y="119672"/>
                  </a:lnTo>
                  <a:lnTo>
                    <a:pt x="280276" y="120446"/>
                  </a:lnTo>
                  <a:lnTo>
                    <a:pt x="232460" y="120281"/>
                  </a:lnTo>
                  <a:lnTo>
                    <a:pt x="231521" y="121221"/>
                  </a:lnTo>
                  <a:lnTo>
                    <a:pt x="231863" y="128600"/>
                  </a:lnTo>
                  <a:lnTo>
                    <a:pt x="231559" y="140195"/>
                  </a:lnTo>
                  <a:lnTo>
                    <a:pt x="232333" y="141135"/>
                  </a:lnTo>
                  <a:lnTo>
                    <a:pt x="286854" y="140893"/>
                  </a:lnTo>
                  <a:lnTo>
                    <a:pt x="290093" y="139814"/>
                  </a:lnTo>
                  <a:lnTo>
                    <a:pt x="298373" y="133413"/>
                  </a:lnTo>
                  <a:lnTo>
                    <a:pt x="317995" y="117246"/>
                  </a:lnTo>
                  <a:lnTo>
                    <a:pt x="319405" y="116852"/>
                  </a:lnTo>
                  <a:lnTo>
                    <a:pt x="321729" y="117754"/>
                  </a:lnTo>
                  <a:lnTo>
                    <a:pt x="333425" y="119646"/>
                  </a:lnTo>
                  <a:lnTo>
                    <a:pt x="344335" y="116687"/>
                  </a:lnTo>
                  <a:lnTo>
                    <a:pt x="353161" y="109588"/>
                  </a:lnTo>
                  <a:lnTo>
                    <a:pt x="358597" y="99009"/>
                  </a:lnTo>
                  <a:lnTo>
                    <a:pt x="359803" y="94742"/>
                  </a:lnTo>
                  <a:lnTo>
                    <a:pt x="359803" y="8916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34">
              <a:extLst>
                <a:ext uri="{FF2B5EF4-FFF2-40B4-BE49-F238E27FC236}">
                  <a16:creationId xmlns:a16="http://schemas.microsoft.com/office/drawing/2014/main" id="{5BC37D24-F935-4DD5-A362-7A7DAE76B84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1611" y="790132"/>
              <a:ext cx="103746" cy="147798"/>
            </a:xfrm>
            <a:prstGeom prst="rect">
              <a:avLst/>
            </a:prstGeom>
            <a:grpFill/>
          </p:spPr>
        </p:pic>
        <p:sp>
          <p:nvSpPr>
            <p:cNvPr id="18" name="object 35">
              <a:extLst>
                <a:ext uri="{FF2B5EF4-FFF2-40B4-BE49-F238E27FC236}">
                  <a16:creationId xmlns:a16="http://schemas.microsoft.com/office/drawing/2014/main" id="{EA9608D0-1367-4E1A-88B7-2429CCF40A3E}"/>
                </a:ext>
              </a:extLst>
            </p:cNvPr>
            <p:cNvSpPr/>
            <p:nvPr/>
          </p:nvSpPr>
          <p:spPr>
            <a:xfrm>
              <a:off x="5496763" y="688200"/>
              <a:ext cx="78105" cy="352425"/>
            </a:xfrm>
            <a:custGeom>
              <a:avLst/>
              <a:gdLst/>
              <a:ahLst/>
              <a:cxnLst/>
              <a:rect l="l" t="t" r="r" b="b"/>
              <a:pathLst>
                <a:path w="78104" h="352425">
                  <a:moveTo>
                    <a:pt x="77876" y="31724"/>
                  </a:moveTo>
                  <a:lnTo>
                    <a:pt x="55003" y="50"/>
                  </a:lnTo>
                  <a:lnTo>
                    <a:pt x="46202" y="0"/>
                  </a:lnTo>
                  <a:lnTo>
                    <a:pt x="38150" y="2413"/>
                  </a:lnTo>
                  <a:lnTo>
                    <a:pt x="31305" y="7124"/>
                  </a:lnTo>
                  <a:lnTo>
                    <a:pt x="26123" y="13970"/>
                  </a:lnTo>
                  <a:lnTo>
                    <a:pt x="24676" y="16675"/>
                  </a:lnTo>
                  <a:lnTo>
                    <a:pt x="23063" y="17487"/>
                  </a:lnTo>
                  <a:lnTo>
                    <a:pt x="14439" y="17208"/>
                  </a:lnTo>
                  <a:lnTo>
                    <a:pt x="1981" y="17449"/>
                  </a:lnTo>
                  <a:lnTo>
                    <a:pt x="317" y="18503"/>
                  </a:lnTo>
                  <a:lnTo>
                    <a:pt x="101" y="25247"/>
                  </a:lnTo>
                  <a:lnTo>
                    <a:pt x="177" y="37782"/>
                  </a:lnTo>
                  <a:lnTo>
                    <a:pt x="2743" y="37998"/>
                  </a:lnTo>
                  <a:lnTo>
                    <a:pt x="14706" y="38176"/>
                  </a:lnTo>
                  <a:lnTo>
                    <a:pt x="23114" y="37820"/>
                  </a:lnTo>
                  <a:lnTo>
                    <a:pt x="24752" y="38696"/>
                  </a:lnTo>
                  <a:lnTo>
                    <a:pt x="26301" y="41478"/>
                  </a:lnTo>
                  <a:lnTo>
                    <a:pt x="32651" y="49199"/>
                  </a:lnTo>
                  <a:lnTo>
                    <a:pt x="41033" y="54000"/>
                  </a:lnTo>
                  <a:lnTo>
                    <a:pt x="50558" y="55587"/>
                  </a:lnTo>
                  <a:lnTo>
                    <a:pt x="60299" y="53682"/>
                  </a:lnTo>
                  <a:lnTo>
                    <a:pt x="68821" y="48463"/>
                  </a:lnTo>
                  <a:lnTo>
                    <a:pt x="74828" y="40881"/>
                  </a:lnTo>
                  <a:lnTo>
                    <a:pt x="77876" y="31724"/>
                  </a:lnTo>
                  <a:close/>
                </a:path>
                <a:path w="78104" h="352425">
                  <a:moveTo>
                    <a:pt x="77939" y="328117"/>
                  </a:moveTo>
                  <a:lnTo>
                    <a:pt x="48679" y="296100"/>
                  </a:lnTo>
                  <a:lnTo>
                    <a:pt x="41109" y="297357"/>
                  </a:lnTo>
                  <a:lnTo>
                    <a:pt x="34442" y="300926"/>
                  </a:lnTo>
                  <a:lnTo>
                    <a:pt x="28968" y="306870"/>
                  </a:lnTo>
                  <a:lnTo>
                    <a:pt x="24765" y="313156"/>
                  </a:lnTo>
                  <a:lnTo>
                    <a:pt x="20231" y="314617"/>
                  </a:lnTo>
                  <a:lnTo>
                    <a:pt x="13741" y="313766"/>
                  </a:lnTo>
                  <a:lnTo>
                    <a:pt x="12700" y="313766"/>
                  </a:lnTo>
                  <a:lnTo>
                    <a:pt x="6464" y="313880"/>
                  </a:lnTo>
                  <a:lnTo>
                    <a:pt x="1054" y="313626"/>
                  </a:lnTo>
                  <a:lnTo>
                    <a:pt x="0" y="314248"/>
                  </a:lnTo>
                  <a:lnTo>
                    <a:pt x="254" y="321678"/>
                  </a:lnTo>
                  <a:lnTo>
                    <a:pt x="50" y="333667"/>
                  </a:lnTo>
                  <a:lnTo>
                    <a:pt x="800" y="334505"/>
                  </a:lnTo>
                  <a:lnTo>
                    <a:pt x="8826" y="334365"/>
                  </a:lnTo>
                  <a:lnTo>
                    <a:pt x="14605" y="334543"/>
                  </a:lnTo>
                  <a:lnTo>
                    <a:pt x="23063" y="334314"/>
                  </a:lnTo>
                  <a:lnTo>
                    <a:pt x="24638" y="335038"/>
                  </a:lnTo>
                  <a:lnTo>
                    <a:pt x="26022" y="337642"/>
                  </a:lnTo>
                  <a:lnTo>
                    <a:pt x="32346" y="345567"/>
                  </a:lnTo>
                  <a:lnTo>
                    <a:pt x="40817" y="350507"/>
                  </a:lnTo>
                  <a:lnTo>
                    <a:pt x="50482" y="352171"/>
                  </a:lnTo>
                  <a:lnTo>
                    <a:pt x="60464" y="350266"/>
                  </a:lnTo>
                  <a:lnTo>
                    <a:pt x="68897" y="345046"/>
                  </a:lnTo>
                  <a:lnTo>
                    <a:pt x="74904" y="337362"/>
                  </a:lnTo>
                  <a:lnTo>
                    <a:pt x="77939" y="32811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2">
            <a:extLst>
              <a:ext uri="{FF2B5EF4-FFF2-40B4-BE49-F238E27FC236}">
                <a16:creationId xmlns:a16="http://schemas.microsoft.com/office/drawing/2014/main" id="{A9F47417-C13E-4A80-BBB4-F13FED777DF9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3888C6-7BAD-48B8-B653-92F47C8DE38E}"/>
              </a:ext>
            </a:extLst>
          </p:cNvPr>
          <p:cNvSpPr/>
          <p:nvPr/>
        </p:nvSpPr>
        <p:spPr>
          <a:xfrm>
            <a:off x="788565" y="1712303"/>
            <a:ext cx="110755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Региональный профориентационный марафон «Профессии-да!» проводится министерством образования Тульской области и ГПОУ ТО «ТТСТ» с февраля 2018 года. Это мероприятие является частью профориентационной работы БПОО ТО ГПОУ ТО «ТТСТ» и сочетает в себе все основные направления деятельности по мотивации обучающихся к эффективному выбору образовательного и профессионального пути. Марафон стал традиционным профориентационным событием в регионе: был проведен в 2018 – 2022 годах.</a:t>
            </a:r>
            <a:endParaRPr lang="ru-RU" sz="1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Региональный профориентационный марафон «Профессии-да!» - это система открытых мероприятий для обучающихся общеобразовательных школ Тульской области, имеющих инвалидность и ОВЗ, а также их родителей (законных представителей).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аудиторией Марафона являются обучающиеся 7-10 классов общеобразовательных организаций с инвалидностью различных нозологий (с нарушениями слуха, нарушениями зрения, нарушениями опорно-двигательного аппарата, нарушениями интеллектуального развития, в том числе с расстройством аутистического спектра, соматическими нарушениями) и (или) с ОВЗ. </a:t>
            </a:r>
          </a:p>
          <a:p>
            <a:pPr indent="3600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результативным критериям эффективности практики относится полная информированность обучающихся о профессии и путях ее получения, осознанный выбор той или иной профессии, получение начального опыта самостоятельного общественного действия, выполнение в полном объеме контрольных цифр приема обучающихся в профессиональные образовательные организации Тульской области, увеличение количества участников марафона и принятых инвалидов и лиц с ОВЗ на обучение по программам профессионального обучения, рост доли занятых выпускников данной категории.</a:t>
            </a:r>
          </a:p>
          <a:p>
            <a:pPr indent="3600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93FD203-8E8D-4CD4-AF33-3A4C2A68B924}"/>
              </a:ext>
            </a:extLst>
          </p:cNvPr>
          <p:cNvSpPr/>
          <p:nvPr/>
        </p:nvSpPr>
        <p:spPr>
          <a:xfrm>
            <a:off x="11585249" y="-19094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-1338720" y="73019"/>
            <a:ext cx="12192000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0" y="571548"/>
            <a:ext cx="1199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146760" y="339046"/>
            <a:ext cx="9771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0" y="6179815"/>
            <a:ext cx="7975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B7517-88F6-4242-921B-D0C2809C3CB5}"/>
              </a:ext>
            </a:extLst>
          </p:cNvPr>
          <p:cNvSpPr txBox="1"/>
          <p:nvPr/>
        </p:nvSpPr>
        <p:spPr>
          <a:xfrm>
            <a:off x="3694381" y="1371152"/>
            <a:ext cx="48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НЕОБХОДИМЫЕ РЕСУРСЫ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F486EC7-29D2-4C11-8C29-03544D1C209B}"/>
              </a:ext>
            </a:extLst>
          </p:cNvPr>
          <p:cNvSpPr/>
          <p:nvPr/>
        </p:nvSpPr>
        <p:spPr>
          <a:xfrm>
            <a:off x="177345" y="1879489"/>
            <a:ext cx="2716630" cy="411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D93EA94-9C6D-4A52-81E5-5FBE1F144900}"/>
              </a:ext>
            </a:extLst>
          </p:cNvPr>
          <p:cNvSpPr/>
          <p:nvPr/>
        </p:nvSpPr>
        <p:spPr>
          <a:xfrm>
            <a:off x="177343" y="2736261"/>
            <a:ext cx="2716629" cy="411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F5403C7-F392-47AD-9427-DB007F57B2E3}"/>
              </a:ext>
            </a:extLst>
          </p:cNvPr>
          <p:cNvSpPr/>
          <p:nvPr/>
        </p:nvSpPr>
        <p:spPr>
          <a:xfrm>
            <a:off x="177342" y="3603026"/>
            <a:ext cx="2716629" cy="411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975C4AC-4444-4BBC-9C98-8C47F6E420F8}"/>
              </a:ext>
            </a:extLst>
          </p:cNvPr>
          <p:cNvSpPr/>
          <p:nvPr/>
        </p:nvSpPr>
        <p:spPr>
          <a:xfrm>
            <a:off x="177341" y="4403011"/>
            <a:ext cx="2716629" cy="4113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C10C45-FFB5-4ECE-B77E-F2CFFE8F0B72}"/>
              </a:ext>
            </a:extLst>
          </p:cNvPr>
          <p:cNvSpPr/>
          <p:nvPr/>
        </p:nvSpPr>
        <p:spPr>
          <a:xfrm>
            <a:off x="177341" y="5243017"/>
            <a:ext cx="2716628" cy="4113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8440D-40D6-48F0-BCF7-C1FACA9C0E01}"/>
              </a:ext>
            </a:extLst>
          </p:cNvPr>
          <p:cNvSpPr/>
          <p:nvPr/>
        </p:nvSpPr>
        <p:spPr>
          <a:xfrm>
            <a:off x="2893975" y="1784162"/>
            <a:ext cx="8994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образовательной организации (в том числе архитектурная, материально-техническая), на базе которой проводится основная часть Марафона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безопасность, информативность и комфортность для инвалидов и лиц с ограниченными возможностями здоровья.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object 10">
            <a:extLst>
              <a:ext uri="{FF2B5EF4-FFF2-40B4-BE49-F238E27FC236}">
                <a16:creationId xmlns:a16="http://schemas.microsoft.com/office/drawing/2014/main" id="{96C3912F-B47D-4B5E-8B89-8A1DA45C1108}"/>
              </a:ext>
            </a:extLst>
          </p:cNvPr>
          <p:cNvGrpSpPr/>
          <p:nvPr/>
        </p:nvGrpSpPr>
        <p:grpSpPr>
          <a:xfrm>
            <a:off x="146760" y="1232535"/>
            <a:ext cx="11741923" cy="4920437"/>
            <a:chOff x="463550" y="811499"/>
            <a:chExt cx="3148330" cy="3678139"/>
          </a:xfrm>
        </p:grpSpPr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B92C1B1B-BDD6-4A72-9127-A85FA8CA84FA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043DFE9-9BB0-4D8D-9A03-A90D47BBC318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>
            <a:extLst>
              <a:ext uri="{FF2B5EF4-FFF2-40B4-BE49-F238E27FC236}">
                <a16:creationId xmlns:a16="http://schemas.microsoft.com/office/drawing/2014/main" id="{6FFFAC71-8AF9-49D8-8E86-0693C11CA5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270" y="1263392"/>
            <a:ext cx="520256" cy="52077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29C442A-40E9-4981-8FE7-C5D3047B69F1}"/>
              </a:ext>
            </a:extLst>
          </p:cNvPr>
          <p:cNvSpPr/>
          <p:nvPr/>
        </p:nvSpPr>
        <p:spPr>
          <a:xfrm>
            <a:off x="2938099" y="2599738"/>
            <a:ext cx="8994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(приказы Министерства образования Тульской области), обеспечивающие возможность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особыми образовательными потребностями по адаптированным методикам.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3F5F1C0-4927-4260-AD53-FE81567F4EB3}"/>
              </a:ext>
            </a:extLst>
          </p:cNvPr>
          <p:cNvSpPr/>
          <p:nvPr/>
        </p:nvSpPr>
        <p:spPr>
          <a:xfrm>
            <a:off x="2938099" y="3477392"/>
            <a:ext cx="8994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педагогических работников, прошедших повышение квалификации по вопросам работы с лицами с инвалидностью и ОВЗ, наличие специалистов сопровождения: педагоги-психологи, учителя-сурдопереводчики, тьюторы, ассистенты (помощники) и др.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B25A72-D7C7-4E08-B033-B5BA49A08424}"/>
              </a:ext>
            </a:extLst>
          </p:cNvPr>
          <p:cNvSpPr/>
          <p:nvPr/>
        </p:nvSpPr>
        <p:spPr>
          <a:xfrm>
            <a:off x="2924551" y="4322457"/>
            <a:ext cx="896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Адаптированный диагностический инструментарий, технологии психолого-педагогического сопровождения детей с ОВЗ, инклюзивные технологии, методические и дидактические материалы, профориентационные  рекомендации, брошюры.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564D38-D4C5-499E-BBDA-91394CAEC3C1}"/>
              </a:ext>
            </a:extLst>
          </p:cNvPr>
          <p:cNvSpPr/>
          <p:nvPr/>
        </p:nvSpPr>
        <p:spPr>
          <a:xfrm>
            <a:off x="2893968" y="5153454"/>
            <a:ext cx="896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72771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бпоото.рф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электронный дистанционный курс «Веб-методкабинет», функционирование «горячей линии», в том числе по вопросам профориентации инвалидов и лиц с ограниченными возможностями здоровья, консультации педагога-психолога и других специалистов.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один усеченный угол 12">
            <a:extLst>
              <a:ext uri="{FF2B5EF4-FFF2-40B4-BE49-F238E27FC236}">
                <a16:creationId xmlns:a16="http://schemas.microsoft.com/office/drawing/2014/main" id="{D1408214-1A2C-45E8-9DD0-D65B8D9E8A40}"/>
              </a:ext>
            </a:extLst>
          </p:cNvPr>
          <p:cNvSpPr/>
          <p:nvPr/>
        </p:nvSpPr>
        <p:spPr>
          <a:xfrm>
            <a:off x="2924550" y="1740484"/>
            <a:ext cx="8933549" cy="796326"/>
          </a:xfrm>
          <a:prstGeom prst="snip1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один усеченный угол 24">
            <a:extLst>
              <a:ext uri="{FF2B5EF4-FFF2-40B4-BE49-F238E27FC236}">
                <a16:creationId xmlns:a16="http://schemas.microsoft.com/office/drawing/2014/main" id="{77BF2211-989A-4BD9-B1AC-A6CE56830DFE}"/>
              </a:ext>
            </a:extLst>
          </p:cNvPr>
          <p:cNvSpPr/>
          <p:nvPr/>
        </p:nvSpPr>
        <p:spPr>
          <a:xfrm>
            <a:off x="2924550" y="2601671"/>
            <a:ext cx="8933549" cy="796326"/>
          </a:xfrm>
          <a:prstGeom prst="snip1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один усеченный угол 25">
            <a:extLst>
              <a:ext uri="{FF2B5EF4-FFF2-40B4-BE49-F238E27FC236}">
                <a16:creationId xmlns:a16="http://schemas.microsoft.com/office/drawing/2014/main" id="{A3006E1E-A510-41B4-B6AD-347C32112329}"/>
              </a:ext>
            </a:extLst>
          </p:cNvPr>
          <p:cNvSpPr/>
          <p:nvPr/>
        </p:nvSpPr>
        <p:spPr>
          <a:xfrm>
            <a:off x="2932787" y="3457578"/>
            <a:ext cx="8933549" cy="796326"/>
          </a:xfrm>
          <a:prstGeom prst="snip1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один усеченный угол 26">
            <a:extLst>
              <a:ext uri="{FF2B5EF4-FFF2-40B4-BE49-F238E27FC236}">
                <a16:creationId xmlns:a16="http://schemas.microsoft.com/office/drawing/2014/main" id="{DCEA496C-B1F6-4159-A04C-41B8D8C35CF4}"/>
              </a:ext>
            </a:extLst>
          </p:cNvPr>
          <p:cNvSpPr/>
          <p:nvPr/>
        </p:nvSpPr>
        <p:spPr>
          <a:xfrm>
            <a:off x="2946613" y="4367969"/>
            <a:ext cx="8926778" cy="765153"/>
          </a:xfrm>
          <a:prstGeom prst="snip1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один усеченный угол 27">
            <a:extLst>
              <a:ext uri="{FF2B5EF4-FFF2-40B4-BE49-F238E27FC236}">
                <a16:creationId xmlns:a16="http://schemas.microsoft.com/office/drawing/2014/main" id="{706BD127-E674-4F5A-932D-8398E6EB6349}"/>
              </a:ext>
            </a:extLst>
          </p:cNvPr>
          <p:cNvSpPr/>
          <p:nvPr/>
        </p:nvSpPr>
        <p:spPr>
          <a:xfrm>
            <a:off x="2946613" y="5200111"/>
            <a:ext cx="8933549" cy="796326"/>
          </a:xfrm>
          <a:prstGeom prst="snip1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CFC64600-FE4D-49C8-AEB8-7FAB44A88C32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5000925C-C76C-46E2-BFDE-CA83ED42AF0B}"/>
              </a:ext>
            </a:extLst>
          </p:cNvPr>
          <p:cNvSpPr/>
          <p:nvPr/>
        </p:nvSpPr>
        <p:spPr>
          <a:xfrm>
            <a:off x="11585249" y="-20906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DD5885BF-6EA2-4AD6-AB0F-3EED927390BB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-2796" y="6200506"/>
            <a:ext cx="782972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заведующий центром регионального инклюзивного профессионального образования,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1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47538" y="82126"/>
            <a:ext cx="9406672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0" y="489642"/>
            <a:ext cx="1135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47538" y="289168"/>
            <a:ext cx="995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2497C-061A-4AFE-A997-721EFCBED7F1}"/>
              </a:ext>
            </a:extLst>
          </p:cNvPr>
          <p:cNvSpPr txBox="1"/>
          <p:nvPr/>
        </p:nvSpPr>
        <p:spPr>
          <a:xfrm>
            <a:off x="4643594" y="1264941"/>
            <a:ext cx="274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93B5865-4C44-4FCF-9C18-16AAF1722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6998"/>
              </p:ext>
            </p:extLst>
          </p:nvPr>
        </p:nvGraphicFramePr>
        <p:xfrm>
          <a:off x="47537" y="1300819"/>
          <a:ext cx="12284279" cy="518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object 10">
            <a:extLst>
              <a:ext uri="{FF2B5EF4-FFF2-40B4-BE49-F238E27FC236}">
                <a16:creationId xmlns:a16="http://schemas.microsoft.com/office/drawing/2014/main" id="{E73AC305-47B4-4C68-9F04-6EF724DBC9B5}"/>
              </a:ext>
            </a:extLst>
          </p:cNvPr>
          <p:cNvGrpSpPr/>
          <p:nvPr/>
        </p:nvGrpSpPr>
        <p:grpSpPr>
          <a:xfrm>
            <a:off x="146758" y="1088844"/>
            <a:ext cx="11741923" cy="5169954"/>
            <a:chOff x="463550" y="811499"/>
            <a:chExt cx="3148330" cy="3678139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09675F2-6A13-4B47-87A4-93435BABB818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E1B02C7C-6879-4350-BF11-25149E3A0B7A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Рисунок 12" descr="Круговая стрелка">
            <a:extLst>
              <a:ext uri="{FF2B5EF4-FFF2-40B4-BE49-F238E27FC236}">
                <a16:creationId xmlns:a16="http://schemas.microsoft.com/office/drawing/2014/main" id="{762DCD2D-FA32-4787-ABE3-DA218191F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2296" y="48964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E8CDB-5B01-4349-8790-93E40F9579B7}"/>
              </a:ext>
            </a:extLst>
          </p:cNvPr>
          <p:cNvSpPr txBox="1"/>
          <p:nvPr/>
        </p:nvSpPr>
        <p:spPr>
          <a:xfrm>
            <a:off x="303319" y="1634273"/>
            <a:ext cx="2627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 нормативно-правовых и организационно- распорядительных документов, подбор необходимого инструментария для проведения предварительной профориентационной диагностики, подготовка команды волонтеров, координаторов.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8A491052-1515-47A6-AD24-EF03D806A2E3}"/>
              </a:ext>
            </a:extLst>
          </p:cNvPr>
          <p:cNvSpPr/>
          <p:nvPr/>
        </p:nvSpPr>
        <p:spPr>
          <a:xfrm>
            <a:off x="11585305" y="245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4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C45569-2DC8-42AD-80D6-6C249A78CFF9}"/>
              </a:ext>
            </a:extLst>
          </p:cNvPr>
          <p:cNvSpPr/>
          <p:nvPr/>
        </p:nvSpPr>
        <p:spPr>
          <a:xfrm>
            <a:off x="161010" y="71735"/>
            <a:ext cx="9325644" cy="28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Тульской области «Тульский техникум социальных технологий»</a:t>
            </a:r>
            <a:endParaRPr lang="ru-RU" sz="7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7971B-362C-426B-949F-9DB19177B0FC}"/>
              </a:ext>
            </a:extLst>
          </p:cNvPr>
          <p:cNvSpPr/>
          <p:nvPr/>
        </p:nvSpPr>
        <p:spPr>
          <a:xfrm>
            <a:off x="222190" y="571419"/>
            <a:ext cx="1040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Чулков Андрей Николаевич, директор, Ильина Екатерина Васильевна, заместитель директора по управлению образовательным процессом, Богданова Татьяна Ивановна, методист,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Валерьевна, заведующий центром регионального инклюзивного профессионального образования, Горюнова Анастасия Романовна, методист,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Ющина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Александровна, руководитель структурного подразделения «Мобильный технопарк»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1B1D-91F4-43A0-B44E-0EB7E38C7319}"/>
              </a:ext>
            </a:extLst>
          </p:cNvPr>
          <p:cNvSpPr txBox="1"/>
          <p:nvPr/>
        </p:nvSpPr>
        <p:spPr>
          <a:xfrm>
            <a:off x="161010" y="313154"/>
            <a:ext cx="9870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профориентационный проект БПОО Тульской области.  Региональный профориентационный марафон «Профессии – да!»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E6384-1026-4186-A234-E37C398328FC}"/>
              </a:ext>
            </a:extLst>
          </p:cNvPr>
          <p:cNvSpPr txBox="1"/>
          <p:nvPr/>
        </p:nvSpPr>
        <p:spPr>
          <a:xfrm>
            <a:off x="18613" y="6218345"/>
            <a:ext cx="787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Бардакова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Валерьевна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заведующий центром регионального инклюзивного профессионального образования,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bpooto@tularegion.org</a:t>
            </a:r>
            <a:endParaRPr lang="ru-RU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D5EC8-1BE6-4044-9553-486E1E411600}"/>
              </a:ext>
            </a:extLst>
          </p:cNvPr>
          <p:cNvSpPr txBox="1"/>
          <p:nvPr/>
        </p:nvSpPr>
        <p:spPr>
          <a:xfrm>
            <a:off x="5005924" y="1292314"/>
            <a:ext cx="171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26E2F-A5A1-4387-8934-EFA05F62E853}"/>
              </a:ext>
            </a:extLst>
          </p:cNvPr>
          <p:cNvSpPr txBox="1"/>
          <p:nvPr/>
        </p:nvSpPr>
        <p:spPr>
          <a:xfrm>
            <a:off x="823436" y="2083923"/>
            <a:ext cx="10938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 обучающимися профессии в соответствии с интересами, возможностями, состоянием здоровья и востребованностью на региональном рынке труда.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принятых инвалидов и лиц с ограниченными возможностями здоровья по программам среднего профессионального образования и профессионального обучения в Тульской области.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увеличение количества участников регионального профориентационного марафона «Профессии – да!»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доли занятых выпускников с инвалидностью и ограниченными возможностями здоровья.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 и в полном объеме выполняются контрольные цифры приема по основным образовательным программам среднего профессионального образования и профессионального обучения в Тульской области.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0C5A0C1F-23C9-46C3-8E1B-9CCD469E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6" y="3449680"/>
            <a:ext cx="616658" cy="616658"/>
          </a:xfrm>
          <a:prstGeom prst="rect">
            <a:avLst/>
          </a:prstGeom>
        </p:spPr>
      </p:pic>
      <p:pic>
        <p:nvPicPr>
          <p:cNvPr id="14" name="Рисунок 13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823854CA-959B-4FDB-AC77-97C3C0D0F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7" y="2763815"/>
            <a:ext cx="616657" cy="616657"/>
          </a:xfrm>
          <a:prstGeom prst="rect">
            <a:avLst/>
          </a:prstGeom>
        </p:spPr>
      </p:pic>
      <p:pic>
        <p:nvPicPr>
          <p:cNvPr id="15" name="Рисунок 14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77C0C612-C313-4ADE-B85B-370ADE50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758" y="4195700"/>
            <a:ext cx="616658" cy="616658"/>
          </a:xfrm>
          <a:prstGeom prst="rect">
            <a:avLst/>
          </a:prstGeom>
        </p:spPr>
      </p:pic>
      <p:grpSp>
        <p:nvGrpSpPr>
          <p:cNvPr id="16" name="object 10">
            <a:extLst>
              <a:ext uri="{FF2B5EF4-FFF2-40B4-BE49-F238E27FC236}">
                <a16:creationId xmlns:a16="http://schemas.microsoft.com/office/drawing/2014/main" id="{A12D84D9-0FEB-42F1-BCF3-7C4D60A8F87C}"/>
              </a:ext>
            </a:extLst>
          </p:cNvPr>
          <p:cNvGrpSpPr/>
          <p:nvPr/>
        </p:nvGrpSpPr>
        <p:grpSpPr>
          <a:xfrm>
            <a:off x="127165" y="1201473"/>
            <a:ext cx="11741923" cy="5068147"/>
            <a:chOff x="463550" y="811499"/>
            <a:chExt cx="3148330" cy="3678139"/>
          </a:xfrm>
        </p:grpSpPr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45E96943-3347-457A-AF12-E6A1A1B87C76}"/>
                </a:ext>
              </a:extLst>
            </p:cNvPr>
            <p:cNvSpPr/>
            <p:nvPr/>
          </p:nvSpPr>
          <p:spPr>
            <a:xfrm>
              <a:off x="463550" y="844103"/>
              <a:ext cx="3148330" cy="3645535"/>
            </a:xfrm>
            <a:custGeom>
              <a:avLst/>
              <a:gdLst/>
              <a:ahLst/>
              <a:cxnLst/>
              <a:rect l="l" t="t" r="r" b="b"/>
              <a:pathLst>
                <a:path w="3148329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3148101" y="3645319"/>
                  </a:lnTo>
                  <a:lnTo>
                    <a:pt x="3148101" y="467995"/>
                  </a:lnTo>
                  <a:lnTo>
                    <a:pt x="3140788" y="197435"/>
                  </a:lnTo>
                  <a:lnTo>
                    <a:pt x="3089600" y="58499"/>
                  </a:lnTo>
                  <a:lnTo>
                    <a:pt x="2950660" y="7312"/>
                  </a:lnTo>
                  <a:lnTo>
                    <a:pt x="268009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C6AD14A7-1A3A-46E6-AD65-B04E6C1F9C67}"/>
                </a:ext>
              </a:extLst>
            </p:cNvPr>
            <p:cNvSpPr/>
            <p:nvPr/>
          </p:nvSpPr>
          <p:spPr>
            <a:xfrm>
              <a:off x="1489749" y="811499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7">
            <a:extLst>
              <a:ext uri="{FF2B5EF4-FFF2-40B4-BE49-F238E27FC236}">
                <a16:creationId xmlns:a16="http://schemas.microsoft.com/office/drawing/2014/main" id="{D4731D82-D263-425E-9D3E-E0011A9B37B7}"/>
              </a:ext>
            </a:extLst>
          </p:cNvPr>
          <p:cNvSpPr/>
          <p:nvPr/>
        </p:nvSpPr>
        <p:spPr>
          <a:xfrm>
            <a:off x="1225939" y="1282846"/>
            <a:ext cx="1013922" cy="651032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54508" y="285064"/>
                </a:moveTo>
                <a:lnTo>
                  <a:pt x="24574" y="285064"/>
                </a:lnTo>
                <a:lnTo>
                  <a:pt x="24574" y="327952"/>
                </a:lnTo>
                <a:lnTo>
                  <a:pt x="54508" y="327952"/>
                </a:lnTo>
                <a:lnTo>
                  <a:pt x="54508" y="285064"/>
                </a:lnTo>
                <a:close/>
              </a:path>
              <a:path w="360045" h="360044">
                <a:moveTo>
                  <a:pt x="110413" y="266598"/>
                </a:moveTo>
                <a:lnTo>
                  <a:pt x="80467" y="266598"/>
                </a:lnTo>
                <a:lnTo>
                  <a:pt x="80467" y="327952"/>
                </a:lnTo>
                <a:lnTo>
                  <a:pt x="110413" y="327952"/>
                </a:lnTo>
                <a:lnTo>
                  <a:pt x="110413" y="266598"/>
                </a:lnTo>
                <a:close/>
              </a:path>
              <a:path w="360045" h="360044">
                <a:moveTo>
                  <a:pt x="166331" y="240525"/>
                </a:moveTo>
                <a:lnTo>
                  <a:pt x="136385" y="240525"/>
                </a:lnTo>
                <a:lnTo>
                  <a:pt x="136385" y="327939"/>
                </a:lnTo>
                <a:lnTo>
                  <a:pt x="166331" y="327939"/>
                </a:lnTo>
                <a:lnTo>
                  <a:pt x="166331" y="240525"/>
                </a:lnTo>
                <a:close/>
              </a:path>
              <a:path w="360045" h="360044">
                <a:moveTo>
                  <a:pt x="222250" y="200355"/>
                </a:moveTo>
                <a:lnTo>
                  <a:pt x="192303" y="200355"/>
                </a:lnTo>
                <a:lnTo>
                  <a:pt x="192303" y="327939"/>
                </a:lnTo>
                <a:lnTo>
                  <a:pt x="222250" y="327939"/>
                </a:lnTo>
                <a:lnTo>
                  <a:pt x="222250" y="200355"/>
                </a:lnTo>
                <a:close/>
              </a:path>
              <a:path w="360045" h="360044">
                <a:moveTo>
                  <a:pt x="278155" y="177279"/>
                </a:moveTo>
                <a:lnTo>
                  <a:pt x="248208" y="177279"/>
                </a:lnTo>
                <a:lnTo>
                  <a:pt x="248208" y="327952"/>
                </a:lnTo>
                <a:lnTo>
                  <a:pt x="278155" y="327952"/>
                </a:lnTo>
                <a:lnTo>
                  <a:pt x="278155" y="177279"/>
                </a:lnTo>
                <a:close/>
              </a:path>
              <a:path w="360045" h="360044">
                <a:moveTo>
                  <a:pt x="315468" y="102628"/>
                </a:moveTo>
                <a:lnTo>
                  <a:pt x="289509" y="0"/>
                </a:lnTo>
                <a:lnTo>
                  <a:pt x="177698" y="61899"/>
                </a:lnTo>
                <a:lnTo>
                  <a:pt x="218630" y="76568"/>
                </a:lnTo>
                <a:lnTo>
                  <a:pt x="154571" y="166890"/>
                </a:lnTo>
                <a:lnTo>
                  <a:pt x="82740" y="229006"/>
                </a:lnTo>
                <a:lnTo>
                  <a:pt x="24193" y="264871"/>
                </a:lnTo>
                <a:lnTo>
                  <a:pt x="0" y="276390"/>
                </a:lnTo>
                <a:lnTo>
                  <a:pt x="135547" y="222224"/>
                </a:lnTo>
                <a:lnTo>
                  <a:pt x="219633" y="160794"/>
                </a:lnTo>
                <a:lnTo>
                  <a:pt x="262521" y="110464"/>
                </a:lnTo>
                <a:lnTo>
                  <a:pt x="274535" y="89598"/>
                </a:lnTo>
                <a:lnTo>
                  <a:pt x="315468" y="102628"/>
                </a:lnTo>
                <a:close/>
              </a:path>
              <a:path w="360045" h="360044">
                <a:moveTo>
                  <a:pt x="334035" y="153111"/>
                </a:moveTo>
                <a:lnTo>
                  <a:pt x="304101" y="153111"/>
                </a:lnTo>
                <a:lnTo>
                  <a:pt x="304101" y="327952"/>
                </a:lnTo>
                <a:lnTo>
                  <a:pt x="334035" y="327952"/>
                </a:lnTo>
                <a:lnTo>
                  <a:pt x="334035" y="153111"/>
                </a:lnTo>
                <a:close/>
              </a:path>
              <a:path w="360045" h="360044">
                <a:moveTo>
                  <a:pt x="359994" y="337185"/>
                </a:moveTo>
                <a:lnTo>
                  <a:pt x="5461" y="337185"/>
                </a:lnTo>
                <a:lnTo>
                  <a:pt x="5461" y="359994"/>
                </a:lnTo>
                <a:lnTo>
                  <a:pt x="359994" y="359994"/>
                </a:lnTo>
                <a:lnTo>
                  <a:pt x="359994" y="33718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 descr="Знак одобрения">
            <a:extLst>
              <a:ext uri="{FF2B5EF4-FFF2-40B4-BE49-F238E27FC236}">
                <a16:creationId xmlns:a16="http://schemas.microsoft.com/office/drawing/2014/main" id="{3463E587-DF59-4DEA-BCE5-3429D5CF5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758" y="5012227"/>
            <a:ext cx="616658" cy="616658"/>
          </a:xfrm>
          <a:prstGeom prst="rect">
            <a:avLst/>
          </a:prstGeom>
        </p:spPr>
      </p:pic>
      <p:pic>
        <p:nvPicPr>
          <p:cNvPr id="21" name="Рисунок 20" descr="Диаграмма Венна">
            <a:extLst>
              <a:ext uri="{FF2B5EF4-FFF2-40B4-BE49-F238E27FC236}">
                <a16:creationId xmlns:a16="http://schemas.microsoft.com/office/drawing/2014/main" id="{2F21D15B-BF3A-4DFF-ACB4-E810FB89D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007" y="1939135"/>
            <a:ext cx="709236" cy="709236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F68B0B4C-7758-4799-856A-99FA08C46FAA}"/>
              </a:ext>
            </a:extLst>
          </p:cNvPr>
          <p:cNvSpPr/>
          <p:nvPr/>
        </p:nvSpPr>
        <p:spPr>
          <a:xfrm>
            <a:off x="0" y="6569710"/>
            <a:ext cx="12192000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BA98195-71B9-427C-B317-13B17F29D3FC}"/>
              </a:ext>
            </a:extLst>
          </p:cNvPr>
          <p:cNvSpPr/>
          <p:nvPr/>
        </p:nvSpPr>
        <p:spPr>
          <a:xfrm>
            <a:off x="11585249" y="0"/>
            <a:ext cx="606751" cy="369332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99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1212</Words>
  <Application>Microsoft Office PowerPoint</Application>
  <PresentationFormat>Широкоэкранный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профессиональное  образовательное учреждение Тульской области «Тульский техникум социальных технологий»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Борисовна Ординарцева</dc:creator>
  <cp:lastModifiedBy>Ирина Борисовна Ординарцева</cp:lastModifiedBy>
  <cp:revision>67</cp:revision>
  <dcterms:created xsi:type="dcterms:W3CDTF">2022-10-11T07:08:40Z</dcterms:created>
  <dcterms:modified xsi:type="dcterms:W3CDTF">2022-10-19T07:13:27Z</dcterms:modified>
</cp:coreProperties>
</file>