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6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4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32991-0661-4867-B633-7822559FC0C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ABA94-390F-4B5F-AF57-FAEDC3233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5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b6b7b7493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b6b7b7493_0_8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07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b6b7b7493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b6b7b7493_0_8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40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b6b7b7493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b6b7b7493_0_8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41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b6b7b7493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b6b7b7493_0_8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81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b6b7b7493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b6b7b7493_0_8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79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b6b7b7493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b6b7b7493_0_8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30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8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1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0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2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2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4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9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FFFAD-D4E0-4F02-8638-321662590771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3B37-F070-46EA-BBEA-8C23F0E9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8641" y="1551454"/>
            <a:ext cx="10941492" cy="5170295"/>
            <a:chOff x="3665168" y="1618138"/>
            <a:chExt cx="4951705" cy="2937725"/>
          </a:xfrm>
        </p:grpSpPr>
        <p:pic>
          <p:nvPicPr>
            <p:cNvPr id="13" name="Image 18">
              <a:extLst>
                <a:ext uri="{FF2B5EF4-FFF2-40B4-BE49-F238E27FC236}">
                  <a16:creationId xmlns:a16="http://schemas.microsoft.com/office/drawing/2014/main" id="{79D6699D-2D5D-DF45-AE5B-0FAFB71E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5168" y="1618138"/>
              <a:ext cx="4951705" cy="2937725"/>
            </a:xfrm>
            <a:prstGeom prst="rect">
              <a:avLst/>
            </a:prstGeom>
          </p:spPr>
        </p:pic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A3A2E0BB-3BF2-3948-AA2B-2B642FFD39AE}"/>
                </a:ext>
              </a:extLst>
            </p:cNvPr>
            <p:cNvSpPr/>
            <p:nvPr/>
          </p:nvSpPr>
          <p:spPr>
            <a:xfrm>
              <a:off x="4212156" y="1705228"/>
              <a:ext cx="3854496" cy="2509556"/>
            </a:xfrm>
            <a:prstGeom prst="roundRect">
              <a:avLst>
                <a:gd name="adj" fmla="val 2159"/>
              </a:avLst>
            </a:prstGeom>
            <a:solidFill>
              <a:srgbClr val="0D4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endParaRPr>
            </a:p>
          </p:txBody>
        </p:sp>
      </p:grpSp>
      <p:pic>
        <p:nvPicPr>
          <p:cNvPr id="28" name="Google Shape;91;p13"/>
          <p:cNvPicPr preferRelativeResize="0"/>
          <p:nvPr/>
        </p:nvPicPr>
        <p:blipFill rotWithShape="1">
          <a:blip r:embed="rId4">
            <a:alphaModFix/>
          </a:blip>
          <a:srcRect l="10410" t="33932"/>
          <a:stretch/>
        </p:blipFill>
        <p:spPr>
          <a:xfrm>
            <a:off x="4904613" y="3455009"/>
            <a:ext cx="5067601" cy="24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0" y="-9866"/>
            <a:ext cx="12202000" cy="781332"/>
          </a:xfrm>
          <a:prstGeom prst="rect">
            <a:avLst/>
          </a:prstGeom>
          <a:solidFill>
            <a:srgbClr val="0D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865" y="170965"/>
            <a:ext cx="772667" cy="96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094532" y="92536"/>
            <a:ext cx="103956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 города Сочи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4294967295"/>
          </p:nvPr>
        </p:nvSpPr>
        <p:spPr>
          <a:xfrm>
            <a:off x="954006" y="739299"/>
            <a:ext cx="10123615" cy="6768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Управление проектами на примере ведения паспортов «ТОС» </a:t>
            </a:r>
            <a:b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</a:br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и аналитики исполнения поручений</a:t>
            </a:r>
            <a:endParaRPr sz="1867" dirty="0"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659" y="2361594"/>
            <a:ext cx="8140609" cy="3573926"/>
          </a:xfrm>
          <a:prstGeom prst="rect">
            <a:avLst/>
          </a:prstGeom>
        </p:spPr>
      </p:pic>
      <p:sp>
        <p:nvSpPr>
          <p:cNvPr id="29" name="Google Shape;111;p15"/>
          <p:cNvSpPr txBox="1">
            <a:spLocks/>
          </p:cNvSpPr>
          <p:nvPr/>
        </p:nvSpPr>
        <p:spPr>
          <a:xfrm>
            <a:off x="1927659" y="1761164"/>
            <a:ext cx="7936008" cy="722909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spcFirstLastPara="1" wrap="square" lIns="121900" tIns="52800" rIns="121900" bIns="52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schemeClr val="bg1"/>
              </a:buClr>
            </a:pPr>
            <a:r>
              <a:rPr lang="ru-RU" sz="1733" dirty="0">
                <a:solidFill>
                  <a:srgbClr val="0D496C"/>
                </a:solidFill>
                <a:latin typeface="Montserrat SemiBold" panose="020B0604020202020204" charset="-52"/>
                <a:cs typeface="Times New Roman" panose="02020603050405020304" pitchFamily="18" charset="0"/>
              </a:rPr>
              <a:t>Паспорт «ТОС» - единый реестр информации с возможностью сквозных переходов и журналом всех вносимых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42261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8641" y="1551454"/>
            <a:ext cx="10941492" cy="5170295"/>
            <a:chOff x="3665168" y="1618138"/>
            <a:chExt cx="4951705" cy="2937725"/>
          </a:xfrm>
        </p:grpSpPr>
        <p:pic>
          <p:nvPicPr>
            <p:cNvPr id="13" name="Image 18">
              <a:extLst>
                <a:ext uri="{FF2B5EF4-FFF2-40B4-BE49-F238E27FC236}">
                  <a16:creationId xmlns:a16="http://schemas.microsoft.com/office/drawing/2014/main" id="{79D6699D-2D5D-DF45-AE5B-0FAFB71E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5168" y="1618138"/>
              <a:ext cx="4951705" cy="2937725"/>
            </a:xfrm>
            <a:prstGeom prst="rect">
              <a:avLst/>
            </a:prstGeom>
          </p:spPr>
        </p:pic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A3A2E0BB-3BF2-3948-AA2B-2B642FFD39AE}"/>
                </a:ext>
              </a:extLst>
            </p:cNvPr>
            <p:cNvSpPr/>
            <p:nvPr/>
          </p:nvSpPr>
          <p:spPr>
            <a:xfrm>
              <a:off x="4212156" y="1705228"/>
              <a:ext cx="3854496" cy="2509556"/>
            </a:xfrm>
            <a:prstGeom prst="roundRect">
              <a:avLst>
                <a:gd name="adj" fmla="val 2159"/>
              </a:avLst>
            </a:prstGeom>
            <a:solidFill>
              <a:srgbClr val="0D4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endParaRPr>
            </a:p>
          </p:txBody>
        </p:sp>
      </p:grpSp>
      <p:pic>
        <p:nvPicPr>
          <p:cNvPr id="28" name="Google Shape;91;p13"/>
          <p:cNvPicPr preferRelativeResize="0"/>
          <p:nvPr/>
        </p:nvPicPr>
        <p:blipFill rotWithShape="1">
          <a:blip r:embed="rId4">
            <a:alphaModFix/>
          </a:blip>
          <a:srcRect l="10410" t="33932"/>
          <a:stretch/>
        </p:blipFill>
        <p:spPr>
          <a:xfrm>
            <a:off x="4904613" y="3455009"/>
            <a:ext cx="5067601" cy="24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0" y="-9866"/>
            <a:ext cx="12202000" cy="781332"/>
          </a:xfrm>
          <a:prstGeom prst="rect">
            <a:avLst/>
          </a:prstGeom>
          <a:solidFill>
            <a:srgbClr val="0D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865" y="170965"/>
            <a:ext cx="772667" cy="96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094532" y="92536"/>
            <a:ext cx="103956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 города Сочи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4294967295"/>
          </p:nvPr>
        </p:nvSpPr>
        <p:spPr>
          <a:xfrm>
            <a:off x="954006" y="739299"/>
            <a:ext cx="10123615" cy="6768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Управление проектами на примере ведения паспортов «ТОС» </a:t>
            </a:r>
            <a:b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</a:br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и аналитики исполнения поручений</a:t>
            </a:r>
            <a:endParaRPr sz="1867" dirty="0"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667" y="2387081"/>
            <a:ext cx="7622932" cy="366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Google Shape;111;p15"/>
          <p:cNvSpPr txBox="1">
            <a:spLocks/>
          </p:cNvSpPr>
          <p:nvPr/>
        </p:nvSpPr>
        <p:spPr>
          <a:xfrm>
            <a:off x="1927659" y="1761164"/>
            <a:ext cx="7936008" cy="722909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spcFirstLastPara="1" wrap="square" lIns="121900" tIns="52800" rIns="121900" bIns="52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schemeClr val="bg1"/>
              </a:buClr>
            </a:pPr>
            <a:r>
              <a:rPr lang="ru-RU" sz="1733" dirty="0">
                <a:solidFill>
                  <a:srgbClr val="0D496C"/>
                </a:solidFill>
                <a:latin typeface="Montserrat SemiBold" panose="020B0604020202020204" charset="-52"/>
                <a:cs typeface="Times New Roman" panose="02020603050405020304" pitchFamily="18" charset="0"/>
              </a:rPr>
              <a:t>Паспорт «ТОС» - единый реестр информации с возможностью сквозных переходов и журналом всех вносимых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37233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8641" y="1551454"/>
            <a:ext cx="10941492" cy="5170295"/>
            <a:chOff x="3665168" y="1618138"/>
            <a:chExt cx="4951705" cy="2937725"/>
          </a:xfrm>
        </p:grpSpPr>
        <p:pic>
          <p:nvPicPr>
            <p:cNvPr id="13" name="Image 18">
              <a:extLst>
                <a:ext uri="{FF2B5EF4-FFF2-40B4-BE49-F238E27FC236}">
                  <a16:creationId xmlns:a16="http://schemas.microsoft.com/office/drawing/2014/main" id="{79D6699D-2D5D-DF45-AE5B-0FAFB71E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5168" y="1618138"/>
              <a:ext cx="4951705" cy="2937725"/>
            </a:xfrm>
            <a:prstGeom prst="rect">
              <a:avLst/>
            </a:prstGeom>
          </p:spPr>
        </p:pic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A3A2E0BB-3BF2-3948-AA2B-2B642FFD39AE}"/>
                </a:ext>
              </a:extLst>
            </p:cNvPr>
            <p:cNvSpPr/>
            <p:nvPr/>
          </p:nvSpPr>
          <p:spPr>
            <a:xfrm>
              <a:off x="4212156" y="1705228"/>
              <a:ext cx="3854496" cy="2509556"/>
            </a:xfrm>
            <a:prstGeom prst="roundRect">
              <a:avLst>
                <a:gd name="adj" fmla="val 2159"/>
              </a:avLst>
            </a:prstGeom>
            <a:solidFill>
              <a:srgbClr val="0D4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endParaRPr>
            </a:p>
          </p:txBody>
        </p:sp>
      </p:grpSp>
      <p:pic>
        <p:nvPicPr>
          <p:cNvPr id="28" name="Google Shape;91;p13"/>
          <p:cNvPicPr preferRelativeResize="0"/>
          <p:nvPr/>
        </p:nvPicPr>
        <p:blipFill rotWithShape="1">
          <a:blip r:embed="rId4">
            <a:alphaModFix/>
          </a:blip>
          <a:srcRect l="10410" t="33932"/>
          <a:stretch/>
        </p:blipFill>
        <p:spPr>
          <a:xfrm>
            <a:off x="4904613" y="3455009"/>
            <a:ext cx="5067601" cy="24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0" y="-9866"/>
            <a:ext cx="12202000" cy="781332"/>
          </a:xfrm>
          <a:prstGeom prst="rect">
            <a:avLst/>
          </a:prstGeom>
          <a:solidFill>
            <a:srgbClr val="0D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865" y="170965"/>
            <a:ext cx="772667" cy="96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094532" y="92536"/>
            <a:ext cx="103956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 города Сочи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4294967295"/>
          </p:nvPr>
        </p:nvSpPr>
        <p:spPr>
          <a:xfrm>
            <a:off x="954006" y="739299"/>
            <a:ext cx="10123615" cy="6768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Управление проектами на примере ведения паспортов «ТОС» </a:t>
            </a:r>
            <a:b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</a:br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и аналитики исполнения поручений</a:t>
            </a:r>
            <a:endParaRPr sz="1867" dirty="0"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044" y="2543270"/>
            <a:ext cx="8083911" cy="3186661"/>
          </a:xfrm>
          <a:prstGeom prst="rect">
            <a:avLst/>
          </a:prstGeom>
        </p:spPr>
      </p:pic>
      <p:sp>
        <p:nvSpPr>
          <p:cNvPr id="29" name="Google Shape;111;p15"/>
          <p:cNvSpPr txBox="1">
            <a:spLocks/>
          </p:cNvSpPr>
          <p:nvPr/>
        </p:nvSpPr>
        <p:spPr>
          <a:xfrm>
            <a:off x="1927659" y="1761163"/>
            <a:ext cx="7936008" cy="93974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spcFirstLastPara="1" wrap="square" lIns="121900" tIns="52800" rIns="121900" bIns="52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schemeClr val="bg1"/>
              </a:buClr>
            </a:pPr>
            <a:r>
              <a:rPr lang="ru-RU" sz="1733" dirty="0">
                <a:solidFill>
                  <a:srgbClr val="0D496C"/>
                </a:solidFill>
                <a:latin typeface="Montserrat SemiBold" panose="020B0604020202020204" charset="-52"/>
                <a:cs typeface="Times New Roman" panose="02020603050405020304" pitchFamily="18" charset="0"/>
              </a:rPr>
              <a:t>Исполнение поручений ТОС – контроль и сигнализация исполнения поручений от жителей и журналом всех вносимых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40895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8641" y="1551454"/>
            <a:ext cx="10941492" cy="5170295"/>
            <a:chOff x="3665168" y="1618138"/>
            <a:chExt cx="4951705" cy="2937725"/>
          </a:xfrm>
        </p:grpSpPr>
        <p:pic>
          <p:nvPicPr>
            <p:cNvPr id="13" name="Image 18">
              <a:extLst>
                <a:ext uri="{FF2B5EF4-FFF2-40B4-BE49-F238E27FC236}">
                  <a16:creationId xmlns:a16="http://schemas.microsoft.com/office/drawing/2014/main" id="{79D6699D-2D5D-DF45-AE5B-0FAFB71E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5168" y="1618138"/>
              <a:ext cx="4951705" cy="2937725"/>
            </a:xfrm>
            <a:prstGeom prst="rect">
              <a:avLst/>
            </a:prstGeom>
          </p:spPr>
        </p:pic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A3A2E0BB-3BF2-3948-AA2B-2B642FFD39AE}"/>
                </a:ext>
              </a:extLst>
            </p:cNvPr>
            <p:cNvSpPr/>
            <p:nvPr/>
          </p:nvSpPr>
          <p:spPr>
            <a:xfrm>
              <a:off x="4212156" y="1705228"/>
              <a:ext cx="3854496" cy="2509556"/>
            </a:xfrm>
            <a:prstGeom prst="roundRect">
              <a:avLst>
                <a:gd name="adj" fmla="val 2159"/>
              </a:avLst>
            </a:prstGeom>
            <a:solidFill>
              <a:srgbClr val="0D4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endParaRPr>
            </a:p>
          </p:txBody>
        </p:sp>
      </p:grpSp>
      <p:pic>
        <p:nvPicPr>
          <p:cNvPr id="28" name="Google Shape;91;p13"/>
          <p:cNvPicPr preferRelativeResize="0"/>
          <p:nvPr/>
        </p:nvPicPr>
        <p:blipFill rotWithShape="1">
          <a:blip r:embed="rId4">
            <a:alphaModFix/>
          </a:blip>
          <a:srcRect l="10410" t="33932"/>
          <a:stretch/>
        </p:blipFill>
        <p:spPr>
          <a:xfrm>
            <a:off x="4904613" y="3455009"/>
            <a:ext cx="5067601" cy="24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0" y="-9866"/>
            <a:ext cx="12202000" cy="781332"/>
          </a:xfrm>
          <a:prstGeom prst="rect">
            <a:avLst/>
          </a:prstGeom>
          <a:solidFill>
            <a:srgbClr val="0D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865" y="170965"/>
            <a:ext cx="772667" cy="96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094532" y="92536"/>
            <a:ext cx="103956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 города Сочи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4294967295"/>
          </p:nvPr>
        </p:nvSpPr>
        <p:spPr>
          <a:xfrm>
            <a:off x="954006" y="739299"/>
            <a:ext cx="10123615" cy="6768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Управление проектами на примере ведения паспортов «ТОС» </a:t>
            </a:r>
            <a:b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</a:br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и аналитики исполнения поручений</a:t>
            </a:r>
            <a:endParaRPr sz="1867" dirty="0"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334" y="2409665"/>
            <a:ext cx="7486671" cy="3650296"/>
          </a:xfrm>
          <a:prstGeom prst="rect">
            <a:avLst/>
          </a:prstGeom>
        </p:spPr>
      </p:pic>
      <p:sp>
        <p:nvSpPr>
          <p:cNvPr id="29" name="Google Shape;111;p15"/>
          <p:cNvSpPr txBox="1">
            <a:spLocks/>
          </p:cNvSpPr>
          <p:nvPr/>
        </p:nvSpPr>
        <p:spPr>
          <a:xfrm>
            <a:off x="1927659" y="1761163"/>
            <a:ext cx="7936008" cy="93974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spcFirstLastPara="1" wrap="square" lIns="121900" tIns="52800" rIns="121900" bIns="52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schemeClr val="bg1"/>
              </a:buClr>
            </a:pPr>
            <a:r>
              <a:rPr lang="ru-RU" sz="1733" dirty="0">
                <a:solidFill>
                  <a:srgbClr val="0D496C"/>
                </a:solidFill>
                <a:latin typeface="Montserrat SemiBold" panose="020B0604020202020204" charset="-52"/>
                <a:cs typeface="Times New Roman" panose="02020603050405020304" pitchFamily="18" charset="0"/>
              </a:rPr>
              <a:t>Исполнение поручений ТОС – контроль и сигнализация исполнения поручений от жителей и журналом всех вносимых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17742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8641" y="1551454"/>
            <a:ext cx="10941492" cy="5170295"/>
            <a:chOff x="3665168" y="1618138"/>
            <a:chExt cx="4951705" cy="2937725"/>
          </a:xfrm>
        </p:grpSpPr>
        <p:pic>
          <p:nvPicPr>
            <p:cNvPr id="13" name="Image 18">
              <a:extLst>
                <a:ext uri="{FF2B5EF4-FFF2-40B4-BE49-F238E27FC236}">
                  <a16:creationId xmlns:a16="http://schemas.microsoft.com/office/drawing/2014/main" id="{79D6699D-2D5D-DF45-AE5B-0FAFB71E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5168" y="1618138"/>
              <a:ext cx="4951705" cy="2937725"/>
            </a:xfrm>
            <a:prstGeom prst="rect">
              <a:avLst/>
            </a:prstGeom>
          </p:spPr>
        </p:pic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A3A2E0BB-3BF2-3948-AA2B-2B642FFD39AE}"/>
                </a:ext>
              </a:extLst>
            </p:cNvPr>
            <p:cNvSpPr/>
            <p:nvPr/>
          </p:nvSpPr>
          <p:spPr>
            <a:xfrm>
              <a:off x="4212156" y="1705228"/>
              <a:ext cx="3854496" cy="2509556"/>
            </a:xfrm>
            <a:prstGeom prst="roundRect">
              <a:avLst>
                <a:gd name="adj" fmla="val 2159"/>
              </a:avLst>
            </a:prstGeom>
            <a:solidFill>
              <a:srgbClr val="0D4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endParaRPr>
            </a:p>
          </p:txBody>
        </p:sp>
      </p:grpSp>
      <p:pic>
        <p:nvPicPr>
          <p:cNvPr id="28" name="Google Shape;91;p13"/>
          <p:cNvPicPr preferRelativeResize="0"/>
          <p:nvPr/>
        </p:nvPicPr>
        <p:blipFill rotWithShape="1">
          <a:blip r:embed="rId4">
            <a:alphaModFix/>
          </a:blip>
          <a:srcRect l="10410" t="33932"/>
          <a:stretch/>
        </p:blipFill>
        <p:spPr>
          <a:xfrm>
            <a:off x="4904613" y="3455009"/>
            <a:ext cx="5067601" cy="24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0" y="-9866"/>
            <a:ext cx="12202000" cy="781332"/>
          </a:xfrm>
          <a:prstGeom prst="rect">
            <a:avLst/>
          </a:prstGeom>
          <a:solidFill>
            <a:srgbClr val="0D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865" y="170965"/>
            <a:ext cx="772667" cy="96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094532" y="92536"/>
            <a:ext cx="103956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 города Сочи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4294967295"/>
          </p:nvPr>
        </p:nvSpPr>
        <p:spPr>
          <a:xfrm>
            <a:off x="954006" y="739299"/>
            <a:ext cx="10123615" cy="6768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Управление проектами на примере ведения паспортов «ТОС» </a:t>
            </a:r>
            <a:b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</a:br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и аналитики исполнения поручений</a:t>
            </a:r>
            <a:endParaRPr sz="1867" dirty="0"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530" y="2321424"/>
            <a:ext cx="5388164" cy="3698336"/>
          </a:xfrm>
          <a:prstGeom prst="rect">
            <a:avLst/>
          </a:prstGeom>
        </p:spPr>
      </p:pic>
      <p:sp>
        <p:nvSpPr>
          <p:cNvPr id="29" name="Google Shape;111;p15"/>
          <p:cNvSpPr txBox="1">
            <a:spLocks/>
          </p:cNvSpPr>
          <p:nvPr/>
        </p:nvSpPr>
        <p:spPr>
          <a:xfrm>
            <a:off x="1927659" y="1761164"/>
            <a:ext cx="7936008" cy="72536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spcFirstLastPara="1" wrap="square" lIns="121900" tIns="52800" rIns="121900" bIns="52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schemeClr val="bg1"/>
              </a:buClr>
            </a:pPr>
            <a:r>
              <a:rPr lang="ru-RU" sz="1733" dirty="0">
                <a:solidFill>
                  <a:srgbClr val="0D496C"/>
                </a:solidFill>
                <a:latin typeface="Montserrat SemiBold" panose="020B0604020202020204" charset="-52"/>
                <a:cs typeface="Times New Roman" panose="02020603050405020304" pitchFamily="18" charset="0"/>
              </a:rPr>
              <a:t>Графическая аналитика выполнения поручений с отображением подразделов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333" y="2754889"/>
            <a:ext cx="3679881" cy="31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8641" y="1551454"/>
            <a:ext cx="10941492" cy="5170295"/>
            <a:chOff x="3665168" y="1618138"/>
            <a:chExt cx="4951705" cy="2937725"/>
          </a:xfrm>
        </p:grpSpPr>
        <p:pic>
          <p:nvPicPr>
            <p:cNvPr id="13" name="Image 18">
              <a:extLst>
                <a:ext uri="{FF2B5EF4-FFF2-40B4-BE49-F238E27FC236}">
                  <a16:creationId xmlns:a16="http://schemas.microsoft.com/office/drawing/2014/main" id="{79D6699D-2D5D-DF45-AE5B-0FAFB71E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5168" y="1618138"/>
              <a:ext cx="4951705" cy="2937725"/>
            </a:xfrm>
            <a:prstGeom prst="rect">
              <a:avLst/>
            </a:prstGeom>
          </p:spPr>
        </p:pic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A3A2E0BB-3BF2-3948-AA2B-2B642FFD39AE}"/>
                </a:ext>
              </a:extLst>
            </p:cNvPr>
            <p:cNvSpPr/>
            <p:nvPr/>
          </p:nvSpPr>
          <p:spPr>
            <a:xfrm>
              <a:off x="4212156" y="1705228"/>
              <a:ext cx="3854496" cy="2509556"/>
            </a:xfrm>
            <a:prstGeom prst="roundRect">
              <a:avLst>
                <a:gd name="adj" fmla="val 2159"/>
              </a:avLst>
            </a:prstGeom>
            <a:solidFill>
              <a:srgbClr val="0D4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endParaRPr>
            </a:p>
          </p:txBody>
        </p:sp>
      </p:grpSp>
      <p:pic>
        <p:nvPicPr>
          <p:cNvPr id="28" name="Google Shape;91;p13"/>
          <p:cNvPicPr preferRelativeResize="0"/>
          <p:nvPr/>
        </p:nvPicPr>
        <p:blipFill rotWithShape="1">
          <a:blip r:embed="rId4">
            <a:alphaModFix/>
          </a:blip>
          <a:srcRect l="10410" t="33932"/>
          <a:stretch/>
        </p:blipFill>
        <p:spPr>
          <a:xfrm>
            <a:off x="4904613" y="3455009"/>
            <a:ext cx="5067601" cy="24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0" y="-9866"/>
            <a:ext cx="12202000" cy="781332"/>
          </a:xfrm>
          <a:prstGeom prst="rect">
            <a:avLst/>
          </a:prstGeom>
          <a:solidFill>
            <a:srgbClr val="0D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865" y="170965"/>
            <a:ext cx="772667" cy="96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094532" y="92536"/>
            <a:ext cx="103956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 города Сочи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4294967295"/>
          </p:nvPr>
        </p:nvSpPr>
        <p:spPr>
          <a:xfrm>
            <a:off x="954006" y="739299"/>
            <a:ext cx="10123615" cy="6768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Управление проектами на примере ведения паспортов «ТОС» </a:t>
            </a:r>
            <a:b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</a:br>
            <a:r>
              <a:rPr lang="ru-RU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B0604020202020204" charset="-52"/>
                <a:cs typeface="Times New Roman" panose="02020603050405020304" pitchFamily="18" charset="0"/>
              </a:rPr>
              <a:t>и аналитики исполнения поручений</a:t>
            </a:r>
            <a:endParaRPr sz="1867" dirty="0"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2495" y="2220098"/>
            <a:ext cx="6761172" cy="3833006"/>
          </a:xfrm>
          <a:prstGeom prst="rect">
            <a:avLst/>
          </a:prstGeom>
        </p:spPr>
      </p:pic>
      <p:sp>
        <p:nvSpPr>
          <p:cNvPr id="29" name="Google Shape;111;p15"/>
          <p:cNvSpPr txBox="1">
            <a:spLocks/>
          </p:cNvSpPr>
          <p:nvPr/>
        </p:nvSpPr>
        <p:spPr>
          <a:xfrm>
            <a:off x="1927659" y="1761164"/>
            <a:ext cx="7936008" cy="725368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spcFirstLastPara="1" wrap="square" lIns="121900" tIns="52800" rIns="121900" bIns="52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schemeClr val="bg1"/>
              </a:buClr>
            </a:pPr>
            <a:r>
              <a:rPr lang="ru-RU" sz="1733" dirty="0" smtClean="0">
                <a:solidFill>
                  <a:srgbClr val="0D496C"/>
                </a:solidFill>
                <a:latin typeface="Montserrat SemiBold" panose="020B0604020202020204" charset="-52"/>
                <a:cs typeface="Times New Roman" panose="02020603050405020304" pitchFamily="18" charset="0"/>
              </a:rPr>
              <a:t>Публичная графическая </a:t>
            </a:r>
            <a:r>
              <a:rPr lang="ru-RU" sz="1733" dirty="0">
                <a:solidFill>
                  <a:srgbClr val="0D496C"/>
                </a:solidFill>
                <a:latin typeface="Montserrat SemiBold" panose="020B0604020202020204" charset="-52"/>
                <a:cs typeface="Times New Roman" panose="02020603050405020304" pitchFamily="18" charset="0"/>
              </a:rPr>
              <a:t>аналитика выполнения поручений с отображением подразделов </a:t>
            </a:r>
            <a:r>
              <a:rPr lang="ru-RU" sz="1733" dirty="0" smtClean="0">
                <a:solidFill>
                  <a:srgbClr val="0D496C"/>
                </a:solidFill>
                <a:latin typeface="Montserrat SemiBold" panose="020B0604020202020204" charset="-52"/>
                <a:cs typeface="Times New Roman" panose="02020603050405020304" pitchFamily="18" charset="0"/>
              </a:rPr>
              <a:t>на официальном портале города </a:t>
            </a:r>
            <a:r>
              <a:rPr lang="en-US" sz="1733" dirty="0" smtClean="0">
                <a:solidFill>
                  <a:srgbClr val="0D496C"/>
                </a:solidFill>
                <a:latin typeface="Montserrat SemiBold" panose="020B0604020202020204" charset="-52"/>
                <a:cs typeface="Times New Roman" panose="02020603050405020304" pitchFamily="18" charset="0"/>
              </a:rPr>
              <a:t>sochi.ru</a:t>
            </a:r>
            <a:endParaRPr lang="ru-RU" sz="1733" dirty="0">
              <a:solidFill>
                <a:srgbClr val="0D496C"/>
              </a:solidFill>
              <a:latin typeface="Montserrat SemiBold" panose="020B060402020202020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188</Words>
  <Application>Microsoft Office PowerPoint</Application>
  <PresentationFormat>Широкоэкранный</PresentationFormat>
  <Paragraphs>18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SemiBold</vt:lpstr>
      <vt:lpstr>Raleway</vt:lpstr>
      <vt:lpstr>Times New Roman</vt:lpstr>
      <vt:lpstr>Тема Office</vt:lpstr>
      <vt:lpstr>Управление проектами на примере ведения паспортов «ТОС»  и аналитики исполнения поручений</vt:lpstr>
      <vt:lpstr>Управление проектами на примере ведения паспортов «ТОС»  и аналитики исполнения поручений</vt:lpstr>
      <vt:lpstr>Управление проектами на примере ведения паспортов «ТОС»  и аналитики исполнения поручений</vt:lpstr>
      <vt:lpstr>Управление проектами на примере ведения паспортов «ТОС»  и аналитики исполнения поручений</vt:lpstr>
      <vt:lpstr>Управление проектами на примере ведения паспортов «ТОС»  и аналитики исполнения поручений</vt:lpstr>
      <vt:lpstr>Управление проектами на примере ведения паспортов «ТОС»  и аналитики исполнения поручений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проектами на примере ведения паспортов «ТОС»  и аналитики исполнения поручений</dc:title>
  <dc:creator>Заремба Ян Игоревич</dc:creator>
  <cp:lastModifiedBy>Заремба Ян Игоревич</cp:lastModifiedBy>
  <cp:revision>3</cp:revision>
  <dcterms:created xsi:type="dcterms:W3CDTF">2023-01-10T14:35:58Z</dcterms:created>
  <dcterms:modified xsi:type="dcterms:W3CDTF">2023-01-10T14:42:30Z</dcterms:modified>
</cp:coreProperties>
</file>