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57" r:id="rId3"/>
    <p:sldId id="258" r:id="rId4"/>
    <p:sldId id="278" r:id="rId5"/>
    <p:sldId id="261" r:id="rId6"/>
    <p:sldId id="279" r:id="rId7"/>
    <p:sldId id="275" r:id="rId8"/>
    <p:sldId id="280" r:id="rId9"/>
  </p:sldIdLst>
  <p:sldSz cx="7556500" cy="5334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  <a:srgbClr val="545A7F"/>
    <a:srgbClr val="D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32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D395A-73E9-46FE-94CF-58515ECDCEF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8879365-A6DE-4127-8EF2-FD037FA46EFF}">
      <dgm:prSet custT="1"/>
      <dgm:spPr/>
      <dgm:t>
        <a:bodyPr/>
        <a:lstStyle/>
        <a:p>
          <a:pPr algn="ctr"/>
          <a:r>
            <a:rPr lang="ru-RU" sz="900" dirty="0"/>
            <a:t>Набор групп на обучение </a:t>
          </a:r>
        </a:p>
        <a:p>
          <a:pPr algn="ctr"/>
          <a:r>
            <a:rPr lang="ru-RU" sz="600" dirty="0">
              <a:solidFill>
                <a:srgbClr val="002060"/>
              </a:solidFill>
            </a:rPr>
            <a:t> </a:t>
          </a:r>
          <a:r>
            <a:rPr lang="ru-RU" sz="800" dirty="0">
              <a:solidFill>
                <a:schemeClr val="accent1">
                  <a:lumMod val="75000"/>
                </a:schemeClr>
              </a:solidFill>
            </a:rPr>
            <a:t>01.2022 – 09.2024</a:t>
          </a:r>
          <a:endParaRPr lang="ru-RU" sz="600" dirty="0">
            <a:solidFill>
              <a:schemeClr val="accent1">
                <a:lumMod val="75000"/>
              </a:schemeClr>
            </a:solidFill>
          </a:endParaRPr>
        </a:p>
      </dgm:t>
    </dgm:pt>
    <dgm:pt modelId="{463829E3-41E9-41E1-B55F-B36CB7C928EC}" type="parTrans" cxnId="{B5BA6659-3858-40EB-93EA-0C5F3DAA7167}">
      <dgm:prSet/>
      <dgm:spPr/>
      <dgm:t>
        <a:bodyPr/>
        <a:lstStyle/>
        <a:p>
          <a:endParaRPr lang="ru-RU" sz="900"/>
        </a:p>
      </dgm:t>
    </dgm:pt>
    <dgm:pt modelId="{384008DA-04E1-434F-AC80-D701C498F337}" type="sibTrans" cxnId="{B5BA6659-3858-40EB-93EA-0C5F3DAA716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900"/>
        </a:p>
      </dgm:t>
      <dgm:extLst>
        <a:ext uri="{E40237B7-FDA0-4F09-8148-C483321AD2D9}">
          <dgm14:cNvPr xmlns:dgm14="http://schemas.microsoft.com/office/drawing/2010/diagram" id="0" name="" descr="Преподаватель контур"/>
        </a:ext>
      </dgm:extLst>
    </dgm:pt>
    <dgm:pt modelId="{2763B9C2-3AE9-4095-AC7E-E498EA88B8C1}">
      <dgm:prSet custT="1"/>
      <dgm:spPr/>
      <dgm:t>
        <a:bodyPr/>
        <a:lstStyle/>
        <a:p>
          <a:pPr algn="ctr"/>
          <a:r>
            <a:rPr lang="ru-RU" sz="900" dirty="0"/>
            <a:t>Открытие Агентства сурдоперевода</a:t>
          </a:r>
        </a:p>
        <a:p>
          <a:pPr algn="ctr"/>
          <a:r>
            <a:rPr lang="ru-RU" sz="900" dirty="0"/>
            <a:t> </a:t>
          </a:r>
          <a:r>
            <a:rPr lang="ru-RU" sz="800" dirty="0">
              <a:solidFill>
                <a:schemeClr val="accent1">
                  <a:lumMod val="75000"/>
                </a:schemeClr>
              </a:solidFill>
            </a:rPr>
            <a:t>01.2022</a:t>
          </a:r>
        </a:p>
      </dgm:t>
    </dgm:pt>
    <dgm:pt modelId="{87732B59-E770-4364-BCC1-99FE5B7787AE}" type="parTrans" cxnId="{2B683B83-5ACA-4643-82B5-DAEC6A2AA08E}">
      <dgm:prSet/>
      <dgm:spPr/>
      <dgm:t>
        <a:bodyPr/>
        <a:lstStyle/>
        <a:p>
          <a:endParaRPr lang="ru-RU" sz="900"/>
        </a:p>
      </dgm:t>
    </dgm:pt>
    <dgm:pt modelId="{9E2D5A5D-E970-4EBA-BB46-62F0F19B4EE6}" type="sibTrans" cxnId="{2B683B83-5ACA-4643-82B5-DAEC6A2AA08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900"/>
        </a:p>
      </dgm:t>
      <dgm:extLst>
        <a:ext uri="{E40237B7-FDA0-4F09-8148-C483321AD2D9}">
          <dgm14:cNvPr xmlns:dgm14="http://schemas.microsoft.com/office/drawing/2010/diagram" id="0" name="" descr="Язык жестов контур"/>
        </a:ext>
      </dgm:extLst>
    </dgm:pt>
    <dgm:pt modelId="{C5C00C04-FBAA-4541-9F41-A280C8FD6119}">
      <dgm:prSet custT="1"/>
      <dgm:spPr/>
      <dgm:t>
        <a:bodyPr/>
        <a:lstStyle/>
        <a:p>
          <a:pPr algn="ctr"/>
          <a:r>
            <a:rPr lang="ru-RU" sz="800" dirty="0"/>
            <a:t>Запуск информационной кампании</a:t>
          </a:r>
        </a:p>
        <a:p>
          <a:pPr algn="ctr"/>
          <a:r>
            <a:rPr lang="ru-RU" sz="800" dirty="0">
              <a:solidFill>
                <a:schemeClr val="accent1">
                  <a:lumMod val="75000"/>
                </a:schemeClr>
              </a:solidFill>
            </a:rPr>
            <a:t>02.2022-12.2024</a:t>
          </a:r>
        </a:p>
      </dgm:t>
    </dgm:pt>
    <dgm:pt modelId="{6E9A8EE1-2551-435B-AD5D-F973EF504CE4}" type="parTrans" cxnId="{DA79538F-8AA3-4960-8998-0CA3935AC7CF}">
      <dgm:prSet/>
      <dgm:spPr/>
      <dgm:t>
        <a:bodyPr/>
        <a:lstStyle/>
        <a:p>
          <a:endParaRPr lang="ru-RU" sz="900"/>
        </a:p>
      </dgm:t>
    </dgm:pt>
    <dgm:pt modelId="{AA09ADE5-0037-46A3-A595-0ADF35A6FF79}" type="sibTrans" cxnId="{DA79538F-8AA3-4960-8998-0CA3935AC7C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900"/>
        </a:p>
      </dgm:t>
      <dgm:extLst>
        <a:ext uri="{E40237B7-FDA0-4F09-8148-C483321AD2D9}">
          <dgm14:cNvPr xmlns:dgm14="http://schemas.microsoft.com/office/drawing/2010/diagram" id="0" name="" descr="Мегафон1 со сплошной заливкой"/>
        </a:ext>
      </dgm:extLst>
    </dgm:pt>
    <dgm:pt modelId="{E567C578-FE3A-4F7D-86E2-176FF1FCC04B}">
      <dgm:prSet custT="1"/>
      <dgm:spPr/>
      <dgm:t>
        <a:bodyPr/>
        <a:lstStyle/>
        <a:p>
          <a:pPr algn="ctr"/>
          <a:r>
            <a:rPr lang="ru-RU" sz="900" dirty="0"/>
            <a:t>Формирование штата </a:t>
          </a:r>
          <a:r>
            <a:rPr lang="ru-RU" sz="900" dirty="0" err="1"/>
            <a:t>сурдопереводчиков</a:t>
          </a:r>
          <a:endParaRPr lang="ru-RU" sz="900" dirty="0"/>
        </a:p>
        <a:p>
          <a:pPr algn="ctr"/>
          <a:r>
            <a:rPr lang="ru-RU" sz="800" dirty="0">
              <a:solidFill>
                <a:schemeClr val="accent1">
                  <a:lumMod val="75000"/>
                </a:schemeClr>
              </a:solidFill>
            </a:rPr>
            <a:t>01.2022 - 10.2024</a:t>
          </a:r>
        </a:p>
      </dgm:t>
    </dgm:pt>
    <dgm:pt modelId="{31791479-A4F1-4052-B30E-0D585968EC8C}" type="parTrans" cxnId="{47D01840-B675-45F6-961B-5EAFAB0CA57D}">
      <dgm:prSet/>
      <dgm:spPr/>
      <dgm:t>
        <a:bodyPr/>
        <a:lstStyle/>
        <a:p>
          <a:endParaRPr lang="ru-RU" sz="900"/>
        </a:p>
      </dgm:t>
    </dgm:pt>
    <dgm:pt modelId="{623C9F60-B76E-4ED5-A970-E582AF0A4294}" type="sibTrans" cxnId="{47D01840-B675-45F6-961B-5EAFAB0CA57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900"/>
        </a:p>
      </dgm:t>
      <dgm:extLst>
        <a:ext uri="{E40237B7-FDA0-4F09-8148-C483321AD2D9}">
          <dgm14:cNvPr xmlns:dgm14="http://schemas.microsoft.com/office/drawing/2010/diagram" id="0" name="" descr="Группа мужчин контур"/>
        </a:ext>
      </dgm:extLst>
    </dgm:pt>
    <dgm:pt modelId="{435FF2AE-483B-4510-8973-045782C18229}">
      <dgm:prSet custT="1"/>
      <dgm:spPr/>
      <dgm:t>
        <a:bodyPr/>
        <a:lstStyle/>
        <a:p>
          <a:pPr algn="ctr"/>
          <a:r>
            <a:rPr lang="ru-RU" sz="800" dirty="0"/>
            <a:t>Сопровождение людей с нарушением слуха на территории Тюменской области в различных сферах жизни</a:t>
          </a:r>
        </a:p>
        <a:p>
          <a:pPr algn="ctr"/>
          <a:r>
            <a:rPr lang="ru-RU" sz="800" dirty="0">
              <a:solidFill>
                <a:schemeClr val="accent1">
                  <a:lumMod val="75000"/>
                </a:schemeClr>
              </a:solidFill>
            </a:rPr>
            <a:t>До 12.2024</a:t>
          </a:r>
          <a:endParaRPr lang="ru-RU" sz="900" dirty="0">
            <a:solidFill>
              <a:schemeClr val="accent1">
                <a:lumMod val="75000"/>
              </a:schemeClr>
            </a:solidFill>
          </a:endParaRPr>
        </a:p>
      </dgm:t>
    </dgm:pt>
    <dgm:pt modelId="{5BDBF63F-87DA-4D71-B752-F3FCCCFB7990}" type="parTrans" cxnId="{08D4B4AD-BC08-4ED9-B34F-5D5EB4646074}">
      <dgm:prSet/>
      <dgm:spPr/>
      <dgm:t>
        <a:bodyPr/>
        <a:lstStyle/>
        <a:p>
          <a:endParaRPr lang="ru-RU" sz="900"/>
        </a:p>
      </dgm:t>
    </dgm:pt>
    <dgm:pt modelId="{E0CAA21D-DA09-41A9-932E-F00BE2273516}" type="sibTrans" cxnId="{08D4B4AD-BC08-4ED9-B34F-5D5EB4646074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900"/>
        </a:p>
      </dgm:t>
      <dgm:extLst>
        <a:ext uri="{E40237B7-FDA0-4F09-8148-C483321AD2D9}">
          <dgm14:cNvPr xmlns:dgm14="http://schemas.microsoft.com/office/drawing/2010/diagram" id="0" name="" descr="Школьный класс контур"/>
        </a:ext>
      </dgm:extLst>
    </dgm:pt>
    <dgm:pt modelId="{E6F9470B-AB26-4803-B75E-8A752711B046}" type="pres">
      <dgm:prSet presAssocID="{41BD395A-73E9-46FE-94CF-58515ECDCEFB}" presName="Name0" presStyleCnt="0">
        <dgm:presLayoutVars>
          <dgm:chMax val="7"/>
          <dgm:chPref val="7"/>
          <dgm:dir/>
        </dgm:presLayoutVars>
      </dgm:prSet>
      <dgm:spPr/>
    </dgm:pt>
    <dgm:pt modelId="{74F3F386-92DB-4C96-AF7A-43B26CC94DCD}" type="pres">
      <dgm:prSet presAssocID="{41BD395A-73E9-46FE-94CF-58515ECDCEFB}" presName="dot1" presStyleLbl="alignNode1" presStyleIdx="0" presStyleCnt="15"/>
      <dgm:spPr/>
    </dgm:pt>
    <dgm:pt modelId="{8D35BE20-E365-44F4-B40B-E92684645F7C}" type="pres">
      <dgm:prSet presAssocID="{41BD395A-73E9-46FE-94CF-58515ECDCEFB}" presName="dot2" presStyleLbl="alignNode1" presStyleIdx="1" presStyleCnt="15"/>
      <dgm:spPr/>
    </dgm:pt>
    <dgm:pt modelId="{23B0327C-DDC3-4969-A085-761A040678F3}" type="pres">
      <dgm:prSet presAssocID="{41BD395A-73E9-46FE-94CF-58515ECDCEFB}" presName="dot3" presStyleLbl="alignNode1" presStyleIdx="2" presStyleCnt="15"/>
      <dgm:spPr/>
    </dgm:pt>
    <dgm:pt modelId="{CAF68347-A319-4888-8A9F-ED1C4829B181}" type="pres">
      <dgm:prSet presAssocID="{41BD395A-73E9-46FE-94CF-58515ECDCEFB}" presName="dot4" presStyleLbl="alignNode1" presStyleIdx="3" presStyleCnt="15"/>
      <dgm:spPr/>
    </dgm:pt>
    <dgm:pt modelId="{1BF2AACA-28BE-44BB-B0EE-143D1E5136E3}" type="pres">
      <dgm:prSet presAssocID="{41BD395A-73E9-46FE-94CF-58515ECDCEFB}" presName="dot5" presStyleLbl="alignNode1" presStyleIdx="4" presStyleCnt="15"/>
      <dgm:spPr/>
    </dgm:pt>
    <dgm:pt modelId="{8B95DFE7-0430-4F62-B6C3-841A22F8EC3B}" type="pres">
      <dgm:prSet presAssocID="{41BD395A-73E9-46FE-94CF-58515ECDCEFB}" presName="dot6" presStyleLbl="alignNode1" presStyleIdx="5" presStyleCnt="15"/>
      <dgm:spPr/>
    </dgm:pt>
    <dgm:pt modelId="{D38ABF85-E044-467F-B180-F11502827A89}" type="pres">
      <dgm:prSet presAssocID="{41BD395A-73E9-46FE-94CF-58515ECDCEFB}" presName="dot7" presStyleLbl="alignNode1" presStyleIdx="6" presStyleCnt="15"/>
      <dgm:spPr/>
    </dgm:pt>
    <dgm:pt modelId="{6339CC7A-D488-4AA7-A554-0B986F5F7D90}" type="pres">
      <dgm:prSet presAssocID="{41BD395A-73E9-46FE-94CF-58515ECDCEFB}" presName="dot8" presStyleLbl="alignNode1" presStyleIdx="7" presStyleCnt="15"/>
      <dgm:spPr/>
    </dgm:pt>
    <dgm:pt modelId="{C84844E3-8ECC-496D-B4D5-C6276A5BD36C}" type="pres">
      <dgm:prSet presAssocID="{41BD395A-73E9-46FE-94CF-58515ECDCEFB}" presName="dotArrow1" presStyleLbl="alignNode1" presStyleIdx="8" presStyleCnt="15"/>
      <dgm:spPr/>
    </dgm:pt>
    <dgm:pt modelId="{C7A5118F-E88D-41C4-9B14-1FE143113365}" type="pres">
      <dgm:prSet presAssocID="{41BD395A-73E9-46FE-94CF-58515ECDCEFB}" presName="dotArrow2" presStyleLbl="alignNode1" presStyleIdx="9" presStyleCnt="15"/>
      <dgm:spPr/>
    </dgm:pt>
    <dgm:pt modelId="{9A89163B-2F73-4A3B-A409-0E6B8034C071}" type="pres">
      <dgm:prSet presAssocID="{41BD395A-73E9-46FE-94CF-58515ECDCEFB}" presName="dotArrow3" presStyleLbl="alignNode1" presStyleIdx="10" presStyleCnt="15"/>
      <dgm:spPr/>
    </dgm:pt>
    <dgm:pt modelId="{BED5647C-56C3-4C6E-91BF-157CF42E56A2}" type="pres">
      <dgm:prSet presAssocID="{41BD395A-73E9-46FE-94CF-58515ECDCEFB}" presName="dotArrow4" presStyleLbl="alignNode1" presStyleIdx="11" presStyleCnt="15"/>
      <dgm:spPr/>
    </dgm:pt>
    <dgm:pt modelId="{1D637CD5-7A46-45B2-B624-142829A92E77}" type="pres">
      <dgm:prSet presAssocID="{41BD395A-73E9-46FE-94CF-58515ECDCEFB}" presName="dotArrow5" presStyleLbl="alignNode1" presStyleIdx="12" presStyleCnt="15"/>
      <dgm:spPr/>
    </dgm:pt>
    <dgm:pt modelId="{CB311AD6-49C1-417C-91A9-E661FD598636}" type="pres">
      <dgm:prSet presAssocID="{41BD395A-73E9-46FE-94CF-58515ECDCEFB}" presName="dotArrow6" presStyleLbl="alignNode1" presStyleIdx="13" presStyleCnt="15"/>
      <dgm:spPr/>
    </dgm:pt>
    <dgm:pt modelId="{9008B518-CC3D-403E-9C03-AFB432CE6B77}" type="pres">
      <dgm:prSet presAssocID="{41BD395A-73E9-46FE-94CF-58515ECDCEFB}" presName="dotArrow7" presStyleLbl="alignNode1" presStyleIdx="14" presStyleCnt="15"/>
      <dgm:spPr/>
    </dgm:pt>
    <dgm:pt modelId="{81AF5C3C-1023-40ED-9383-CF4E79B140F4}" type="pres">
      <dgm:prSet presAssocID="{28879365-A6DE-4127-8EF2-FD037FA46EFF}" presName="parTx1" presStyleLbl="node1" presStyleIdx="0" presStyleCnt="5" custScaleX="165492" custScaleY="302404" custLinFactY="79204" custLinFactNeighborX="46809" custLinFactNeighborY="100000"/>
      <dgm:spPr/>
    </dgm:pt>
    <dgm:pt modelId="{FE99E29F-2025-4141-AA08-0D10B1A5FD2A}" type="pres">
      <dgm:prSet presAssocID="{384008DA-04E1-434F-AC80-D701C498F337}" presName="picture1" presStyleCnt="0"/>
      <dgm:spPr/>
    </dgm:pt>
    <dgm:pt modelId="{5AAC946C-1F5C-43D0-8337-216594518595}" type="pres">
      <dgm:prSet presAssocID="{384008DA-04E1-434F-AC80-D701C498F337}" presName="imageRepeatNode" presStyleLbl="fgImgPlace1" presStyleIdx="0" presStyleCnt="5" custLinFactNeighborX="13644" custLinFactNeighborY="46413"/>
      <dgm:spPr/>
    </dgm:pt>
    <dgm:pt modelId="{6D896E21-9CF3-49C7-BD0E-69252A11D87F}" type="pres">
      <dgm:prSet presAssocID="{E567C578-FE3A-4F7D-86E2-176FF1FCC04B}" presName="parTx2" presStyleLbl="node1" presStyleIdx="1" presStyleCnt="5" custScaleX="204895" custScaleY="273854" custLinFactX="-79096" custLinFactY="-41590" custLinFactNeighborX="-100000" custLinFactNeighborY="-100000"/>
      <dgm:spPr/>
    </dgm:pt>
    <dgm:pt modelId="{13928537-CFF9-41CF-A7EC-7A7DC8B02642}" type="pres">
      <dgm:prSet presAssocID="{623C9F60-B76E-4ED5-A970-E582AF0A4294}" presName="picture2" presStyleCnt="0"/>
      <dgm:spPr/>
    </dgm:pt>
    <dgm:pt modelId="{B2F78388-1A49-4DF6-8577-B24FD63CEAEB}" type="pres">
      <dgm:prSet presAssocID="{623C9F60-B76E-4ED5-A970-E582AF0A4294}" presName="imageRepeatNode" presStyleLbl="fgImgPlace1" presStyleIdx="1" presStyleCnt="5"/>
      <dgm:spPr/>
    </dgm:pt>
    <dgm:pt modelId="{C450057B-13F5-4420-A190-1691435A48BE}" type="pres">
      <dgm:prSet presAssocID="{2763B9C2-3AE9-4095-AC7E-E498EA88B8C1}" presName="parTx3" presStyleLbl="node1" presStyleIdx="2" presStyleCnt="5" custScaleX="223408" custScaleY="266178" custLinFactNeighborX="73687" custLinFactNeighborY="-9439"/>
      <dgm:spPr/>
    </dgm:pt>
    <dgm:pt modelId="{F2D10A04-45DE-478A-8BF2-DE0BB24BF287}" type="pres">
      <dgm:prSet presAssocID="{9E2D5A5D-E970-4EBA-BB46-62F0F19B4EE6}" presName="picture3" presStyleCnt="0"/>
      <dgm:spPr/>
    </dgm:pt>
    <dgm:pt modelId="{FC794BDA-3359-4CC9-9F12-0B6D3007B109}" type="pres">
      <dgm:prSet presAssocID="{9E2D5A5D-E970-4EBA-BB46-62F0F19B4EE6}" presName="imageRepeatNode" presStyleLbl="fgImgPlace1" presStyleIdx="2" presStyleCnt="5"/>
      <dgm:spPr/>
    </dgm:pt>
    <dgm:pt modelId="{CB21B0EA-4ADD-406C-B3B0-AC44583BECEA}" type="pres">
      <dgm:prSet presAssocID="{C5C00C04-FBAA-4541-9F41-A280C8FD6119}" presName="parTx4" presStyleLbl="node1" presStyleIdx="3" presStyleCnt="5" custScaleX="208514" custScaleY="264080" custLinFactX="-84159" custLinFactY="-74269" custLinFactNeighborX="-100000" custLinFactNeighborY="-100000"/>
      <dgm:spPr/>
    </dgm:pt>
    <dgm:pt modelId="{978A0EE3-BA7F-4E52-8808-128C26540C39}" type="pres">
      <dgm:prSet presAssocID="{AA09ADE5-0037-46A3-A595-0ADF35A6FF79}" presName="picture4" presStyleCnt="0"/>
      <dgm:spPr/>
    </dgm:pt>
    <dgm:pt modelId="{CC9FE973-15B7-46FC-A925-71298EFC123E}" type="pres">
      <dgm:prSet presAssocID="{AA09ADE5-0037-46A3-A595-0ADF35A6FF79}" presName="imageRepeatNode" presStyleLbl="fgImgPlace1" presStyleIdx="3" presStyleCnt="5"/>
      <dgm:spPr/>
    </dgm:pt>
    <dgm:pt modelId="{7AE585F1-19C3-4016-9C59-6E54258DE654}" type="pres">
      <dgm:prSet presAssocID="{435FF2AE-483B-4510-8973-045782C18229}" presName="parTx5" presStyleLbl="node1" presStyleIdx="4" presStyleCnt="5" custScaleX="294144" custScaleY="356743" custLinFactX="15178" custLinFactY="-23348" custLinFactNeighborX="100000" custLinFactNeighborY="-100000"/>
      <dgm:spPr/>
    </dgm:pt>
    <dgm:pt modelId="{CF8E5EC4-B92C-4A2E-993C-EB8210C25561}" type="pres">
      <dgm:prSet presAssocID="{E0CAA21D-DA09-41A9-932E-F00BE2273516}" presName="picture5" presStyleCnt="0"/>
      <dgm:spPr/>
    </dgm:pt>
    <dgm:pt modelId="{DC757E92-B549-4FB8-8052-FF5A571109A4}" type="pres">
      <dgm:prSet presAssocID="{E0CAA21D-DA09-41A9-932E-F00BE2273516}" presName="imageRepeatNode" presStyleLbl="fgImgPlace1" presStyleIdx="4" presStyleCnt="5"/>
      <dgm:spPr/>
    </dgm:pt>
  </dgm:ptLst>
  <dgm:cxnLst>
    <dgm:cxn modelId="{92953202-E627-40C1-AF6F-276D9F9D6EDB}" type="presOf" srcId="{435FF2AE-483B-4510-8973-045782C18229}" destId="{7AE585F1-19C3-4016-9C59-6E54258DE654}" srcOrd="0" destOrd="0" presId="urn:microsoft.com/office/officeart/2008/layout/AscendingPictureAccentProcess"/>
    <dgm:cxn modelId="{6B42C830-DB22-4381-A43D-714E60ACD121}" type="presOf" srcId="{384008DA-04E1-434F-AC80-D701C498F337}" destId="{5AAC946C-1F5C-43D0-8337-216594518595}" srcOrd="0" destOrd="0" presId="urn:microsoft.com/office/officeart/2008/layout/AscendingPictureAccentProcess"/>
    <dgm:cxn modelId="{47D01840-B675-45F6-961B-5EAFAB0CA57D}" srcId="{41BD395A-73E9-46FE-94CF-58515ECDCEFB}" destId="{E567C578-FE3A-4F7D-86E2-176FF1FCC04B}" srcOrd="1" destOrd="0" parTransId="{31791479-A4F1-4052-B30E-0D585968EC8C}" sibTransId="{623C9F60-B76E-4ED5-A970-E582AF0A4294}"/>
    <dgm:cxn modelId="{77306172-93E7-4D18-9E70-6478E8921747}" type="presOf" srcId="{28879365-A6DE-4127-8EF2-FD037FA46EFF}" destId="{81AF5C3C-1023-40ED-9383-CF4E79B140F4}" srcOrd="0" destOrd="0" presId="urn:microsoft.com/office/officeart/2008/layout/AscendingPictureAccentProcess"/>
    <dgm:cxn modelId="{B5BA6659-3858-40EB-93EA-0C5F3DAA7167}" srcId="{41BD395A-73E9-46FE-94CF-58515ECDCEFB}" destId="{28879365-A6DE-4127-8EF2-FD037FA46EFF}" srcOrd="0" destOrd="0" parTransId="{463829E3-41E9-41E1-B55F-B36CB7C928EC}" sibTransId="{384008DA-04E1-434F-AC80-D701C498F337}"/>
    <dgm:cxn modelId="{040BE47B-039C-41D2-8602-47E360538E2E}" type="presOf" srcId="{AA09ADE5-0037-46A3-A595-0ADF35A6FF79}" destId="{CC9FE973-15B7-46FC-A925-71298EFC123E}" srcOrd="0" destOrd="0" presId="urn:microsoft.com/office/officeart/2008/layout/AscendingPictureAccentProcess"/>
    <dgm:cxn modelId="{545FD37E-FA93-4FA2-92CF-3B0E93976220}" type="presOf" srcId="{E0CAA21D-DA09-41A9-932E-F00BE2273516}" destId="{DC757E92-B549-4FB8-8052-FF5A571109A4}" srcOrd="0" destOrd="0" presId="urn:microsoft.com/office/officeart/2008/layout/AscendingPictureAccentProcess"/>
    <dgm:cxn modelId="{84490A83-2625-4822-96D0-671AB1E976E4}" type="presOf" srcId="{623C9F60-B76E-4ED5-A970-E582AF0A4294}" destId="{B2F78388-1A49-4DF6-8577-B24FD63CEAEB}" srcOrd="0" destOrd="0" presId="urn:microsoft.com/office/officeart/2008/layout/AscendingPictureAccentProcess"/>
    <dgm:cxn modelId="{2B683B83-5ACA-4643-82B5-DAEC6A2AA08E}" srcId="{41BD395A-73E9-46FE-94CF-58515ECDCEFB}" destId="{2763B9C2-3AE9-4095-AC7E-E498EA88B8C1}" srcOrd="2" destOrd="0" parTransId="{87732B59-E770-4364-BCC1-99FE5B7787AE}" sibTransId="{9E2D5A5D-E970-4EBA-BB46-62F0F19B4EE6}"/>
    <dgm:cxn modelId="{17AC7683-855B-491C-996C-689E19B2BEA2}" type="presOf" srcId="{C5C00C04-FBAA-4541-9F41-A280C8FD6119}" destId="{CB21B0EA-4ADD-406C-B3B0-AC44583BECEA}" srcOrd="0" destOrd="0" presId="urn:microsoft.com/office/officeart/2008/layout/AscendingPictureAccentProcess"/>
    <dgm:cxn modelId="{DA79538F-8AA3-4960-8998-0CA3935AC7CF}" srcId="{41BD395A-73E9-46FE-94CF-58515ECDCEFB}" destId="{C5C00C04-FBAA-4541-9F41-A280C8FD6119}" srcOrd="3" destOrd="0" parTransId="{6E9A8EE1-2551-435B-AD5D-F973EF504CE4}" sibTransId="{AA09ADE5-0037-46A3-A595-0ADF35A6FF79}"/>
    <dgm:cxn modelId="{D6AD719E-BD8C-4D87-BDF0-EFA5BE1454B8}" type="presOf" srcId="{2763B9C2-3AE9-4095-AC7E-E498EA88B8C1}" destId="{C450057B-13F5-4420-A190-1691435A48BE}" srcOrd="0" destOrd="0" presId="urn:microsoft.com/office/officeart/2008/layout/AscendingPictureAccentProcess"/>
    <dgm:cxn modelId="{08D4B4AD-BC08-4ED9-B34F-5D5EB4646074}" srcId="{41BD395A-73E9-46FE-94CF-58515ECDCEFB}" destId="{435FF2AE-483B-4510-8973-045782C18229}" srcOrd="4" destOrd="0" parTransId="{5BDBF63F-87DA-4D71-B752-F3FCCCFB7990}" sibTransId="{E0CAA21D-DA09-41A9-932E-F00BE2273516}"/>
    <dgm:cxn modelId="{7F5FE4CF-B219-48FD-87ED-3AA05A5E3EDC}" type="presOf" srcId="{41BD395A-73E9-46FE-94CF-58515ECDCEFB}" destId="{E6F9470B-AB26-4803-B75E-8A752711B046}" srcOrd="0" destOrd="0" presId="urn:microsoft.com/office/officeart/2008/layout/AscendingPictureAccentProcess"/>
    <dgm:cxn modelId="{4DFA95DB-151C-4EEE-95B3-65B66ACA6228}" type="presOf" srcId="{E567C578-FE3A-4F7D-86E2-176FF1FCC04B}" destId="{6D896E21-9CF3-49C7-BD0E-69252A11D87F}" srcOrd="0" destOrd="0" presId="urn:microsoft.com/office/officeart/2008/layout/AscendingPictureAccentProcess"/>
    <dgm:cxn modelId="{934030E3-7932-44FC-BBBE-281626E6F2A7}" type="presOf" srcId="{9E2D5A5D-E970-4EBA-BB46-62F0F19B4EE6}" destId="{FC794BDA-3359-4CC9-9F12-0B6D3007B109}" srcOrd="0" destOrd="0" presId="urn:microsoft.com/office/officeart/2008/layout/AscendingPictureAccentProcess"/>
    <dgm:cxn modelId="{E35AC934-3037-4D2B-A82D-4414271CD385}" type="presParOf" srcId="{E6F9470B-AB26-4803-B75E-8A752711B046}" destId="{74F3F386-92DB-4C96-AF7A-43B26CC94DCD}" srcOrd="0" destOrd="0" presId="urn:microsoft.com/office/officeart/2008/layout/AscendingPictureAccentProcess"/>
    <dgm:cxn modelId="{8BA07CD9-2FDD-40F6-AC58-0E45289A8336}" type="presParOf" srcId="{E6F9470B-AB26-4803-B75E-8A752711B046}" destId="{8D35BE20-E365-44F4-B40B-E92684645F7C}" srcOrd="1" destOrd="0" presId="urn:microsoft.com/office/officeart/2008/layout/AscendingPictureAccentProcess"/>
    <dgm:cxn modelId="{0F6FFDED-A8C0-463B-B343-EB4E90198C85}" type="presParOf" srcId="{E6F9470B-AB26-4803-B75E-8A752711B046}" destId="{23B0327C-DDC3-4969-A085-761A040678F3}" srcOrd="2" destOrd="0" presId="urn:microsoft.com/office/officeart/2008/layout/AscendingPictureAccentProcess"/>
    <dgm:cxn modelId="{09BE8CD2-D3BD-4F9B-83CB-9F9C1945B5E6}" type="presParOf" srcId="{E6F9470B-AB26-4803-B75E-8A752711B046}" destId="{CAF68347-A319-4888-8A9F-ED1C4829B181}" srcOrd="3" destOrd="0" presId="urn:microsoft.com/office/officeart/2008/layout/AscendingPictureAccentProcess"/>
    <dgm:cxn modelId="{1315E2BE-0ADF-408F-9AB5-FCF54E3F49D9}" type="presParOf" srcId="{E6F9470B-AB26-4803-B75E-8A752711B046}" destId="{1BF2AACA-28BE-44BB-B0EE-143D1E5136E3}" srcOrd="4" destOrd="0" presId="urn:microsoft.com/office/officeart/2008/layout/AscendingPictureAccentProcess"/>
    <dgm:cxn modelId="{9BA5C823-2C39-48B6-AC72-035483792421}" type="presParOf" srcId="{E6F9470B-AB26-4803-B75E-8A752711B046}" destId="{8B95DFE7-0430-4F62-B6C3-841A22F8EC3B}" srcOrd="5" destOrd="0" presId="urn:microsoft.com/office/officeart/2008/layout/AscendingPictureAccentProcess"/>
    <dgm:cxn modelId="{DAFB85D9-FEA6-49F5-A61C-4D40DBC16010}" type="presParOf" srcId="{E6F9470B-AB26-4803-B75E-8A752711B046}" destId="{D38ABF85-E044-467F-B180-F11502827A89}" srcOrd="6" destOrd="0" presId="urn:microsoft.com/office/officeart/2008/layout/AscendingPictureAccentProcess"/>
    <dgm:cxn modelId="{8E7800A5-1242-49B8-9549-6C5C65ED041F}" type="presParOf" srcId="{E6F9470B-AB26-4803-B75E-8A752711B046}" destId="{6339CC7A-D488-4AA7-A554-0B986F5F7D90}" srcOrd="7" destOrd="0" presId="urn:microsoft.com/office/officeart/2008/layout/AscendingPictureAccentProcess"/>
    <dgm:cxn modelId="{C3155138-70A2-4034-9F4B-644A2D7651C0}" type="presParOf" srcId="{E6F9470B-AB26-4803-B75E-8A752711B046}" destId="{C84844E3-8ECC-496D-B4D5-C6276A5BD36C}" srcOrd="8" destOrd="0" presId="urn:microsoft.com/office/officeart/2008/layout/AscendingPictureAccentProcess"/>
    <dgm:cxn modelId="{569D63D4-6539-42CB-8DEB-AB3319AE3DA3}" type="presParOf" srcId="{E6F9470B-AB26-4803-B75E-8A752711B046}" destId="{C7A5118F-E88D-41C4-9B14-1FE143113365}" srcOrd="9" destOrd="0" presId="urn:microsoft.com/office/officeart/2008/layout/AscendingPictureAccentProcess"/>
    <dgm:cxn modelId="{4BFFABBE-2A3F-417A-8013-7D314EBA181B}" type="presParOf" srcId="{E6F9470B-AB26-4803-B75E-8A752711B046}" destId="{9A89163B-2F73-4A3B-A409-0E6B8034C071}" srcOrd="10" destOrd="0" presId="urn:microsoft.com/office/officeart/2008/layout/AscendingPictureAccentProcess"/>
    <dgm:cxn modelId="{11A409B3-B792-4A42-9101-61890CCEAC6A}" type="presParOf" srcId="{E6F9470B-AB26-4803-B75E-8A752711B046}" destId="{BED5647C-56C3-4C6E-91BF-157CF42E56A2}" srcOrd="11" destOrd="0" presId="urn:microsoft.com/office/officeart/2008/layout/AscendingPictureAccentProcess"/>
    <dgm:cxn modelId="{EAE828B5-A4B5-43E4-8388-7C8391A0D0CB}" type="presParOf" srcId="{E6F9470B-AB26-4803-B75E-8A752711B046}" destId="{1D637CD5-7A46-45B2-B624-142829A92E77}" srcOrd="12" destOrd="0" presId="urn:microsoft.com/office/officeart/2008/layout/AscendingPictureAccentProcess"/>
    <dgm:cxn modelId="{39A9EF70-B806-4B7D-BAEB-45D39052C512}" type="presParOf" srcId="{E6F9470B-AB26-4803-B75E-8A752711B046}" destId="{CB311AD6-49C1-417C-91A9-E661FD598636}" srcOrd="13" destOrd="0" presId="urn:microsoft.com/office/officeart/2008/layout/AscendingPictureAccentProcess"/>
    <dgm:cxn modelId="{14EEF0AB-43FF-4960-AFED-D8B264700A55}" type="presParOf" srcId="{E6F9470B-AB26-4803-B75E-8A752711B046}" destId="{9008B518-CC3D-403E-9C03-AFB432CE6B77}" srcOrd="14" destOrd="0" presId="urn:microsoft.com/office/officeart/2008/layout/AscendingPictureAccentProcess"/>
    <dgm:cxn modelId="{39A990AB-9919-4AC3-9A33-F54EE66A1DD5}" type="presParOf" srcId="{E6F9470B-AB26-4803-B75E-8A752711B046}" destId="{81AF5C3C-1023-40ED-9383-CF4E79B140F4}" srcOrd="15" destOrd="0" presId="urn:microsoft.com/office/officeart/2008/layout/AscendingPictureAccentProcess"/>
    <dgm:cxn modelId="{6304E8EE-D2F4-403D-BAAD-8D6CA5F1E13B}" type="presParOf" srcId="{E6F9470B-AB26-4803-B75E-8A752711B046}" destId="{FE99E29F-2025-4141-AA08-0D10B1A5FD2A}" srcOrd="16" destOrd="0" presId="urn:microsoft.com/office/officeart/2008/layout/AscendingPictureAccentProcess"/>
    <dgm:cxn modelId="{3D620358-F46A-44B8-89A5-94C16EBF3332}" type="presParOf" srcId="{FE99E29F-2025-4141-AA08-0D10B1A5FD2A}" destId="{5AAC946C-1F5C-43D0-8337-216594518595}" srcOrd="0" destOrd="0" presId="urn:microsoft.com/office/officeart/2008/layout/AscendingPictureAccentProcess"/>
    <dgm:cxn modelId="{56C9B272-FF63-49A3-B69E-D9267CF84FED}" type="presParOf" srcId="{E6F9470B-AB26-4803-B75E-8A752711B046}" destId="{6D896E21-9CF3-49C7-BD0E-69252A11D87F}" srcOrd="17" destOrd="0" presId="urn:microsoft.com/office/officeart/2008/layout/AscendingPictureAccentProcess"/>
    <dgm:cxn modelId="{227C8AE1-E36F-440E-A549-F8D28BE7D50C}" type="presParOf" srcId="{E6F9470B-AB26-4803-B75E-8A752711B046}" destId="{13928537-CFF9-41CF-A7EC-7A7DC8B02642}" srcOrd="18" destOrd="0" presId="urn:microsoft.com/office/officeart/2008/layout/AscendingPictureAccentProcess"/>
    <dgm:cxn modelId="{E90C8F94-7A08-4D06-902F-91DF7EDB6229}" type="presParOf" srcId="{13928537-CFF9-41CF-A7EC-7A7DC8B02642}" destId="{B2F78388-1A49-4DF6-8577-B24FD63CEAEB}" srcOrd="0" destOrd="0" presId="urn:microsoft.com/office/officeart/2008/layout/AscendingPictureAccentProcess"/>
    <dgm:cxn modelId="{48CD944E-9378-4671-AB1F-587CB0BBAE99}" type="presParOf" srcId="{E6F9470B-AB26-4803-B75E-8A752711B046}" destId="{C450057B-13F5-4420-A190-1691435A48BE}" srcOrd="19" destOrd="0" presId="urn:microsoft.com/office/officeart/2008/layout/AscendingPictureAccentProcess"/>
    <dgm:cxn modelId="{6233F7A8-E0D6-4ABF-8CA4-56707F6C7885}" type="presParOf" srcId="{E6F9470B-AB26-4803-B75E-8A752711B046}" destId="{F2D10A04-45DE-478A-8BF2-DE0BB24BF287}" srcOrd="20" destOrd="0" presId="urn:microsoft.com/office/officeart/2008/layout/AscendingPictureAccentProcess"/>
    <dgm:cxn modelId="{8A19A6B2-D953-46F1-8146-B4FEC8A4A575}" type="presParOf" srcId="{F2D10A04-45DE-478A-8BF2-DE0BB24BF287}" destId="{FC794BDA-3359-4CC9-9F12-0B6D3007B109}" srcOrd="0" destOrd="0" presId="urn:microsoft.com/office/officeart/2008/layout/AscendingPictureAccentProcess"/>
    <dgm:cxn modelId="{6A9C73E8-E49F-4B82-9F0B-17558514D064}" type="presParOf" srcId="{E6F9470B-AB26-4803-B75E-8A752711B046}" destId="{CB21B0EA-4ADD-406C-B3B0-AC44583BECEA}" srcOrd="21" destOrd="0" presId="urn:microsoft.com/office/officeart/2008/layout/AscendingPictureAccentProcess"/>
    <dgm:cxn modelId="{757C4C35-4A97-49E8-923A-9EFF8D296329}" type="presParOf" srcId="{E6F9470B-AB26-4803-B75E-8A752711B046}" destId="{978A0EE3-BA7F-4E52-8808-128C26540C39}" srcOrd="22" destOrd="0" presId="urn:microsoft.com/office/officeart/2008/layout/AscendingPictureAccentProcess"/>
    <dgm:cxn modelId="{63758A71-2FC8-4014-BA6B-AD2D03BBC536}" type="presParOf" srcId="{978A0EE3-BA7F-4E52-8808-128C26540C39}" destId="{CC9FE973-15B7-46FC-A925-71298EFC123E}" srcOrd="0" destOrd="0" presId="urn:microsoft.com/office/officeart/2008/layout/AscendingPictureAccentProcess"/>
    <dgm:cxn modelId="{68EEC8EC-526D-4607-BFF0-2E5C7BA33C8D}" type="presParOf" srcId="{E6F9470B-AB26-4803-B75E-8A752711B046}" destId="{7AE585F1-19C3-4016-9C59-6E54258DE654}" srcOrd="23" destOrd="0" presId="urn:microsoft.com/office/officeart/2008/layout/AscendingPictureAccentProcess"/>
    <dgm:cxn modelId="{D62F20E3-7902-4AE9-B86D-25B3C923F666}" type="presParOf" srcId="{E6F9470B-AB26-4803-B75E-8A752711B046}" destId="{CF8E5EC4-B92C-4A2E-993C-EB8210C25561}" srcOrd="24" destOrd="0" presId="urn:microsoft.com/office/officeart/2008/layout/AscendingPictureAccentProcess"/>
    <dgm:cxn modelId="{E322EC1E-92AD-4631-B9AE-5F8F98FF16C8}" type="presParOf" srcId="{CF8E5EC4-B92C-4A2E-993C-EB8210C25561}" destId="{DC757E92-B549-4FB8-8052-FF5A571109A4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3F386-92DB-4C96-AF7A-43B26CC94DCD}">
      <dsp:nvSpPr>
        <dsp:cNvPr id="0" name=""/>
        <dsp:cNvSpPr/>
      </dsp:nvSpPr>
      <dsp:spPr>
        <a:xfrm>
          <a:off x="3111256" y="2763494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BE20-E365-44F4-B40B-E92684645F7C}">
      <dsp:nvSpPr>
        <dsp:cNvPr id="0" name=""/>
        <dsp:cNvSpPr/>
      </dsp:nvSpPr>
      <dsp:spPr>
        <a:xfrm>
          <a:off x="3026084" y="2798109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0327C-DDC3-4969-A085-761A040678F3}">
      <dsp:nvSpPr>
        <dsp:cNvPr id="0" name=""/>
        <dsp:cNvSpPr/>
      </dsp:nvSpPr>
      <dsp:spPr>
        <a:xfrm>
          <a:off x="2939030" y="2826724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68347-A319-4888-8A9F-ED1C4829B181}">
      <dsp:nvSpPr>
        <dsp:cNvPr id="0" name=""/>
        <dsp:cNvSpPr/>
      </dsp:nvSpPr>
      <dsp:spPr>
        <a:xfrm>
          <a:off x="2850634" y="2848878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AACA-28BE-44BB-B0EE-143D1E5136E3}">
      <dsp:nvSpPr>
        <dsp:cNvPr id="0" name=""/>
        <dsp:cNvSpPr/>
      </dsp:nvSpPr>
      <dsp:spPr>
        <a:xfrm>
          <a:off x="3576078" y="2428419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5DFE7-0430-4F62-B6C3-841A22F8EC3B}">
      <dsp:nvSpPr>
        <dsp:cNvPr id="0" name=""/>
        <dsp:cNvSpPr/>
      </dsp:nvSpPr>
      <dsp:spPr>
        <a:xfrm>
          <a:off x="3508638" y="2496726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ABF85-E044-467F-B180-F11502827A89}">
      <dsp:nvSpPr>
        <dsp:cNvPr id="0" name=""/>
        <dsp:cNvSpPr/>
      </dsp:nvSpPr>
      <dsp:spPr>
        <a:xfrm>
          <a:off x="3855239" y="2013037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9CC7A-D488-4AA7-A554-0B986F5F7D90}">
      <dsp:nvSpPr>
        <dsp:cNvPr id="0" name=""/>
        <dsp:cNvSpPr/>
      </dsp:nvSpPr>
      <dsp:spPr>
        <a:xfrm>
          <a:off x="4005164" y="1506963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44E3-8ECC-496D-B4D5-C6276A5BD36C}">
      <dsp:nvSpPr>
        <dsp:cNvPr id="0" name=""/>
        <dsp:cNvSpPr/>
      </dsp:nvSpPr>
      <dsp:spPr>
        <a:xfrm>
          <a:off x="3930202" y="908352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5118F-E88D-41C4-9B14-1FE143113365}">
      <dsp:nvSpPr>
        <dsp:cNvPr id="0" name=""/>
        <dsp:cNvSpPr/>
      </dsp:nvSpPr>
      <dsp:spPr>
        <a:xfrm>
          <a:off x="3986088" y="865198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9163B-2F73-4A3B-A409-0E6B8034C071}">
      <dsp:nvSpPr>
        <dsp:cNvPr id="0" name=""/>
        <dsp:cNvSpPr/>
      </dsp:nvSpPr>
      <dsp:spPr>
        <a:xfrm>
          <a:off x="4041974" y="821814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5647C-56C3-4C6E-91BF-157CF42E56A2}">
      <dsp:nvSpPr>
        <dsp:cNvPr id="0" name=""/>
        <dsp:cNvSpPr/>
      </dsp:nvSpPr>
      <dsp:spPr>
        <a:xfrm>
          <a:off x="4098128" y="865198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37CD5-7A46-45B2-B624-142829A92E77}">
      <dsp:nvSpPr>
        <dsp:cNvPr id="0" name=""/>
        <dsp:cNvSpPr/>
      </dsp:nvSpPr>
      <dsp:spPr>
        <a:xfrm>
          <a:off x="4154014" y="908352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11AD6-49C1-417C-91A9-E661FD598636}">
      <dsp:nvSpPr>
        <dsp:cNvPr id="0" name=""/>
        <dsp:cNvSpPr/>
      </dsp:nvSpPr>
      <dsp:spPr>
        <a:xfrm>
          <a:off x="4041974" y="913198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8B518-CC3D-403E-9C03-AFB432CE6B77}">
      <dsp:nvSpPr>
        <dsp:cNvPr id="0" name=""/>
        <dsp:cNvSpPr/>
      </dsp:nvSpPr>
      <dsp:spPr>
        <a:xfrm>
          <a:off x="4041974" y="1004582"/>
          <a:ext cx="38421" cy="384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F5C3C-1023-40ED-9383-CF4E79B140F4}">
      <dsp:nvSpPr>
        <dsp:cNvPr id="0" name=""/>
        <dsp:cNvSpPr/>
      </dsp:nvSpPr>
      <dsp:spPr>
        <a:xfrm>
          <a:off x="2753580" y="3095713"/>
          <a:ext cx="1369962" cy="6713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2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Набор групп на обучение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>
              <a:solidFill>
                <a:srgbClr val="002060"/>
              </a:solidFill>
            </a:rPr>
            <a:t> </a:t>
          </a:r>
          <a:r>
            <a:rPr lang="ru-RU" sz="800" kern="1200" dirty="0">
              <a:solidFill>
                <a:schemeClr val="accent1">
                  <a:lumMod val="75000"/>
                </a:schemeClr>
              </a:solidFill>
            </a:rPr>
            <a:t>01.2022 – 09.2024</a:t>
          </a:r>
          <a:endParaRPr lang="ru-RU" sz="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86352" y="3128485"/>
        <a:ext cx="1304418" cy="605788"/>
      </dsp:txXfrm>
    </dsp:sp>
    <dsp:sp modelId="{5AAC946C-1F5C-43D0-8337-216594518595}">
      <dsp:nvSpPr>
        <dsp:cNvPr id="0" name=""/>
        <dsp:cNvSpPr/>
      </dsp:nvSpPr>
      <dsp:spPr>
        <a:xfrm>
          <a:off x="2459962" y="2883169"/>
          <a:ext cx="383947" cy="383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96E21-9CF3-49C7-BD0E-69252A11D87F}">
      <dsp:nvSpPr>
        <dsp:cNvPr id="0" name=""/>
        <dsp:cNvSpPr/>
      </dsp:nvSpPr>
      <dsp:spPr>
        <a:xfrm>
          <a:off x="1447745" y="2152862"/>
          <a:ext cx="1696145" cy="6079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2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Формирование штата </a:t>
          </a:r>
          <a:r>
            <a:rPr lang="ru-RU" sz="900" kern="1200" dirty="0" err="1"/>
            <a:t>сурдопереводчиков</a:t>
          </a: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1">
                  <a:lumMod val="75000"/>
                </a:schemeClr>
              </a:solidFill>
            </a:rPr>
            <a:t>01.2022 - 10.2024</a:t>
          </a:r>
        </a:p>
      </dsp:txBody>
      <dsp:txXfrm>
        <a:off x="1477423" y="2182540"/>
        <a:ext cx="1636789" cy="548595"/>
      </dsp:txXfrm>
    </dsp:sp>
    <dsp:sp modelId="{B2F78388-1A49-4DF6-8577-B24FD63CEAEB}">
      <dsp:nvSpPr>
        <dsp:cNvPr id="0" name=""/>
        <dsp:cNvSpPr/>
      </dsp:nvSpPr>
      <dsp:spPr>
        <a:xfrm>
          <a:off x="3134900" y="2442668"/>
          <a:ext cx="383947" cy="3837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0057B-13F5-4420-A190-1691435A48BE}">
      <dsp:nvSpPr>
        <dsp:cNvPr id="0" name=""/>
        <dsp:cNvSpPr/>
      </dsp:nvSpPr>
      <dsp:spPr>
        <a:xfrm>
          <a:off x="3858113" y="2075604"/>
          <a:ext cx="1849398" cy="590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2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Открытие Агентства сурдоперевода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ru-RU" sz="800" kern="1200" dirty="0">
              <a:solidFill>
                <a:schemeClr val="accent1">
                  <a:lumMod val="75000"/>
                </a:schemeClr>
              </a:solidFill>
            </a:rPr>
            <a:t>01.2022</a:t>
          </a:r>
        </a:p>
      </dsp:txBody>
      <dsp:txXfrm>
        <a:off x="3886959" y="2104450"/>
        <a:ext cx="1791706" cy="533219"/>
      </dsp:txXfrm>
    </dsp:sp>
    <dsp:sp modelId="{FC794BDA-3359-4CC9-9F12-0B6D3007B109}">
      <dsp:nvSpPr>
        <dsp:cNvPr id="0" name=""/>
        <dsp:cNvSpPr/>
      </dsp:nvSpPr>
      <dsp:spPr>
        <a:xfrm>
          <a:off x="3529327" y="2063517"/>
          <a:ext cx="383947" cy="3837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1B0EA-4ADD-406C-B3B0-AC44583BECEA}">
      <dsp:nvSpPr>
        <dsp:cNvPr id="0" name=""/>
        <dsp:cNvSpPr/>
      </dsp:nvSpPr>
      <dsp:spPr>
        <a:xfrm>
          <a:off x="1991360" y="1224632"/>
          <a:ext cx="1726103" cy="5862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2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Запуск информационной кампании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1">
                  <a:lumMod val="75000"/>
                </a:schemeClr>
              </a:solidFill>
            </a:rPr>
            <a:t>02.2022-12.2024</a:t>
          </a:r>
        </a:p>
      </dsp:txBody>
      <dsp:txXfrm>
        <a:off x="2019979" y="1253251"/>
        <a:ext cx="1668865" cy="529015"/>
      </dsp:txXfrm>
    </dsp:sp>
    <dsp:sp modelId="{CC9FE973-15B7-46FC-A925-71298EFC123E}">
      <dsp:nvSpPr>
        <dsp:cNvPr id="0" name=""/>
        <dsp:cNvSpPr/>
      </dsp:nvSpPr>
      <dsp:spPr>
        <a:xfrm>
          <a:off x="3735406" y="1576135"/>
          <a:ext cx="383947" cy="3837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585F1-19C3-4016-9C59-6E54258DE654}">
      <dsp:nvSpPr>
        <dsp:cNvPr id="0" name=""/>
        <dsp:cNvSpPr/>
      </dsp:nvSpPr>
      <dsp:spPr>
        <a:xfrm>
          <a:off x="4229607" y="738670"/>
          <a:ext cx="2434959" cy="7919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2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Сопровождение людей с нарушением слуха на территории Тюменской области в различных сферах жизни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1">
                  <a:lumMod val="75000"/>
                </a:schemeClr>
              </a:solidFill>
            </a:rPr>
            <a:t>До 12.2024</a:t>
          </a:r>
          <a:endParaRPr lang="ru-RU" sz="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68267" y="777330"/>
        <a:ext cx="2357639" cy="714644"/>
      </dsp:txXfrm>
    </dsp:sp>
    <dsp:sp modelId="{DC757E92-B549-4FB8-8052-FF5A571109A4}">
      <dsp:nvSpPr>
        <dsp:cNvPr id="0" name=""/>
        <dsp:cNvSpPr/>
      </dsp:nvSpPr>
      <dsp:spPr>
        <a:xfrm>
          <a:off x="3850134" y="1079985"/>
          <a:ext cx="383947" cy="3837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563" y="2157635"/>
            <a:ext cx="5667375" cy="572336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63" y="2801585"/>
            <a:ext cx="5667375" cy="228973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42" y="4960620"/>
            <a:ext cx="1739455" cy="276999"/>
          </a:xfrm>
        </p:spPr>
        <p:txBody>
          <a:bodyPr/>
          <a:lstStyle/>
          <a:p>
            <a:fld id="{B5AB1F9A-37A2-425C-A092-B0B274B91BE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369" y="4960620"/>
            <a:ext cx="24201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445252" y="4960620"/>
            <a:ext cx="1739455" cy="276999"/>
          </a:xfrm>
        </p:spPr>
        <p:txBody>
          <a:bodyPr/>
          <a:lstStyle/>
          <a:p>
            <a:fld id="{63AED922-B3C5-4524-B963-A363B9671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360"/>
            <a:ext cx="6806565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144" y="1821567"/>
            <a:ext cx="6278209" cy="2388621"/>
          </a:xfrm>
        </p:spPr>
        <p:txBody>
          <a:bodyPr>
            <a:noAutofit/>
          </a:bodyPr>
          <a:lstStyle/>
          <a:p>
            <a:r>
              <a:rPr lang="ru-RU" sz="255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АГЕНТСТВО СУРДОПЕРЕВОДА</a:t>
            </a:r>
            <a:b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877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b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9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Номинация </a:t>
            </a:r>
            <a:br>
              <a:rPr lang="ru-RU" sz="159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594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«Формирование и развитие инклюзивной культуры в образовательных организациях/в обществе»</a:t>
            </a:r>
            <a:b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485" y="4495800"/>
            <a:ext cx="5667375" cy="4892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Москва, 2022</a:t>
            </a:r>
          </a:p>
        </p:txBody>
      </p:sp>
      <p:sp>
        <p:nvSpPr>
          <p:cNvPr id="15" name="AutoShape 12" descr="https://www.yarcom.ru/sites/default/files/styles/250x188_crop/public/org/logo/2008/07/szdcJQG-hs2YOG7.jpg.webp?itok=IuhtExRJ"/>
          <p:cNvSpPr>
            <a:spLocks noChangeAspect="1" noChangeArrowheads="1"/>
          </p:cNvSpPr>
          <p:nvPr/>
        </p:nvSpPr>
        <p:spPr bwMode="auto">
          <a:xfrm>
            <a:off x="96425" y="452198"/>
            <a:ext cx="188913" cy="18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6674" tIns="28337" rIns="56674" bIns="28337" numCol="1" anchor="t" anchorCtr="0" compatLnSpc="1">
            <a:prstTxWarp prst="textNoShape">
              <a:avLst/>
            </a:prstTxWarp>
          </a:bodyPr>
          <a:lstStyle/>
          <a:p>
            <a:endParaRPr lang="ru-RU" sz="1116"/>
          </a:p>
        </p:txBody>
      </p:sp>
      <p:sp>
        <p:nvSpPr>
          <p:cNvPr id="6" name="Прямоугольник 5"/>
          <p:cNvSpPr/>
          <p:nvPr/>
        </p:nvSpPr>
        <p:spPr>
          <a:xfrm>
            <a:off x="234949" y="1196709"/>
            <a:ext cx="7086600" cy="5877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ru-RU" sz="1913" dirty="0">
                <a:solidFill>
                  <a:schemeClr val="tx1"/>
                </a:solidFill>
              </a:rPr>
              <a:t>ГАПОУ ТО «Тюменский колледж </a:t>
            </a:r>
          </a:p>
          <a:p>
            <a:pPr algn="ctr"/>
            <a:r>
              <a:rPr lang="ru-RU" sz="1913" dirty="0">
                <a:solidFill>
                  <a:schemeClr val="tx1"/>
                </a:solidFill>
              </a:rPr>
              <a:t>производственных и социальных технологий»</a:t>
            </a:r>
          </a:p>
        </p:txBody>
      </p:sp>
      <p:pic>
        <p:nvPicPr>
          <p:cNvPr id="9" name="object 19">
            <a:extLst>
              <a:ext uri="{FF2B5EF4-FFF2-40B4-BE49-F238E27FC236}">
                <a16:creationId xmlns:a16="http://schemas.microsoft.com/office/drawing/2014/main" id="{AC630631-1ED6-4F40-A51C-7C72ED2839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450" y="446203"/>
            <a:ext cx="762000" cy="3771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1199E2-24FD-423E-99F8-71FF58B1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70" y="335136"/>
            <a:ext cx="631809" cy="599246"/>
          </a:xfrm>
          <a:prstGeom prst="rect">
            <a:avLst/>
          </a:prstGeom>
          <a:effectLst/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646450-9300-4ECE-A651-F3BD30A48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" y="238628"/>
            <a:ext cx="952271" cy="80496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EACFEF-6FF7-4C32-9253-5239B60EFBCB}"/>
              </a:ext>
            </a:extLst>
          </p:cNvPr>
          <p:cNvSpPr/>
          <p:nvPr/>
        </p:nvSpPr>
        <p:spPr>
          <a:xfrm>
            <a:off x="4311650" y="3577879"/>
            <a:ext cx="3048133" cy="836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Исполнители:</a:t>
            </a:r>
          </a:p>
          <a:p>
            <a:pPr algn="r"/>
            <a:r>
              <a:rPr lang="ru-RU" sz="1400" dirty="0" err="1">
                <a:solidFill>
                  <a:schemeClr val="tx1"/>
                </a:solidFill>
              </a:rPr>
              <a:t>Важнова</a:t>
            </a:r>
            <a:r>
              <a:rPr lang="ru-RU" sz="1400" dirty="0">
                <a:solidFill>
                  <a:schemeClr val="tx1"/>
                </a:solidFill>
              </a:rPr>
              <a:t> Елена </a:t>
            </a:r>
            <a:r>
              <a:rPr lang="ru-RU" sz="1400" dirty="0" err="1">
                <a:solidFill>
                  <a:schemeClr val="tx1"/>
                </a:solidFill>
              </a:rPr>
              <a:t>Радиковна</a:t>
            </a:r>
            <a:r>
              <a:rPr lang="ru-RU" sz="1400" dirty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Парфенова Анастасия Николаевна, </a:t>
            </a:r>
          </a:p>
          <a:p>
            <a:pPr algn="r"/>
            <a:r>
              <a:rPr lang="ru-RU" sz="1400" dirty="0">
                <a:solidFill>
                  <a:schemeClr val="tx1"/>
                </a:solidFill>
              </a:rPr>
              <a:t>Волкова Дарья Александровна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77A3F5-390A-40FF-928E-1489B15C9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60816"/>
            <a:ext cx="762000" cy="351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845" y="418503"/>
            <a:ext cx="1200876" cy="411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229" y="418503"/>
            <a:ext cx="890795" cy="404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253" y="427095"/>
            <a:ext cx="737874" cy="41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7339" y="151664"/>
            <a:ext cx="126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283583"/>
                </a:solidFill>
                <a:latin typeface="+mj-lt"/>
                <a:cs typeface="Arial"/>
              </a:rPr>
              <a:t>Содержание</a:t>
            </a:r>
            <a:endParaRPr sz="12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557419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935"/>
              </a:lnSpc>
            </a:pPr>
            <a:r>
              <a:rPr lang="ru-RU" sz="800" b="1" spc="10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101" y="914400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b="1" spc="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23949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b="1" spc="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1596919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b="1" spc="8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200" y="1954794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35"/>
              </a:lnSpc>
            </a:pPr>
            <a:r>
              <a:rPr lang="ru-RU" sz="800" b="1" spc="6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2312669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935"/>
              </a:lnSpc>
            </a:pPr>
            <a:r>
              <a:rPr lang="ru-RU" sz="800" b="1" spc="-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2673556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935"/>
              </a:lnSpc>
            </a:pPr>
            <a:r>
              <a:rPr lang="ru-RU" sz="800" b="1" spc="-13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339" y="531771"/>
            <a:ext cx="60775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solidFill>
                  <a:srgbClr val="283583"/>
                </a:solidFill>
                <a:latin typeface="+mj-lt"/>
                <a:cs typeface="Verdana"/>
              </a:rPr>
              <a:t>Введение</a:t>
            </a:r>
            <a:endParaRPr sz="1000" dirty="0">
              <a:latin typeface="+mj-lt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339" y="857219"/>
            <a:ext cx="62045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-10" dirty="0">
                <a:solidFill>
                  <a:srgbClr val="32468D"/>
                </a:solidFill>
                <a:latin typeface="+mj-lt"/>
                <a:cs typeface="Verdana"/>
              </a:rPr>
              <a:t>Цель и актуальность проекта Агентство </a:t>
            </a:r>
            <a:r>
              <a:rPr lang="ru-RU" sz="1000" spc="-10" dirty="0" err="1">
                <a:solidFill>
                  <a:srgbClr val="32468D"/>
                </a:solidFill>
                <a:latin typeface="+mj-lt"/>
                <a:cs typeface="Verdana"/>
              </a:rPr>
              <a:t>сурдоперевода</a:t>
            </a:r>
            <a:r>
              <a:rPr lang="ru-RU" sz="1000" spc="-10" dirty="0">
                <a:solidFill>
                  <a:srgbClr val="32468D"/>
                </a:solidFill>
                <a:latin typeface="+mj-lt"/>
                <a:cs typeface="Verdana"/>
              </a:rPr>
              <a:t>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61300" y="1206548"/>
            <a:ext cx="6290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0" dirty="0">
                <a:solidFill>
                  <a:srgbClr val="283583"/>
                </a:solidFill>
                <a:latin typeface="+mj-lt"/>
                <a:cs typeface="Verdana"/>
              </a:rPr>
              <a:t>Влияние на достижение показателей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1300" y="1555877"/>
            <a:ext cx="61963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spc="5" dirty="0">
                <a:solidFill>
                  <a:srgbClr val="32468D"/>
                </a:solidFill>
                <a:latin typeface="+mj-lt"/>
                <a:cs typeface="Verdana"/>
              </a:rPr>
              <a:t>Решаемые задачи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1300" y="1903498"/>
            <a:ext cx="63442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-15" dirty="0">
                <a:solidFill>
                  <a:srgbClr val="32468D"/>
                </a:solidFill>
                <a:latin typeface="+mj-lt"/>
                <a:cs typeface="Verdana"/>
              </a:rPr>
              <a:t>Решение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1300" y="2272854"/>
            <a:ext cx="63328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dirty="0">
                <a:solidFill>
                  <a:srgbClr val="32468D"/>
                </a:solidFill>
                <a:latin typeface="+mj-lt"/>
                <a:cs typeface="Verdana"/>
              </a:rPr>
              <a:t>Направления деятельности Агентства </a:t>
            </a:r>
            <a:r>
              <a:rPr lang="ru-RU" sz="1000" dirty="0" err="1">
                <a:solidFill>
                  <a:srgbClr val="32468D"/>
                </a:solidFill>
                <a:latin typeface="+mj-lt"/>
                <a:cs typeface="Verdana"/>
              </a:rPr>
              <a:t>сурдоперевода</a:t>
            </a:r>
            <a:r>
              <a:rPr lang="ru-RU" sz="1000" dirty="0">
                <a:solidFill>
                  <a:srgbClr val="32468D"/>
                </a:solidFill>
                <a:latin typeface="+mj-lt"/>
                <a:cs typeface="Verdana"/>
              </a:rPr>
              <a:t>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44183" y="2649118"/>
            <a:ext cx="62763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10" dirty="0">
                <a:solidFill>
                  <a:srgbClr val="283583"/>
                </a:solidFill>
                <a:latin typeface="+mj-lt"/>
                <a:cs typeface="Verdana"/>
              </a:rPr>
              <a:t>Этапы реализации</a:t>
            </a:r>
          </a:p>
        </p:txBody>
      </p:sp>
      <p:sp>
        <p:nvSpPr>
          <p:cNvPr id="19" name="object 10"/>
          <p:cNvSpPr txBox="1"/>
          <p:nvPr/>
        </p:nvSpPr>
        <p:spPr>
          <a:xfrm>
            <a:off x="457200" y="2996287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935"/>
              </a:lnSpc>
            </a:pPr>
            <a:r>
              <a:rPr lang="ru-RU" sz="800" b="1" spc="-13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457200" y="3318463"/>
            <a:ext cx="207010" cy="115416"/>
          </a:xfrm>
          <a:prstGeom prst="rect">
            <a:avLst/>
          </a:prstGeom>
          <a:solidFill>
            <a:srgbClr val="9BC588"/>
          </a:solidFill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935"/>
              </a:lnSpc>
            </a:pPr>
            <a:r>
              <a:rPr lang="ru-RU" sz="800" b="1" spc="-13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752741" y="2961076"/>
            <a:ext cx="62763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10" dirty="0">
                <a:solidFill>
                  <a:srgbClr val="283583"/>
                </a:solidFill>
                <a:latin typeface="+mj-lt"/>
                <a:cs typeface="Verdana"/>
              </a:rPr>
              <a:t>Условия и необходимые ресурсы</a:t>
            </a:r>
          </a:p>
        </p:txBody>
      </p:sp>
      <p:sp>
        <p:nvSpPr>
          <p:cNvPr id="22" name="object 17"/>
          <p:cNvSpPr txBox="1"/>
          <p:nvPr/>
        </p:nvSpPr>
        <p:spPr>
          <a:xfrm>
            <a:off x="748876" y="3285479"/>
            <a:ext cx="62763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00" spc="10" dirty="0">
                <a:solidFill>
                  <a:srgbClr val="283583"/>
                </a:solidFill>
                <a:latin typeface="+mj-lt"/>
                <a:cs typeface="Verdana"/>
              </a:rPr>
              <a:t>Результаты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74" y="161590"/>
            <a:ext cx="857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5" dirty="0">
                <a:solidFill>
                  <a:srgbClr val="32468D"/>
                </a:solidFill>
                <a:latin typeface="Arial"/>
                <a:cs typeface="Arial"/>
              </a:rPr>
              <a:t>3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3050" y="574181"/>
            <a:ext cx="6859270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В системе среднего профессионального образования Тюменской области свою деятельность по сопровождению обучающихся с нарушением слуха осуществляют два сурдопереводчика, реализующие свою деятельность на базе Тюменского колледжа производственных и социальных технологий ввиду наибольшего количества обучающихся с нарушением слуха в данном учебном заведении, в других профессиональных образовательных организациях Тюменской области учатся по 1-2 человека с нарушением слуха.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Сурдопереводчиками организовано сопровождение образовательного и воспитательного процесса для обучающихся с нарушениями слуха ГАПОУ ТО «ТКПСТ». По потребности в рамках соглашения о сотрудничестве в сетевом взаимодействии осуществляется сопровождение итоговых аттестаций и демонстрационных экзаменов обучающихся с нарушениями слуха в других профессиональных образовательных организации Тюменской области.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Для решения проблемы дефицита сурдопереводчиков по поручению Департамента образования и науки Тюменской области с 2020 года в Тюменском колледже производственных и социальных технологий открыта новая специальность 39.02.02 Организация </a:t>
            </a:r>
            <a:r>
              <a:rPr lang="ru-RU" sz="1000" spc="15" dirty="0" err="1">
                <a:cs typeface="Verdana"/>
              </a:rPr>
              <a:t>сурдокоммуникации</a:t>
            </a:r>
            <a:r>
              <a:rPr lang="ru-RU" sz="1000" spc="15" dirty="0">
                <a:cs typeface="Verdana"/>
              </a:rPr>
              <a:t>. В рамках инклюзивного волонтерства, учебных и производственных практик обучающиеся данной специальности увеличивают охват сурдопереводом занятий для студентов с нарушением слуха как в Тюменском колледже производственных и социальных технологии, так и в других профессиональных образовательных организациях региона.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Проведенный мониторинг образовательных потребностей среди лиц с нарушением слуха позволил выявить проблему недоступности культурно-досуговых мероприятий, проводимых за пределами образовательной организации, и имеющих целью организацию внеурочной занятости и воспитательной работы с обучающимися.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Таким образом, сфера досуговой деятельности остается малодоступной для глухих и слабослышащих людей. В лучшем случае предпринимаются попытки адаптировать звуковую информацию с помощью ее текстовой адаптации (например, бегущая текстовая строка). Но текст — это производная от языка тех, кто с рождения слышал и мог общаться голосом. У глухих от рождения нет таких навыков, большую часть эмоциональной окраски текста они не понимают. Сурдоперевод дает им максимально понятную адаптацию текста.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1000" spc="15" dirty="0">
                <a:cs typeface="Verdana"/>
              </a:rPr>
              <a:t>Проект Агентство сурдоперевода направлен на решение проблемы недостаточной вовлеченности людей с нарушением слуха в различные сферы досуговой деятельности, так как позволяет обеспечить сопровождение культурно-досуговых, спортивных, туристических, экскурсионных мероприятий сурдопереводом - максимально доступным для них способом передачи речевой информации, а также на повышение качества инклюзивного образовательного процесса. </a:t>
            </a:r>
          </a:p>
          <a:p>
            <a:pPr marL="12700" marR="5080" indent="143510" algn="just">
              <a:lnSpc>
                <a:spcPct val="100000"/>
              </a:lnSpc>
              <a:spcBef>
                <a:spcPts val="100"/>
              </a:spcBef>
            </a:pPr>
            <a:r>
              <a:rPr lang="ru-RU" sz="800" spc="15" dirty="0">
                <a:latin typeface="Verdana"/>
                <a:cs typeface="Verdana"/>
              </a:rPr>
              <a:t> 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250" y="235250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40" dirty="0">
                <a:solidFill>
                  <a:srgbClr val="283583"/>
                </a:solidFill>
                <a:latin typeface="+mj-lt"/>
                <a:cs typeface="Arial"/>
              </a:rPr>
              <a:t>Вв</a:t>
            </a:r>
            <a:r>
              <a:rPr sz="1400" b="1" spc="25" dirty="0">
                <a:solidFill>
                  <a:srgbClr val="283583"/>
                </a:solidFill>
                <a:latin typeface="+mj-lt"/>
                <a:cs typeface="Arial"/>
              </a:rPr>
              <a:t>е</a:t>
            </a:r>
            <a:r>
              <a:rPr sz="1400" b="1" spc="85" dirty="0">
                <a:solidFill>
                  <a:srgbClr val="283583"/>
                </a:solidFill>
                <a:latin typeface="+mj-lt"/>
                <a:cs typeface="Arial"/>
              </a:rPr>
              <a:t>д</a:t>
            </a:r>
            <a:r>
              <a:rPr sz="1400" b="1" spc="85" dirty="0">
                <a:solidFill>
                  <a:srgbClr val="545A7F"/>
                </a:solidFill>
                <a:latin typeface="+mj-lt"/>
                <a:cs typeface="Arial"/>
              </a:rPr>
              <a:t>ени</a:t>
            </a:r>
            <a:r>
              <a:rPr sz="1400" b="1" spc="85" dirty="0">
                <a:solidFill>
                  <a:srgbClr val="283583"/>
                </a:solidFill>
                <a:latin typeface="+mj-lt"/>
                <a:cs typeface="Arial"/>
              </a:rPr>
              <a:t>е</a:t>
            </a:r>
            <a:endParaRPr sz="14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" y="486501"/>
            <a:ext cx="7369635" cy="410466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728" y="1385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53" y="144672"/>
            <a:ext cx="857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25" dirty="0">
                <a:solidFill>
                  <a:srgbClr val="32468D"/>
                </a:solidFill>
                <a:latin typeface="Arial"/>
                <a:cs typeface="Arial"/>
              </a:rPr>
              <a:t>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15" y="905530"/>
            <a:ext cx="3123511" cy="1669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CDE368-D4BF-4E20-B33C-CE59463BE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54" t="26667" r="15985" b="30101"/>
          <a:stretch/>
        </p:blipFill>
        <p:spPr>
          <a:xfrm>
            <a:off x="730250" y="1688105"/>
            <a:ext cx="2204904" cy="754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95827F-2C15-43AA-B52C-54772E07A821}"/>
              </a:ext>
            </a:extLst>
          </p:cNvPr>
          <p:cNvSpPr txBox="1"/>
          <p:nvPr/>
        </p:nvSpPr>
        <p:spPr>
          <a:xfrm>
            <a:off x="298274" y="1155528"/>
            <a:ext cx="3233315" cy="6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16" dirty="0"/>
              <a:t>Развитие доступности услуг Тюменской области с целью социализации инвалидов с нарушением слуха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03774" y="2529727"/>
            <a:ext cx="1516829" cy="930891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2</a:t>
              </a:r>
              <a:r>
                <a:rPr lang="ru-RU" sz="1200" kern="1200" dirty="0">
                  <a:solidFill>
                    <a:schemeClr val="tx1"/>
                  </a:solidFill>
                </a:rPr>
                <a:t>916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инвалидов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по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слуху</a:t>
              </a:r>
              <a:r>
                <a:rPr lang="ru-RU" sz="1200" kern="1200" dirty="0">
                  <a:solidFill>
                    <a:schemeClr val="tx1"/>
                  </a:solidFill>
                </a:rPr>
                <a:t> в Тюменской области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85574" y="870108"/>
            <a:ext cx="3300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83583"/>
                </a:solidFill>
                <a:latin typeface="+mj-lt"/>
                <a:cs typeface="Arial" panose="020B0604020202020204" pitchFamily="34" charset="0"/>
              </a:rPr>
              <a:t>Цель и актуальность проекта Агентство </a:t>
            </a:r>
            <a:r>
              <a:rPr lang="ru-RU" sz="1000" b="1" dirty="0" err="1">
                <a:solidFill>
                  <a:srgbClr val="283583"/>
                </a:solidFill>
                <a:latin typeface="+mj-lt"/>
                <a:cs typeface="Arial" panose="020B0604020202020204" pitchFamily="34" charset="0"/>
              </a:rPr>
              <a:t>сурдоперевода</a:t>
            </a:r>
            <a:r>
              <a:rPr lang="ru-RU" sz="1000" b="1" dirty="0">
                <a:solidFill>
                  <a:srgbClr val="283583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object 17"/>
          <p:cNvSpPr txBox="1"/>
          <p:nvPr/>
        </p:nvSpPr>
        <p:spPr>
          <a:xfrm>
            <a:off x="406743" y="-31772"/>
            <a:ext cx="6643458" cy="562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ГАПОУ ТО «Тюменский колледж производственных и социальных технологий»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АГЕНТСТВО СУРДОПЕРЕВОДА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 err="1">
                <a:solidFill>
                  <a:srgbClr val="283583"/>
                </a:solidFill>
                <a:latin typeface="+mj-lt"/>
                <a:cs typeface="Arial"/>
              </a:rPr>
              <a:t>Важнова</a:t>
            </a: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 Е. Р., Парфенова А. Н., Волкова Д. А.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98274" y="2522216"/>
            <a:ext cx="1516829" cy="930891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2</a:t>
              </a:r>
              <a:r>
                <a:rPr lang="ru-RU" sz="1200" kern="1200" dirty="0">
                  <a:solidFill>
                    <a:schemeClr val="tx1"/>
                  </a:solidFill>
                </a:rPr>
                <a:t>916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инвалидов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по</a:t>
              </a:r>
              <a:r>
                <a:rPr lang="en-US" sz="1200" kern="1200" dirty="0">
                  <a:solidFill>
                    <a:schemeClr val="tx1"/>
                  </a:solidFill>
                </a:rPr>
                <a:t> </a:t>
              </a:r>
              <a:r>
                <a:rPr lang="en-US" sz="1200" kern="1200" dirty="0" err="1">
                  <a:solidFill>
                    <a:schemeClr val="tx1"/>
                  </a:solidFill>
                </a:rPr>
                <a:t>слуху</a:t>
              </a:r>
              <a:r>
                <a:rPr lang="ru-RU" sz="1200" kern="1200" dirty="0">
                  <a:solidFill>
                    <a:schemeClr val="tx1"/>
                  </a:solidFill>
                </a:rPr>
                <a:t> в Тюменской области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124642" y="2500387"/>
            <a:ext cx="1516829" cy="930891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Ограниченное количество часов </a:t>
              </a:r>
              <a:r>
                <a:rPr lang="ru-RU" sz="1200" dirty="0" err="1">
                  <a:solidFill>
                    <a:schemeClr val="tx1"/>
                  </a:solidFill>
                </a:rPr>
                <a:t>сурдоперевода</a:t>
              </a:r>
              <a:r>
                <a:rPr lang="ru-RU" sz="1200" dirty="0">
                  <a:solidFill>
                    <a:schemeClr val="tx1"/>
                  </a:solidFill>
                </a:rPr>
                <a:t> (84 часа в год)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74353" y="3580029"/>
            <a:ext cx="1608703" cy="930891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solidFill>
                    <a:schemeClr val="tx1"/>
                  </a:solidFill>
                </a:rPr>
                <a:t>Отсутствие </a:t>
              </a:r>
              <a:r>
                <a:rPr lang="ru-RU" sz="1100" dirty="0" err="1">
                  <a:solidFill>
                    <a:schemeClr val="tx1"/>
                  </a:solidFill>
                </a:rPr>
                <a:t>сурдосопровождения</a:t>
              </a:r>
              <a:r>
                <a:rPr lang="ru-RU" sz="1100" dirty="0">
                  <a:solidFill>
                    <a:schemeClr val="tx1"/>
                  </a:solidFill>
                </a:rPr>
                <a:t> мероприятий, дефицит </a:t>
              </a:r>
              <a:r>
                <a:rPr lang="ru-RU" sz="1100" dirty="0" err="1">
                  <a:solidFill>
                    <a:schemeClr val="tx1"/>
                  </a:solidFill>
                </a:rPr>
                <a:t>сурдопереводчиков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object 16"/>
          <p:cNvSpPr txBox="1"/>
          <p:nvPr/>
        </p:nvSpPr>
        <p:spPr>
          <a:xfrm>
            <a:off x="406743" y="4568645"/>
            <a:ext cx="2350840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Телефон горячей линии: 8 (958) 251-31-86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E-mail: tkpst-rumz@yandex.ru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76" y="4919010"/>
            <a:ext cx="73158" cy="73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9C63E-A61F-40E8-A56A-D43CFF60F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515" y="2672061"/>
            <a:ext cx="3123511" cy="1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740" y="182053"/>
            <a:ext cx="1453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60" dirty="0">
                <a:solidFill>
                  <a:srgbClr val="32468D"/>
                </a:solidFill>
                <a:latin typeface="Arial"/>
                <a:cs typeface="Arial"/>
              </a:rPr>
              <a:t>5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012999" y="658952"/>
            <a:ext cx="2218690" cy="3820795"/>
            <a:chOff x="5012999" y="658952"/>
            <a:chExt cx="2218690" cy="3820795"/>
          </a:xfrm>
        </p:grpSpPr>
        <p:sp>
          <p:nvSpPr>
            <p:cNvPr id="6" name="object 6"/>
            <p:cNvSpPr/>
            <p:nvPr/>
          </p:nvSpPr>
          <p:spPr>
            <a:xfrm>
              <a:off x="5019349" y="828055"/>
              <a:ext cx="2205990" cy="3645535"/>
            </a:xfrm>
            <a:custGeom>
              <a:avLst/>
              <a:gdLst/>
              <a:ahLst/>
              <a:cxnLst/>
              <a:rect l="l" t="t" r="r" b="b"/>
              <a:pathLst>
                <a:path w="2205990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2205748" y="3645319"/>
                  </a:lnTo>
                  <a:lnTo>
                    <a:pt x="2205748" y="467995"/>
                  </a:lnTo>
                  <a:lnTo>
                    <a:pt x="2198436" y="197435"/>
                  </a:lnTo>
                  <a:lnTo>
                    <a:pt x="2147249" y="58499"/>
                  </a:lnTo>
                  <a:lnTo>
                    <a:pt x="2008313" y="7312"/>
                  </a:lnTo>
                  <a:lnTo>
                    <a:pt x="17377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68303" y="658952"/>
              <a:ext cx="614045" cy="304165"/>
            </a:xfrm>
            <a:custGeom>
              <a:avLst/>
              <a:gdLst/>
              <a:ahLst/>
              <a:cxnLst/>
              <a:rect l="l" t="t" r="r" b="b"/>
              <a:pathLst>
                <a:path w="614045" h="304165">
                  <a:moveTo>
                    <a:pt x="61371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613714" y="303796"/>
                  </a:lnTo>
                  <a:lnTo>
                    <a:pt x="613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48548" y="795452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5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2192" y="658952"/>
            <a:ext cx="2218690" cy="3820795"/>
            <a:chOff x="462192" y="658952"/>
            <a:chExt cx="2218690" cy="3820795"/>
          </a:xfrm>
        </p:grpSpPr>
        <p:sp>
          <p:nvSpPr>
            <p:cNvPr id="10" name="object 10"/>
            <p:cNvSpPr/>
            <p:nvPr/>
          </p:nvSpPr>
          <p:spPr>
            <a:xfrm>
              <a:off x="468542" y="828055"/>
              <a:ext cx="2205990" cy="3645535"/>
            </a:xfrm>
            <a:custGeom>
              <a:avLst/>
              <a:gdLst/>
              <a:ahLst/>
              <a:cxnLst/>
              <a:rect l="l" t="t" r="r" b="b"/>
              <a:pathLst>
                <a:path w="2205990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2205748" y="3645319"/>
                  </a:lnTo>
                  <a:lnTo>
                    <a:pt x="2205748" y="467995"/>
                  </a:lnTo>
                  <a:lnTo>
                    <a:pt x="2198436" y="197435"/>
                  </a:lnTo>
                  <a:lnTo>
                    <a:pt x="2147249" y="58499"/>
                  </a:lnTo>
                  <a:lnTo>
                    <a:pt x="2008313" y="7312"/>
                  </a:lnTo>
                  <a:lnTo>
                    <a:pt x="17377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499" y="658952"/>
              <a:ext cx="614045" cy="304165"/>
            </a:xfrm>
            <a:custGeom>
              <a:avLst/>
              <a:gdLst/>
              <a:ahLst/>
              <a:cxnLst/>
              <a:rect l="l" t="t" r="r" b="b"/>
              <a:pathLst>
                <a:path w="614044" h="304165">
                  <a:moveTo>
                    <a:pt x="61371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613714" y="303796"/>
                  </a:lnTo>
                  <a:lnTo>
                    <a:pt x="613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7740" y="795452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37596" y="658952"/>
            <a:ext cx="2218690" cy="3820795"/>
            <a:chOff x="2737596" y="658952"/>
            <a:chExt cx="2218690" cy="3820795"/>
          </a:xfrm>
        </p:grpSpPr>
        <p:sp>
          <p:nvSpPr>
            <p:cNvPr id="14" name="object 14"/>
            <p:cNvSpPr/>
            <p:nvPr/>
          </p:nvSpPr>
          <p:spPr>
            <a:xfrm>
              <a:off x="2743946" y="828055"/>
              <a:ext cx="2205990" cy="3645535"/>
            </a:xfrm>
            <a:custGeom>
              <a:avLst/>
              <a:gdLst/>
              <a:ahLst/>
              <a:cxnLst/>
              <a:rect l="l" t="t" r="r" b="b"/>
              <a:pathLst>
                <a:path w="2205990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2205748" y="3645319"/>
                  </a:lnTo>
                  <a:lnTo>
                    <a:pt x="2205748" y="467995"/>
                  </a:lnTo>
                  <a:lnTo>
                    <a:pt x="2198436" y="197435"/>
                  </a:lnTo>
                  <a:lnTo>
                    <a:pt x="2147249" y="58499"/>
                  </a:lnTo>
                  <a:lnTo>
                    <a:pt x="2008313" y="7312"/>
                  </a:lnTo>
                  <a:lnTo>
                    <a:pt x="17377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2894" y="658952"/>
              <a:ext cx="614045" cy="304165"/>
            </a:xfrm>
            <a:custGeom>
              <a:avLst/>
              <a:gdLst/>
              <a:ahLst/>
              <a:cxnLst/>
              <a:rect l="l" t="t" r="r" b="b"/>
              <a:pathLst>
                <a:path w="614045" h="304165">
                  <a:moveTo>
                    <a:pt x="61371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613714" y="303796"/>
                  </a:lnTo>
                  <a:lnTo>
                    <a:pt x="613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3144" y="795452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5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8557" y="1098776"/>
            <a:ext cx="2110662" cy="1672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cap="all" spc="25" dirty="0">
                <a:latin typeface="+mj-lt"/>
                <a:cs typeface="Arial"/>
              </a:rPr>
              <a:t>Влияние на достижение показателей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800" cap="all" dirty="0">
              <a:latin typeface="Arial"/>
              <a:cs typeface="Arial"/>
            </a:endParaRPr>
          </a:p>
          <a:p>
            <a:pPr marL="156210" marR="74930" indent="-144145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lang="ru-RU" sz="750" spc="25" dirty="0">
                <a:cs typeface="Verdana"/>
              </a:rPr>
              <a:t>Мотивация общественных организаций в установлении партнерских отношений с Агентством сурдоперевода</a:t>
            </a:r>
          </a:p>
          <a:p>
            <a:pPr marL="156210" marR="74930" indent="-144145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lang="ru-RU" sz="750" spc="25" dirty="0">
                <a:cs typeface="Verdana"/>
              </a:rPr>
              <a:t>Мотивация обучающихся по включению в деятельность Агентства сурдоперевода</a:t>
            </a:r>
          </a:p>
          <a:p>
            <a:pPr marL="156210" marR="74930" indent="-144145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lang="ru-RU" sz="750" spc="25" dirty="0">
                <a:cs typeface="Verdana"/>
              </a:rPr>
              <a:t>Ресурсы Агентства сурдоперевода для оказания услуг</a:t>
            </a:r>
          </a:p>
          <a:p>
            <a:pPr marL="156210" marR="74930" indent="-144145">
              <a:lnSpc>
                <a:spcPct val="100000"/>
              </a:lnSpc>
              <a:buAutoNum type="arabicPeriod"/>
              <a:tabLst>
                <a:tab pos="156845" algn="l"/>
              </a:tabLst>
            </a:pPr>
            <a:r>
              <a:rPr lang="ru-RU" sz="750" spc="25" dirty="0">
                <a:cs typeface="Verdana"/>
              </a:rPr>
              <a:t>Информационные «шумы» и осведомленность потребителей услуг о деятельности Агентства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11394" y="1113780"/>
            <a:ext cx="2034881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25730">
              <a:spcBef>
                <a:spcPts val="285"/>
              </a:spcBef>
              <a:tabLst>
                <a:tab pos="156845" algn="l"/>
              </a:tabLst>
            </a:pPr>
            <a:r>
              <a:rPr lang="ru-RU" sz="1200" b="1" cap="all" spc="25" dirty="0">
                <a:latin typeface="+mj-lt"/>
                <a:cs typeface="Arial"/>
              </a:rPr>
              <a:t>Решение</a:t>
            </a:r>
          </a:p>
          <a:p>
            <a:pPr marL="183515" marR="125730" indent="-171450">
              <a:spcBef>
                <a:spcPts val="285"/>
              </a:spcBef>
              <a:buFont typeface="Courier New" panose="02070309020205020404" pitchFamily="49" charset="0"/>
              <a:buChar char="o"/>
              <a:tabLst>
                <a:tab pos="156845" algn="l"/>
              </a:tabLst>
            </a:pPr>
            <a:r>
              <a:rPr lang="ru-RU" sz="900" spc="25" dirty="0">
                <a:cs typeface="Verdana"/>
              </a:rPr>
              <a:t>Создание и функционирование Агентства </a:t>
            </a:r>
            <a:r>
              <a:rPr lang="ru-RU" sz="900" spc="25" dirty="0" err="1">
                <a:cs typeface="Verdana"/>
              </a:rPr>
              <a:t>сурдоперевода</a:t>
            </a:r>
            <a:endParaRPr lang="ru-RU" sz="900" spc="25" dirty="0"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0231" y="1097620"/>
            <a:ext cx="2136025" cy="3252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25730">
              <a:spcBef>
                <a:spcPts val="285"/>
              </a:spcBef>
              <a:tabLst>
                <a:tab pos="156845" algn="l"/>
              </a:tabLst>
            </a:pPr>
            <a:r>
              <a:rPr lang="ru-RU" sz="1200" b="1" cap="all" spc="25" dirty="0">
                <a:latin typeface="+mj-lt"/>
                <a:cs typeface="Arial"/>
              </a:rPr>
              <a:t>Решаемые задачи</a:t>
            </a:r>
          </a:p>
          <a:p>
            <a:pPr marL="12065" marR="125730">
              <a:spcBef>
                <a:spcPts val="285"/>
              </a:spcBef>
              <a:tabLst>
                <a:tab pos="156845" algn="l"/>
              </a:tabLst>
            </a:pPr>
            <a:endParaRPr lang="ru-RU" sz="1200" b="1" cap="all" spc="25" dirty="0">
              <a:latin typeface="+mj-lt"/>
              <a:cs typeface="Arial"/>
            </a:endParaRP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1.	Организация сурдосопровождения образовательной деятельности в профессиональных образовательных организациях Тюменской области;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2. Организация сурдосопровождения физкультурно-спортивных, культурно-массовых мероприятий Тюменской области;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3. Адаптация образовательного видеоконтента;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4.	Повышение уровня доступности социальных услуг для инвалидов по слуху и слабослышащих людей;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5.	Подготовка инклюзивных волонтеров, ориентированных на взаимодействие с людьми с нарушением слуха; 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6.	Создание временных рабочих мест для обучающихся и выпускников по специальности 39.02.02 Организация </a:t>
            </a:r>
            <a:r>
              <a:rPr lang="ru-RU" sz="800" spc="25" dirty="0" err="1">
                <a:latin typeface="+mj-lt"/>
                <a:cs typeface="Verdana"/>
              </a:rPr>
              <a:t>сурдокоммуникации</a:t>
            </a:r>
            <a:r>
              <a:rPr lang="ru-RU" sz="800" spc="25" dirty="0">
                <a:latin typeface="+mj-lt"/>
                <a:cs typeface="Verdana"/>
              </a:rPr>
              <a:t>;</a:t>
            </a:r>
          </a:p>
          <a:p>
            <a:pPr marR="125730" algn="just">
              <a:tabLst>
                <a:tab pos="156845" algn="l"/>
              </a:tabLst>
            </a:pPr>
            <a:r>
              <a:rPr lang="ru-RU" sz="800" spc="25" dirty="0">
                <a:latin typeface="+mj-lt"/>
                <a:cs typeface="Verdana"/>
              </a:rPr>
              <a:t>7.	Информирование населения г. Тюмени и Тюменской области об услугах Агентства </a:t>
            </a:r>
            <a:r>
              <a:rPr lang="ru-RU" sz="800" spc="25" dirty="0" err="1">
                <a:latin typeface="+mj-lt"/>
                <a:cs typeface="Verdana"/>
              </a:rPr>
              <a:t>сурдоперевода</a:t>
            </a:r>
            <a:r>
              <a:rPr lang="ru-RU" sz="800" spc="25" dirty="0">
                <a:latin typeface="+mj-lt"/>
                <a:cs typeface="Verdana"/>
              </a:rPr>
              <a:t>.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485033" y="4860139"/>
            <a:ext cx="74295" cy="74295"/>
            <a:chOff x="485033" y="4860139"/>
            <a:chExt cx="74295" cy="74295"/>
          </a:xfrm>
        </p:grpSpPr>
        <p:sp>
          <p:nvSpPr>
            <p:cNvPr id="24" name="object 24"/>
            <p:cNvSpPr/>
            <p:nvPr/>
          </p:nvSpPr>
          <p:spPr>
            <a:xfrm>
              <a:off x="485033" y="486013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68046" y="0"/>
                  </a:moveTo>
                  <a:lnTo>
                    <a:pt x="6248" y="0"/>
                  </a:lnTo>
                  <a:lnTo>
                    <a:pt x="0" y="6248"/>
                  </a:lnTo>
                  <a:lnTo>
                    <a:pt x="0" y="68046"/>
                  </a:lnTo>
                  <a:lnTo>
                    <a:pt x="6248" y="74282"/>
                  </a:lnTo>
                  <a:lnTo>
                    <a:pt x="68046" y="74282"/>
                  </a:lnTo>
                  <a:lnTo>
                    <a:pt x="74282" y="68046"/>
                  </a:lnTo>
                  <a:lnTo>
                    <a:pt x="74282" y="60350"/>
                  </a:lnTo>
                  <a:lnTo>
                    <a:pt x="74282" y="6248"/>
                  </a:lnTo>
                  <a:lnTo>
                    <a:pt x="68046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6807" y="4877342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12852"/>
                  </a:moveTo>
                  <a:lnTo>
                    <a:pt x="0" y="37833"/>
                  </a:lnTo>
                  <a:lnTo>
                    <a:pt x="2044" y="39877"/>
                  </a:lnTo>
                  <a:lnTo>
                    <a:pt x="48704" y="39877"/>
                  </a:lnTo>
                  <a:lnTo>
                    <a:pt x="50736" y="37833"/>
                  </a:lnTo>
                  <a:lnTo>
                    <a:pt x="50736" y="28994"/>
                  </a:lnTo>
                  <a:lnTo>
                    <a:pt x="22250" y="28994"/>
                  </a:lnTo>
                  <a:lnTo>
                    <a:pt x="12318" y="21716"/>
                  </a:lnTo>
                  <a:lnTo>
                    <a:pt x="1816" y="14617"/>
                  </a:lnTo>
                  <a:lnTo>
                    <a:pt x="850" y="13792"/>
                  </a:lnTo>
                  <a:lnTo>
                    <a:pt x="0" y="12852"/>
                  </a:lnTo>
                  <a:close/>
                </a:path>
                <a:path w="50800" h="40004">
                  <a:moveTo>
                    <a:pt x="50736" y="12852"/>
                  </a:moveTo>
                  <a:lnTo>
                    <a:pt x="49885" y="13792"/>
                  </a:lnTo>
                  <a:lnTo>
                    <a:pt x="48933" y="14617"/>
                  </a:lnTo>
                  <a:lnTo>
                    <a:pt x="38417" y="21755"/>
                  </a:lnTo>
                  <a:lnTo>
                    <a:pt x="28486" y="28994"/>
                  </a:lnTo>
                  <a:lnTo>
                    <a:pt x="50736" y="28994"/>
                  </a:lnTo>
                  <a:lnTo>
                    <a:pt x="50736" y="12852"/>
                  </a:lnTo>
                  <a:close/>
                </a:path>
                <a:path w="50800" h="40004">
                  <a:moveTo>
                    <a:pt x="48666" y="0"/>
                  </a:moveTo>
                  <a:lnTo>
                    <a:pt x="1498" y="0"/>
                  </a:lnTo>
                  <a:lnTo>
                    <a:pt x="0" y="2387"/>
                  </a:lnTo>
                  <a:lnTo>
                    <a:pt x="0" y="7734"/>
                  </a:lnTo>
                  <a:lnTo>
                    <a:pt x="2857" y="10934"/>
                  </a:lnTo>
                  <a:lnTo>
                    <a:pt x="4876" y="12293"/>
                  </a:lnTo>
                  <a:lnTo>
                    <a:pt x="13703" y="18414"/>
                  </a:lnTo>
                  <a:lnTo>
                    <a:pt x="19938" y="22771"/>
                  </a:lnTo>
                  <a:lnTo>
                    <a:pt x="23050" y="25374"/>
                  </a:lnTo>
                  <a:lnTo>
                    <a:pt x="27685" y="25374"/>
                  </a:lnTo>
                  <a:lnTo>
                    <a:pt x="30810" y="22771"/>
                  </a:lnTo>
                  <a:lnTo>
                    <a:pt x="32651" y="21501"/>
                  </a:lnTo>
                  <a:lnTo>
                    <a:pt x="37033" y="18414"/>
                  </a:lnTo>
                  <a:lnTo>
                    <a:pt x="48386" y="10566"/>
                  </a:lnTo>
                  <a:lnTo>
                    <a:pt x="50715" y="7734"/>
                  </a:lnTo>
                  <a:lnTo>
                    <a:pt x="50736" y="2044"/>
                  </a:lnTo>
                  <a:lnTo>
                    <a:pt x="4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27198" y="66780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9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1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9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6836" y="667801"/>
            <a:ext cx="360864" cy="359973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5265191" y="684009"/>
            <a:ext cx="360045" cy="360045"/>
            <a:chOff x="5265191" y="684009"/>
            <a:chExt cx="360045" cy="360045"/>
          </a:xfrm>
        </p:grpSpPr>
        <p:sp>
          <p:nvSpPr>
            <p:cNvPr id="33" name="object 33"/>
            <p:cNvSpPr/>
            <p:nvPr/>
          </p:nvSpPr>
          <p:spPr>
            <a:xfrm>
              <a:off x="5265191" y="684009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210261" y="7073"/>
                  </a:moveTo>
                  <a:lnTo>
                    <a:pt x="208102" y="2209"/>
                  </a:lnTo>
                  <a:lnTo>
                    <a:pt x="201218" y="0"/>
                  </a:lnTo>
                  <a:lnTo>
                    <a:pt x="156210" y="0"/>
                  </a:lnTo>
                  <a:lnTo>
                    <a:pt x="149313" y="2197"/>
                  </a:lnTo>
                  <a:lnTo>
                    <a:pt x="146685" y="7073"/>
                  </a:lnTo>
                  <a:lnTo>
                    <a:pt x="147510" y="16535"/>
                  </a:lnTo>
                  <a:lnTo>
                    <a:pt x="147180" y="18999"/>
                  </a:lnTo>
                  <a:lnTo>
                    <a:pt x="147586" y="23914"/>
                  </a:lnTo>
                  <a:lnTo>
                    <a:pt x="146583" y="24765"/>
                  </a:lnTo>
                  <a:lnTo>
                    <a:pt x="131406" y="28727"/>
                  </a:lnTo>
                  <a:lnTo>
                    <a:pt x="119011" y="33210"/>
                  </a:lnTo>
                  <a:lnTo>
                    <a:pt x="107048" y="38747"/>
                  </a:lnTo>
                  <a:lnTo>
                    <a:pt x="91097" y="47967"/>
                  </a:lnTo>
                  <a:lnTo>
                    <a:pt x="85344" y="41605"/>
                  </a:lnTo>
                  <a:lnTo>
                    <a:pt x="77266" y="33566"/>
                  </a:lnTo>
                  <a:lnTo>
                    <a:pt x="71577" y="33616"/>
                  </a:lnTo>
                  <a:lnTo>
                    <a:pt x="33083" y="72351"/>
                  </a:lnTo>
                  <a:lnTo>
                    <a:pt x="33058" y="78066"/>
                  </a:lnTo>
                  <a:lnTo>
                    <a:pt x="41084" y="86169"/>
                  </a:lnTo>
                  <a:lnTo>
                    <a:pt x="47028" y="91617"/>
                  </a:lnTo>
                  <a:lnTo>
                    <a:pt x="46837" y="92938"/>
                  </a:lnTo>
                  <a:lnTo>
                    <a:pt x="39408" y="105702"/>
                  </a:lnTo>
                  <a:lnTo>
                    <a:pt x="33261" y="118757"/>
                  </a:lnTo>
                  <a:lnTo>
                    <a:pt x="28282" y="132308"/>
                  </a:lnTo>
                  <a:lnTo>
                    <a:pt x="24333" y="147256"/>
                  </a:lnTo>
                  <a:lnTo>
                    <a:pt x="22707" y="148348"/>
                  </a:lnTo>
                  <a:lnTo>
                    <a:pt x="18008" y="148666"/>
                  </a:lnTo>
                  <a:lnTo>
                    <a:pt x="14300" y="148463"/>
                  </a:lnTo>
                  <a:lnTo>
                    <a:pt x="4445" y="148666"/>
                  </a:lnTo>
                  <a:lnTo>
                    <a:pt x="0" y="152793"/>
                  </a:lnTo>
                  <a:lnTo>
                    <a:pt x="0" y="207467"/>
                  </a:lnTo>
                  <a:lnTo>
                    <a:pt x="4495" y="211531"/>
                  </a:lnTo>
                  <a:lnTo>
                    <a:pt x="23456" y="211556"/>
                  </a:lnTo>
                  <a:lnTo>
                    <a:pt x="24320" y="212229"/>
                  </a:lnTo>
                  <a:lnTo>
                    <a:pt x="28257" y="227711"/>
                  </a:lnTo>
                  <a:lnTo>
                    <a:pt x="33007" y="240880"/>
                  </a:lnTo>
                  <a:lnTo>
                    <a:pt x="38938" y="253568"/>
                  </a:lnTo>
                  <a:lnTo>
                    <a:pt x="47066" y="267385"/>
                  </a:lnTo>
                  <a:lnTo>
                    <a:pt x="46774" y="268351"/>
                  </a:lnTo>
                  <a:lnTo>
                    <a:pt x="42735" y="272224"/>
                  </a:lnTo>
                  <a:lnTo>
                    <a:pt x="33375" y="282079"/>
                  </a:lnTo>
                  <a:lnTo>
                    <a:pt x="33235" y="287870"/>
                  </a:lnTo>
                  <a:lnTo>
                    <a:pt x="71589" y="326466"/>
                  </a:lnTo>
                  <a:lnTo>
                    <a:pt x="77317" y="326339"/>
                  </a:lnTo>
                  <a:lnTo>
                    <a:pt x="81788" y="322110"/>
                  </a:lnTo>
                  <a:lnTo>
                    <a:pt x="90919" y="312851"/>
                  </a:lnTo>
                  <a:lnTo>
                    <a:pt x="91922" y="312508"/>
                  </a:lnTo>
                  <a:lnTo>
                    <a:pt x="105765" y="320738"/>
                  </a:lnTo>
                  <a:lnTo>
                    <a:pt x="118300" y="326656"/>
                  </a:lnTo>
                  <a:lnTo>
                    <a:pt x="131330" y="331406"/>
                  </a:lnTo>
                  <a:lnTo>
                    <a:pt x="146812" y="335407"/>
                  </a:lnTo>
                  <a:lnTo>
                    <a:pt x="147459" y="336346"/>
                  </a:lnTo>
                  <a:lnTo>
                    <a:pt x="147231" y="341452"/>
                  </a:lnTo>
                  <a:lnTo>
                    <a:pt x="147358" y="355879"/>
                  </a:lnTo>
                  <a:lnTo>
                    <a:pt x="151371" y="359981"/>
                  </a:lnTo>
                  <a:lnTo>
                    <a:pt x="206108" y="359981"/>
                  </a:lnTo>
                  <a:lnTo>
                    <a:pt x="210070" y="355981"/>
                  </a:lnTo>
                  <a:lnTo>
                    <a:pt x="210083" y="270903"/>
                  </a:lnTo>
                  <a:lnTo>
                    <a:pt x="178003" y="275526"/>
                  </a:lnTo>
                  <a:lnTo>
                    <a:pt x="148882" y="271335"/>
                  </a:lnTo>
                  <a:lnTo>
                    <a:pt x="123101" y="257784"/>
                  </a:lnTo>
                  <a:lnTo>
                    <a:pt x="101003" y="234327"/>
                  </a:lnTo>
                  <a:lnTo>
                    <a:pt x="87807" y="209270"/>
                  </a:lnTo>
                  <a:lnTo>
                    <a:pt x="82765" y="183464"/>
                  </a:lnTo>
                  <a:lnTo>
                    <a:pt x="85940" y="157391"/>
                  </a:lnTo>
                  <a:lnTo>
                    <a:pt x="97409" y="131533"/>
                  </a:lnTo>
                  <a:lnTo>
                    <a:pt x="119303" y="105270"/>
                  </a:lnTo>
                  <a:lnTo>
                    <a:pt x="145694" y="89865"/>
                  </a:lnTo>
                  <a:lnTo>
                    <a:pt x="176098" y="84721"/>
                  </a:lnTo>
                  <a:lnTo>
                    <a:pt x="210083" y="89179"/>
                  </a:lnTo>
                  <a:lnTo>
                    <a:pt x="210261" y="7073"/>
                  </a:lnTo>
                  <a:close/>
                </a:path>
                <a:path w="360045" h="360044">
                  <a:moveTo>
                    <a:pt x="359803" y="264718"/>
                  </a:moveTo>
                  <a:lnTo>
                    <a:pt x="359206" y="263956"/>
                  </a:lnTo>
                  <a:lnTo>
                    <a:pt x="354812" y="252526"/>
                  </a:lnTo>
                  <a:lnTo>
                    <a:pt x="346011" y="244309"/>
                  </a:lnTo>
                  <a:lnTo>
                    <a:pt x="334200" y="240461"/>
                  </a:lnTo>
                  <a:lnTo>
                    <a:pt x="320814" y="242493"/>
                  </a:lnTo>
                  <a:lnTo>
                    <a:pt x="319760" y="242925"/>
                  </a:lnTo>
                  <a:lnTo>
                    <a:pt x="317868" y="242531"/>
                  </a:lnTo>
                  <a:lnTo>
                    <a:pt x="290601" y="220294"/>
                  </a:lnTo>
                  <a:lnTo>
                    <a:pt x="287413" y="218986"/>
                  </a:lnTo>
                  <a:lnTo>
                    <a:pt x="235407" y="219049"/>
                  </a:lnTo>
                  <a:lnTo>
                    <a:pt x="231711" y="219265"/>
                  </a:lnTo>
                  <a:lnTo>
                    <a:pt x="231889" y="230428"/>
                  </a:lnTo>
                  <a:lnTo>
                    <a:pt x="231495" y="238963"/>
                  </a:lnTo>
                  <a:lnTo>
                    <a:pt x="232524" y="239788"/>
                  </a:lnTo>
                  <a:lnTo>
                    <a:pt x="280327" y="239801"/>
                  </a:lnTo>
                  <a:lnTo>
                    <a:pt x="282511" y="240652"/>
                  </a:lnTo>
                  <a:lnTo>
                    <a:pt x="290334" y="246849"/>
                  </a:lnTo>
                  <a:lnTo>
                    <a:pt x="304076" y="258457"/>
                  </a:lnTo>
                  <a:lnTo>
                    <a:pt x="304596" y="259422"/>
                  </a:lnTo>
                  <a:lnTo>
                    <a:pt x="304165" y="261416"/>
                  </a:lnTo>
                  <a:lnTo>
                    <a:pt x="303339" y="269290"/>
                  </a:lnTo>
                  <a:lnTo>
                    <a:pt x="304520" y="276529"/>
                  </a:lnTo>
                  <a:lnTo>
                    <a:pt x="307759" y="283146"/>
                  </a:lnTo>
                  <a:lnTo>
                    <a:pt x="313131" y="289140"/>
                  </a:lnTo>
                  <a:lnTo>
                    <a:pt x="326021" y="295617"/>
                  </a:lnTo>
                  <a:lnTo>
                    <a:pt x="339674" y="295033"/>
                  </a:lnTo>
                  <a:lnTo>
                    <a:pt x="351434" y="288124"/>
                  </a:lnTo>
                  <a:lnTo>
                    <a:pt x="358660" y="275640"/>
                  </a:lnTo>
                  <a:lnTo>
                    <a:pt x="359803" y="271691"/>
                  </a:lnTo>
                  <a:lnTo>
                    <a:pt x="359803" y="264718"/>
                  </a:lnTo>
                  <a:close/>
                </a:path>
                <a:path w="360045" h="360044">
                  <a:moveTo>
                    <a:pt x="359803" y="176936"/>
                  </a:moveTo>
                  <a:lnTo>
                    <a:pt x="359194" y="175958"/>
                  </a:lnTo>
                  <a:lnTo>
                    <a:pt x="356108" y="166725"/>
                  </a:lnTo>
                  <a:lnTo>
                    <a:pt x="351028" y="159854"/>
                  </a:lnTo>
                  <a:lnTo>
                    <a:pt x="343992" y="155003"/>
                  </a:lnTo>
                  <a:lnTo>
                    <a:pt x="335140" y="152311"/>
                  </a:lnTo>
                  <a:lnTo>
                    <a:pt x="326898" y="152476"/>
                  </a:lnTo>
                  <a:lnTo>
                    <a:pt x="318935" y="155270"/>
                  </a:lnTo>
                  <a:lnTo>
                    <a:pt x="311899" y="160299"/>
                  </a:lnTo>
                  <a:lnTo>
                    <a:pt x="306476" y="167157"/>
                  </a:lnTo>
                  <a:lnTo>
                    <a:pt x="305282" y="169214"/>
                  </a:lnTo>
                  <a:lnTo>
                    <a:pt x="303974" y="169799"/>
                  </a:lnTo>
                  <a:lnTo>
                    <a:pt x="232537" y="169672"/>
                  </a:lnTo>
                  <a:lnTo>
                    <a:pt x="231521" y="170573"/>
                  </a:lnTo>
                  <a:lnTo>
                    <a:pt x="231863" y="178104"/>
                  </a:lnTo>
                  <a:lnTo>
                    <a:pt x="231609" y="189712"/>
                  </a:lnTo>
                  <a:lnTo>
                    <a:pt x="232537" y="190461"/>
                  </a:lnTo>
                  <a:lnTo>
                    <a:pt x="302983" y="190487"/>
                  </a:lnTo>
                  <a:lnTo>
                    <a:pt x="304838" y="191185"/>
                  </a:lnTo>
                  <a:lnTo>
                    <a:pt x="308546" y="194983"/>
                  </a:lnTo>
                  <a:lnTo>
                    <a:pt x="310565" y="198462"/>
                  </a:lnTo>
                  <a:lnTo>
                    <a:pt x="313423" y="201028"/>
                  </a:lnTo>
                  <a:lnTo>
                    <a:pt x="326263" y="207543"/>
                  </a:lnTo>
                  <a:lnTo>
                    <a:pt x="339864" y="206819"/>
                  </a:lnTo>
                  <a:lnTo>
                    <a:pt x="351561" y="199745"/>
                  </a:lnTo>
                  <a:lnTo>
                    <a:pt x="358673" y="187121"/>
                  </a:lnTo>
                  <a:lnTo>
                    <a:pt x="359803" y="183210"/>
                  </a:lnTo>
                  <a:lnTo>
                    <a:pt x="359803" y="176936"/>
                  </a:lnTo>
                  <a:close/>
                </a:path>
                <a:path w="360045" h="360044">
                  <a:moveTo>
                    <a:pt x="359803" y="89166"/>
                  </a:moveTo>
                  <a:lnTo>
                    <a:pt x="355777" y="77800"/>
                  </a:lnTo>
                  <a:lnTo>
                    <a:pt x="349948" y="70599"/>
                  </a:lnTo>
                  <a:lnTo>
                    <a:pt x="342049" y="65747"/>
                  </a:lnTo>
                  <a:lnTo>
                    <a:pt x="332574" y="63690"/>
                  </a:lnTo>
                  <a:lnTo>
                    <a:pt x="323634" y="64973"/>
                  </a:lnTo>
                  <a:lnTo>
                    <a:pt x="315125" y="69215"/>
                  </a:lnTo>
                  <a:lnTo>
                    <a:pt x="308330" y="75717"/>
                  </a:lnTo>
                  <a:lnTo>
                    <a:pt x="304546" y="83756"/>
                  </a:lnTo>
                  <a:lnTo>
                    <a:pt x="303542" y="88379"/>
                  </a:lnTo>
                  <a:lnTo>
                    <a:pt x="303695" y="93370"/>
                  </a:lnTo>
                  <a:lnTo>
                    <a:pt x="304304" y="100457"/>
                  </a:lnTo>
                  <a:lnTo>
                    <a:pt x="303911" y="101688"/>
                  </a:lnTo>
                  <a:lnTo>
                    <a:pt x="290626" y="112598"/>
                  </a:lnTo>
                  <a:lnTo>
                    <a:pt x="282676" y="119672"/>
                  </a:lnTo>
                  <a:lnTo>
                    <a:pt x="280276" y="120446"/>
                  </a:lnTo>
                  <a:lnTo>
                    <a:pt x="232460" y="120281"/>
                  </a:lnTo>
                  <a:lnTo>
                    <a:pt x="231521" y="121221"/>
                  </a:lnTo>
                  <a:lnTo>
                    <a:pt x="231863" y="128600"/>
                  </a:lnTo>
                  <a:lnTo>
                    <a:pt x="231559" y="140195"/>
                  </a:lnTo>
                  <a:lnTo>
                    <a:pt x="232333" y="141135"/>
                  </a:lnTo>
                  <a:lnTo>
                    <a:pt x="286854" y="140893"/>
                  </a:lnTo>
                  <a:lnTo>
                    <a:pt x="290093" y="139814"/>
                  </a:lnTo>
                  <a:lnTo>
                    <a:pt x="298373" y="133413"/>
                  </a:lnTo>
                  <a:lnTo>
                    <a:pt x="317995" y="117246"/>
                  </a:lnTo>
                  <a:lnTo>
                    <a:pt x="319405" y="116852"/>
                  </a:lnTo>
                  <a:lnTo>
                    <a:pt x="321729" y="117754"/>
                  </a:lnTo>
                  <a:lnTo>
                    <a:pt x="333425" y="119646"/>
                  </a:lnTo>
                  <a:lnTo>
                    <a:pt x="344335" y="116687"/>
                  </a:lnTo>
                  <a:lnTo>
                    <a:pt x="353161" y="109588"/>
                  </a:lnTo>
                  <a:lnTo>
                    <a:pt x="358597" y="99009"/>
                  </a:lnTo>
                  <a:lnTo>
                    <a:pt x="359803" y="94742"/>
                  </a:lnTo>
                  <a:lnTo>
                    <a:pt x="359803" y="89166"/>
                  </a:lnTo>
                  <a:close/>
                </a:path>
              </a:pathLst>
            </a:custGeom>
            <a:solidFill>
              <a:srgbClr val="9BC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611" y="790132"/>
              <a:ext cx="103746" cy="14779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496763" y="688200"/>
              <a:ext cx="78105" cy="352425"/>
            </a:xfrm>
            <a:custGeom>
              <a:avLst/>
              <a:gdLst/>
              <a:ahLst/>
              <a:cxnLst/>
              <a:rect l="l" t="t" r="r" b="b"/>
              <a:pathLst>
                <a:path w="78104" h="352425">
                  <a:moveTo>
                    <a:pt x="77876" y="31724"/>
                  </a:moveTo>
                  <a:lnTo>
                    <a:pt x="55003" y="50"/>
                  </a:lnTo>
                  <a:lnTo>
                    <a:pt x="46202" y="0"/>
                  </a:lnTo>
                  <a:lnTo>
                    <a:pt x="38150" y="2413"/>
                  </a:lnTo>
                  <a:lnTo>
                    <a:pt x="31305" y="7124"/>
                  </a:lnTo>
                  <a:lnTo>
                    <a:pt x="26123" y="13970"/>
                  </a:lnTo>
                  <a:lnTo>
                    <a:pt x="24676" y="16675"/>
                  </a:lnTo>
                  <a:lnTo>
                    <a:pt x="23063" y="17487"/>
                  </a:lnTo>
                  <a:lnTo>
                    <a:pt x="14439" y="17208"/>
                  </a:lnTo>
                  <a:lnTo>
                    <a:pt x="1981" y="17449"/>
                  </a:lnTo>
                  <a:lnTo>
                    <a:pt x="317" y="18503"/>
                  </a:lnTo>
                  <a:lnTo>
                    <a:pt x="101" y="25247"/>
                  </a:lnTo>
                  <a:lnTo>
                    <a:pt x="177" y="37782"/>
                  </a:lnTo>
                  <a:lnTo>
                    <a:pt x="2743" y="37998"/>
                  </a:lnTo>
                  <a:lnTo>
                    <a:pt x="14706" y="38176"/>
                  </a:lnTo>
                  <a:lnTo>
                    <a:pt x="23114" y="37820"/>
                  </a:lnTo>
                  <a:lnTo>
                    <a:pt x="24752" y="38696"/>
                  </a:lnTo>
                  <a:lnTo>
                    <a:pt x="26301" y="41478"/>
                  </a:lnTo>
                  <a:lnTo>
                    <a:pt x="32651" y="49199"/>
                  </a:lnTo>
                  <a:lnTo>
                    <a:pt x="41033" y="54000"/>
                  </a:lnTo>
                  <a:lnTo>
                    <a:pt x="50558" y="55587"/>
                  </a:lnTo>
                  <a:lnTo>
                    <a:pt x="60299" y="53682"/>
                  </a:lnTo>
                  <a:lnTo>
                    <a:pt x="68821" y="48463"/>
                  </a:lnTo>
                  <a:lnTo>
                    <a:pt x="74828" y="40881"/>
                  </a:lnTo>
                  <a:lnTo>
                    <a:pt x="77876" y="31724"/>
                  </a:lnTo>
                  <a:close/>
                </a:path>
                <a:path w="78104" h="352425">
                  <a:moveTo>
                    <a:pt x="77939" y="328117"/>
                  </a:moveTo>
                  <a:lnTo>
                    <a:pt x="48679" y="296100"/>
                  </a:lnTo>
                  <a:lnTo>
                    <a:pt x="41109" y="297357"/>
                  </a:lnTo>
                  <a:lnTo>
                    <a:pt x="34442" y="300926"/>
                  </a:lnTo>
                  <a:lnTo>
                    <a:pt x="28968" y="306870"/>
                  </a:lnTo>
                  <a:lnTo>
                    <a:pt x="24765" y="313156"/>
                  </a:lnTo>
                  <a:lnTo>
                    <a:pt x="20231" y="314617"/>
                  </a:lnTo>
                  <a:lnTo>
                    <a:pt x="13741" y="313766"/>
                  </a:lnTo>
                  <a:lnTo>
                    <a:pt x="12700" y="313766"/>
                  </a:lnTo>
                  <a:lnTo>
                    <a:pt x="6464" y="313880"/>
                  </a:lnTo>
                  <a:lnTo>
                    <a:pt x="1054" y="313626"/>
                  </a:lnTo>
                  <a:lnTo>
                    <a:pt x="0" y="314248"/>
                  </a:lnTo>
                  <a:lnTo>
                    <a:pt x="254" y="321678"/>
                  </a:lnTo>
                  <a:lnTo>
                    <a:pt x="50" y="333667"/>
                  </a:lnTo>
                  <a:lnTo>
                    <a:pt x="800" y="334505"/>
                  </a:lnTo>
                  <a:lnTo>
                    <a:pt x="8826" y="334365"/>
                  </a:lnTo>
                  <a:lnTo>
                    <a:pt x="14605" y="334543"/>
                  </a:lnTo>
                  <a:lnTo>
                    <a:pt x="23063" y="334314"/>
                  </a:lnTo>
                  <a:lnTo>
                    <a:pt x="24638" y="335038"/>
                  </a:lnTo>
                  <a:lnTo>
                    <a:pt x="26022" y="337642"/>
                  </a:lnTo>
                  <a:lnTo>
                    <a:pt x="32346" y="345567"/>
                  </a:lnTo>
                  <a:lnTo>
                    <a:pt x="40817" y="350507"/>
                  </a:lnTo>
                  <a:lnTo>
                    <a:pt x="50482" y="352171"/>
                  </a:lnTo>
                  <a:lnTo>
                    <a:pt x="60464" y="350266"/>
                  </a:lnTo>
                  <a:lnTo>
                    <a:pt x="68897" y="345046"/>
                  </a:lnTo>
                  <a:lnTo>
                    <a:pt x="74904" y="337362"/>
                  </a:lnTo>
                  <a:lnTo>
                    <a:pt x="77939" y="328117"/>
                  </a:lnTo>
                  <a:close/>
                </a:path>
              </a:pathLst>
            </a:custGeom>
            <a:solidFill>
              <a:srgbClr val="9BC5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6"/>
          <p:cNvSpPr txBox="1"/>
          <p:nvPr/>
        </p:nvSpPr>
        <p:spPr>
          <a:xfrm>
            <a:off x="607921" y="4508340"/>
            <a:ext cx="2350840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Телефон горячей линии: 8 (958) 251-31-86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E-mail: tkpst-rumz@yandex.ru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48" y="2514600"/>
            <a:ext cx="1917253" cy="127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213" y="1783310"/>
            <a:ext cx="1167003" cy="400284"/>
          </a:xfrm>
          <a:prstGeom prst="rect">
            <a:avLst/>
          </a:prstGeom>
        </p:spPr>
      </p:pic>
      <p:sp>
        <p:nvSpPr>
          <p:cNvPr id="38" name="object 17"/>
          <p:cNvSpPr txBox="1"/>
          <p:nvPr/>
        </p:nvSpPr>
        <p:spPr>
          <a:xfrm>
            <a:off x="406743" y="-31772"/>
            <a:ext cx="6643458" cy="562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ГАПОУ ТО «Тюменский колледж производственных и социальных технологий»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АГЕНТСТВО СУРДОПЕРЕВОДА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 err="1">
                <a:solidFill>
                  <a:srgbClr val="283583"/>
                </a:solidFill>
                <a:latin typeface="+mj-lt"/>
                <a:cs typeface="Arial"/>
              </a:rPr>
              <a:t>Важнова</a:t>
            </a: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 Е. Р., Парфенова А. Н., Волкова Д. А.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8" y="3117002"/>
            <a:ext cx="1606339" cy="1070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4" y="489055"/>
            <a:ext cx="7369635" cy="4006746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174" y="128747"/>
            <a:ext cx="857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25" dirty="0">
                <a:solidFill>
                  <a:srgbClr val="32468D"/>
                </a:solidFill>
                <a:latin typeface="Arial"/>
                <a:cs typeface="Arial"/>
              </a:rPr>
              <a:t>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7" y="1360098"/>
            <a:ext cx="2860285" cy="1560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25" y="1386666"/>
            <a:ext cx="1490384" cy="14903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0BF7CEB-0445-4713-B26B-0D8E8C20D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098" y="1486226"/>
            <a:ext cx="2295580" cy="129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Группа 23"/>
          <p:cNvGrpSpPr/>
          <p:nvPr/>
        </p:nvGrpSpPr>
        <p:grpSpPr>
          <a:xfrm>
            <a:off x="425450" y="3238306"/>
            <a:ext cx="1534091" cy="892033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err="1">
                  <a:solidFill>
                    <a:schemeClr val="tx1"/>
                  </a:solidFill>
                </a:rPr>
                <a:t>Сурдоперевод</a:t>
              </a:r>
              <a:r>
                <a:rPr lang="ru-RU" sz="1100" dirty="0">
                  <a:solidFill>
                    <a:schemeClr val="tx1"/>
                  </a:solidFill>
                </a:rPr>
                <a:t> культурно-массовых мероприятий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28235" y="3236378"/>
            <a:ext cx="1621301" cy="893962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err="1">
                  <a:solidFill>
                    <a:schemeClr val="tx1"/>
                  </a:solidFill>
                </a:rPr>
                <a:t>Сурдоперевод</a:t>
              </a:r>
              <a:r>
                <a:rPr lang="ru-RU" sz="1100" dirty="0">
                  <a:solidFill>
                    <a:schemeClr val="tx1"/>
                  </a:solidFill>
                </a:rPr>
                <a:t> в образовательном процессе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15860" y="3245679"/>
            <a:ext cx="1695850" cy="862449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err="1">
                  <a:solidFill>
                    <a:schemeClr val="tx1"/>
                  </a:solidFill>
                </a:rPr>
                <a:t>Сурдоперевод</a:t>
              </a:r>
              <a:r>
                <a:rPr lang="ru-RU" sz="1100" dirty="0">
                  <a:solidFill>
                    <a:schemeClr val="tx1"/>
                  </a:solidFill>
                </a:rPr>
                <a:t> физкультурно-спортивных мероприятий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52477" y="3214167"/>
            <a:ext cx="1677674" cy="893961"/>
            <a:chOff x="697432" y="513"/>
            <a:chExt cx="3242605" cy="1945563"/>
          </a:xfrm>
          <a:solidFill>
            <a:srgbClr val="DEECD7"/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697432" y="513"/>
              <a:ext cx="3242605" cy="194556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792407" y="95488"/>
              <a:ext cx="3052655" cy="17556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solidFill>
                    <a:schemeClr val="tx1"/>
                  </a:solidFill>
                </a:rPr>
                <a:t>Адаптация видеоконтента сурдопереводом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32802" y="868448"/>
            <a:ext cx="505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Направления деятельности Агентства </a:t>
            </a:r>
            <a:r>
              <a:rPr lang="ru-RU" sz="1400" b="1" dirty="0" err="1"/>
              <a:t>сурдоперевода</a:t>
            </a:r>
            <a:r>
              <a:rPr lang="ru-RU" sz="1400" b="1" dirty="0"/>
              <a:t> </a:t>
            </a:r>
          </a:p>
        </p:txBody>
      </p:sp>
      <p:sp>
        <p:nvSpPr>
          <p:cNvPr id="37" name="object 17"/>
          <p:cNvSpPr txBox="1"/>
          <p:nvPr/>
        </p:nvSpPr>
        <p:spPr>
          <a:xfrm>
            <a:off x="406743" y="-31772"/>
            <a:ext cx="6643458" cy="562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ГАПОУ ТО «Тюменский колледж производственных и социальных технологий»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АГЕНТСТВО СУРДОПЕРЕВОДА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 err="1">
                <a:solidFill>
                  <a:srgbClr val="283583"/>
                </a:solidFill>
                <a:latin typeface="+mj-lt"/>
                <a:cs typeface="Arial"/>
              </a:rPr>
              <a:t>Важнова</a:t>
            </a: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 Е. Р., Парфенова А. Н., Волкова Д. А.</a:t>
            </a:r>
          </a:p>
        </p:txBody>
      </p:sp>
      <p:sp>
        <p:nvSpPr>
          <p:cNvPr id="38" name="object 16"/>
          <p:cNvSpPr txBox="1"/>
          <p:nvPr/>
        </p:nvSpPr>
        <p:spPr>
          <a:xfrm>
            <a:off x="406743" y="4542387"/>
            <a:ext cx="2350840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Телефон горячей линии: 8 (958) 251-31-86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E-mail: tkpst-rumz@yandex.ru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92" y="4889041"/>
            <a:ext cx="73158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6" y="452225"/>
            <a:ext cx="7369635" cy="410466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740" y="182053"/>
            <a:ext cx="1453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60" dirty="0">
                <a:solidFill>
                  <a:srgbClr val="32468D"/>
                </a:solidFill>
                <a:latin typeface="Arial"/>
                <a:cs typeface="Arial"/>
              </a:rPr>
              <a:t>7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74819" y="4921981"/>
            <a:ext cx="74295" cy="74295"/>
            <a:chOff x="485033" y="4860139"/>
            <a:chExt cx="74295" cy="74295"/>
          </a:xfrm>
        </p:grpSpPr>
        <p:sp>
          <p:nvSpPr>
            <p:cNvPr id="24" name="object 24"/>
            <p:cNvSpPr/>
            <p:nvPr/>
          </p:nvSpPr>
          <p:spPr>
            <a:xfrm>
              <a:off x="485033" y="486013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68046" y="0"/>
                  </a:moveTo>
                  <a:lnTo>
                    <a:pt x="6248" y="0"/>
                  </a:lnTo>
                  <a:lnTo>
                    <a:pt x="0" y="6248"/>
                  </a:lnTo>
                  <a:lnTo>
                    <a:pt x="0" y="68046"/>
                  </a:lnTo>
                  <a:lnTo>
                    <a:pt x="6248" y="74282"/>
                  </a:lnTo>
                  <a:lnTo>
                    <a:pt x="68046" y="74282"/>
                  </a:lnTo>
                  <a:lnTo>
                    <a:pt x="74282" y="68046"/>
                  </a:lnTo>
                  <a:lnTo>
                    <a:pt x="74282" y="60350"/>
                  </a:lnTo>
                  <a:lnTo>
                    <a:pt x="74282" y="6248"/>
                  </a:lnTo>
                  <a:lnTo>
                    <a:pt x="68046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6807" y="4877342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12852"/>
                  </a:moveTo>
                  <a:lnTo>
                    <a:pt x="0" y="37833"/>
                  </a:lnTo>
                  <a:lnTo>
                    <a:pt x="2044" y="39877"/>
                  </a:lnTo>
                  <a:lnTo>
                    <a:pt x="48704" y="39877"/>
                  </a:lnTo>
                  <a:lnTo>
                    <a:pt x="50736" y="37833"/>
                  </a:lnTo>
                  <a:lnTo>
                    <a:pt x="50736" y="28994"/>
                  </a:lnTo>
                  <a:lnTo>
                    <a:pt x="22250" y="28994"/>
                  </a:lnTo>
                  <a:lnTo>
                    <a:pt x="12318" y="21716"/>
                  </a:lnTo>
                  <a:lnTo>
                    <a:pt x="1816" y="14617"/>
                  </a:lnTo>
                  <a:lnTo>
                    <a:pt x="850" y="13792"/>
                  </a:lnTo>
                  <a:lnTo>
                    <a:pt x="0" y="12852"/>
                  </a:lnTo>
                  <a:close/>
                </a:path>
                <a:path w="50800" h="40004">
                  <a:moveTo>
                    <a:pt x="50736" y="12852"/>
                  </a:moveTo>
                  <a:lnTo>
                    <a:pt x="49885" y="13792"/>
                  </a:lnTo>
                  <a:lnTo>
                    <a:pt x="48933" y="14617"/>
                  </a:lnTo>
                  <a:lnTo>
                    <a:pt x="38417" y="21755"/>
                  </a:lnTo>
                  <a:lnTo>
                    <a:pt x="28486" y="28994"/>
                  </a:lnTo>
                  <a:lnTo>
                    <a:pt x="50736" y="28994"/>
                  </a:lnTo>
                  <a:lnTo>
                    <a:pt x="50736" y="12852"/>
                  </a:lnTo>
                  <a:close/>
                </a:path>
                <a:path w="50800" h="40004">
                  <a:moveTo>
                    <a:pt x="48666" y="0"/>
                  </a:moveTo>
                  <a:lnTo>
                    <a:pt x="1498" y="0"/>
                  </a:lnTo>
                  <a:lnTo>
                    <a:pt x="0" y="2387"/>
                  </a:lnTo>
                  <a:lnTo>
                    <a:pt x="0" y="7734"/>
                  </a:lnTo>
                  <a:lnTo>
                    <a:pt x="2857" y="10934"/>
                  </a:lnTo>
                  <a:lnTo>
                    <a:pt x="4876" y="12293"/>
                  </a:lnTo>
                  <a:lnTo>
                    <a:pt x="13703" y="18414"/>
                  </a:lnTo>
                  <a:lnTo>
                    <a:pt x="19938" y="22771"/>
                  </a:lnTo>
                  <a:lnTo>
                    <a:pt x="23050" y="25374"/>
                  </a:lnTo>
                  <a:lnTo>
                    <a:pt x="27685" y="25374"/>
                  </a:lnTo>
                  <a:lnTo>
                    <a:pt x="30810" y="22771"/>
                  </a:lnTo>
                  <a:lnTo>
                    <a:pt x="32651" y="21501"/>
                  </a:lnTo>
                  <a:lnTo>
                    <a:pt x="37033" y="18414"/>
                  </a:lnTo>
                  <a:lnTo>
                    <a:pt x="48386" y="10566"/>
                  </a:lnTo>
                  <a:lnTo>
                    <a:pt x="50715" y="7734"/>
                  </a:lnTo>
                  <a:lnTo>
                    <a:pt x="50736" y="2044"/>
                  </a:lnTo>
                  <a:lnTo>
                    <a:pt x="4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2" name="Схема 41">
            <a:extLst>
              <a:ext uri="{FF2B5EF4-FFF2-40B4-BE49-F238E27FC236}">
                <a16:creationId xmlns:a16="http://schemas.microsoft.com/office/drawing/2014/main" id="{87F50B61-9633-4C02-B6F4-2FEEBDAA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017215"/>
              </p:ext>
            </p:extLst>
          </p:nvPr>
        </p:nvGraphicFramePr>
        <p:xfrm>
          <a:off x="-1174750" y="606498"/>
          <a:ext cx="8077200" cy="419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247131" y="676386"/>
            <a:ext cx="1725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latin typeface="+mj-lt"/>
                <a:cs typeface="Arial" panose="020B0604020202020204" pitchFamily="34" charset="0"/>
              </a:rPr>
              <a:t>ЭТАПЫ РЕАЛИЗАЦИИ</a:t>
            </a:r>
          </a:p>
        </p:txBody>
      </p:sp>
      <p:sp>
        <p:nvSpPr>
          <p:cNvPr id="44" name="object 16"/>
          <p:cNvSpPr txBox="1"/>
          <p:nvPr/>
        </p:nvSpPr>
        <p:spPr>
          <a:xfrm>
            <a:off x="406743" y="4553248"/>
            <a:ext cx="2350840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Телефон горячей линии: 8 (958) 251-31-86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E-mail: tkpst-rumz@yandex.ru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4595" y="399482"/>
            <a:ext cx="457200" cy="489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347" y="562025"/>
            <a:ext cx="359695" cy="359695"/>
          </a:xfrm>
          <a:prstGeom prst="rect">
            <a:avLst/>
          </a:prstGeom>
        </p:spPr>
      </p:pic>
      <p:sp>
        <p:nvSpPr>
          <p:cNvPr id="43" name="object 17"/>
          <p:cNvSpPr txBox="1"/>
          <p:nvPr/>
        </p:nvSpPr>
        <p:spPr>
          <a:xfrm>
            <a:off x="406743" y="-31772"/>
            <a:ext cx="6643458" cy="562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ГАПОУ ТО «Тюменский колледж производственных и социальных технологий»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АГЕНТСТВО СУРДОПЕРЕВОДА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 err="1">
                <a:solidFill>
                  <a:srgbClr val="283583"/>
                </a:solidFill>
                <a:latin typeface="+mj-lt"/>
                <a:cs typeface="Arial"/>
              </a:rPr>
              <a:t>Важнова</a:t>
            </a: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 Е. Р., Парфенова А. Н., Волкова Д. А.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845812"/>
            <a:ext cx="1606549" cy="107103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104043"/>
            <a:ext cx="1597023" cy="106468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9450" y="3331358"/>
            <a:ext cx="1597023" cy="9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6075" cy="475615"/>
          </a:xfrm>
          <a:custGeom>
            <a:avLst/>
            <a:gdLst/>
            <a:ahLst/>
            <a:cxnLst/>
            <a:rect l="l" t="t" r="r" b="b"/>
            <a:pathLst>
              <a:path w="346075" h="475615">
                <a:moveTo>
                  <a:pt x="0" y="475208"/>
                </a:moveTo>
                <a:lnTo>
                  <a:pt x="345605" y="475208"/>
                </a:lnTo>
                <a:lnTo>
                  <a:pt x="345605" y="0"/>
                </a:lnTo>
                <a:lnTo>
                  <a:pt x="0" y="0"/>
                </a:lnTo>
                <a:lnTo>
                  <a:pt x="0" y="475208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740" y="182053"/>
            <a:ext cx="1453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60" dirty="0">
                <a:solidFill>
                  <a:srgbClr val="32468D"/>
                </a:solidFill>
                <a:latin typeface="Arial"/>
                <a:cs typeface="Arial"/>
              </a:rPr>
              <a:t>8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040007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89">
                <a:moveTo>
                  <a:pt x="0" y="287997"/>
                </a:moveTo>
                <a:lnTo>
                  <a:pt x="7560005" y="287997"/>
                </a:lnTo>
                <a:lnTo>
                  <a:pt x="756000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D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62192" y="658952"/>
            <a:ext cx="2218690" cy="3820795"/>
            <a:chOff x="462192" y="658952"/>
            <a:chExt cx="2218690" cy="3820795"/>
          </a:xfrm>
        </p:grpSpPr>
        <p:sp>
          <p:nvSpPr>
            <p:cNvPr id="10" name="object 10"/>
            <p:cNvSpPr/>
            <p:nvPr/>
          </p:nvSpPr>
          <p:spPr>
            <a:xfrm>
              <a:off x="468542" y="828055"/>
              <a:ext cx="2205990" cy="3645535"/>
            </a:xfrm>
            <a:custGeom>
              <a:avLst/>
              <a:gdLst/>
              <a:ahLst/>
              <a:cxnLst/>
              <a:rect l="l" t="t" r="r" b="b"/>
              <a:pathLst>
                <a:path w="2205990" h="3645535">
                  <a:moveTo>
                    <a:pt x="0" y="0"/>
                  </a:moveTo>
                  <a:lnTo>
                    <a:pt x="0" y="3177324"/>
                  </a:lnTo>
                  <a:lnTo>
                    <a:pt x="7312" y="3447883"/>
                  </a:lnTo>
                  <a:lnTo>
                    <a:pt x="58499" y="3586819"/>
                  </a:lnTo>
                  <a:lnTo>
                    <a:pt x="197435" y="3638006"/>
                  </a:lnTo>
                  <a:lnTo>
                    <a:pt x="467995" y="3645319"/>
                  </a:lnTo>
                  <a:lnTo>
                    <a:pt x="2205748" y="3645319"/>
                  </a:lnTo>
                  <a:lnTo>
                    <a:pt x="2205748" y="467995"/>
                  </a:lnTo>
                  <a:lnTo>
                    <a:pt x="2198436" y="197435"/>
                  </a:lnTo>
                  <a:lnTo>
                    <a:pt x="2147249" y="58499"/>
                  </a:lnTo>
                  <a:lnTo>
                    <a:pt x="2008313" y="7312"/>
                  </a:lnTo>
                  <a:lnTo>
                    <a:pt x="17377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246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499" y="658952"/>
              <a:ext cx="614045" cy="304165"/>
            </a:xfrm>
            <a:custGeom>
              <a:avLst/>
              <a:gdLst/>
              <a:ahLst/>
              <a:cxnLst/>
              <a:rect l="l" t="t" r="r" b="b"/>
              <a:pathLst>
                <a:path w="614044" h="304165">
                  <a:moveTo>
                    <a:pt x="613714" y="0"/>
                  </a:moveTo>
                  <a:lnTo>
                    <a:pt x="0" y="0"/>
                  </a:lnTo>
                  <a:lnTo>
                    <a:pt x="0" y="303796"/>
                  </a:lnTo>
                  <a:lnTo>
                    <a:pt x="613714" y="303796"/>
                  </a:lnTo>
                  <a:lnTo>
                    <a:pt x="613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7740" y="795452"/>
              <a:ext cx="64135" cy="59055"/>
            </a:xfrm>
            <a:custGeom>
              <a:avLst/>
              <a:gdLst/>
              <a:ahLst/>
              <a:cxnLst/>
              <a:rect l="l" t="t" r="r" b="b"/>
              <a:pathLst>
                <a:path w="64134" h="59055">
                  <a:moveTo>
                    <a:pt x="31889" y="0"/>
                  </a:moveTo>
                  <a:lnTo>
                    <a:pt x="19475" y="2320"/>
                  </a:lnTo>
                  <a:lnTo>
                    <a:pt x="9339" y="8648"/>
                  </a:lnTo>
                  <a:lnTo>
                    <a:pt x="2505" y="18034"/>
                  </a:lnTo>
                  <a:lnTo>
                    <a:pt x="0" y="29527"/>
                  </a:lnTo>
                  <a:lnTo>
                    <a:pt x="2505" y="41013"/>
                  </a:lnTo>
                  <a:lnTo>
                    <a:pt x="9339" y="50395"/>
                  </a:lnTo>
                  <a:lnTo>
                    <a:pt x="19475" y="56721"/>
                  </a:lnTo>
                  <a:lnTo>
                    <a:pt x="31889" y="59042"/>
                  </a:lnTo>
                  <a:lnTo>
                    <a:pt x="44303" y="56721"/>
                  </a:lnTo>
                  <a:lnTo>
                    <a:pt x="54440" y="50395"/>
                  </a:lnTo>
                  <a:lnTo>
                    <a:pt x="61273" y="41013"/>
                  </a:lnTo>
                  <a:lnTo>
                    <a:pt x="63779" y="29527"/>
                  </a:lnTo>
                  <a:lnTo>
                    <a:pt x="61273" y="18034"/>
                  </a:lnTo>
                  <a:lnTo>
                    <a:pt x="54440" y="8648"/>
                  </a:lnTo>
                  <a:lnTo>
                    <a:pt x="44303" y="2320"/>
                  </a:lnTo>
                  <a:lnTo>
                    <a:pt x="31889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0453" y="1113780"/>
            <a:ext cx="2104797" cy="203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050" b="1" dirty="0">
                <a:latin typeface="+mj-lt"/>
                <a:cs typeface="Arial" panose="020B0604020202020204" pitchFamily="34" charset="0"/>
              </a:rPr>
              <a:t>УСЛОВИЯ И НЕОБХОДИМЫЕ РЕСУРСЫ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800" b="1" dirty="0">
              <a:latin typeface="+mj-lt"/>
              <a:cs typeface="Arial" panose="020B0604020202020204" pitchFamily="34" charset="0"/>
            </a:endParaRPr>
          </a:p>
          <a:p>
            <a:pPr marL="241300" marR="5080" indent="-228600">
              <a:spcBef>
                <a:spcPts val="100"/>
              </a:spcBef>
              <a:buFont typeface="+mj-lt"/>
              <a:buAutoNum type="arabicPeriod"/>
            </a:pPr>
            <a:r>
              <a:rPr lang="ru-RU" sz="900" spc="25" dirty="0">
                <a:cs typeface="Verdana"/>
              </a:rPr>
              <a:t>Сурдопереводчики, носители РЖЯ, люди, владеющие РЖЯ;</a:t>
            </a:r>
          </a:p>
          <a:p>
            <a:pPr marL="241300" marR="5080" indent="-228600">
              <a:spcBef>
                <a:spcPts val="100"/>
              </a:spcBef>
              <a:buFont typeface="+mj-lt"/>
              <a:buAutoNum type="arabicPeriod"/>
            </a:pPr>
            <a:r>
              <a:rPr lang="ru-RU" sz="900" spc="25" dirty="0" err="1">
                <a:cs typeface="Verdana"/>
              </a:rPr>
              <a:t>Мерч</a:t>
            </a:r>
            <a:r>
              <a:rPr lang="ru-RU" sz="900" spc="25" dirty="0">
                <a:cs typeface="Verdana"/>
              </a:rPr>
              <a:t> </a:t>
            </a:r>
            <a:r>
              <a:rPr lang="ru-RU" sz="900" spc="25" dirty="0" err="1">
                <a:cs typeface="Verdana"/>
              </a:rPr>
              <a:t>сурдопереводчика</a:t>
            </a:r>
            <a:r>
              <a:rPr lang="ru-RU" sz="900" spc="25" dirty="0">
                <a:cs typeface="Verdana"/>
              </a:rPr>
              <a:t>;</a:t>
            </a:r>
          </a:p>
          <a:p>
            <a:pPr marL="241300" marR="5080" indent="-228600">
              <a:spcBef>
                <a:spcPts val="100"/>
              </a:spcBef>
              <a:buFont typeface="+mj-lt"/>
              <a:buAutoNum type="arabicPeriod"/>
            </a:pPr>
            <a:r>
              <a:rPr lang="ru-RU" sz="900" spc="25" dirty="0">
                <a:cs typeface="Verdana"/>
              </a:rPr>
              <a:t>Технические средства обучения (звукоусиливающее оборудование, коммуникативная система «Диалог»);</a:t>
            </a:r>
          </a:p>
          <a:p>
            <a:pPr marL="241300" marR="5080" indent="-228600">
              <a:spcBef>
                <a:spcPts val="100"/>
              </a:spcBef>
              <a:buFont typeface="+mj-lt"/>
              <a:buAutoNum type="arabicPeriod"/>
            </a:pPr>
            <a:r>
              <a:rPr lang="ru-RU" sz="900" spc="25" dirty="0">
                <a:cs typeface="Verdana"/>
              </a:rPr>
              <a:t>Учебный кабинет (проектор, ноутбук, словари РЖЯ, стенд «Русский дактиль»).</a:t>
            </a:r>
          </a:p>
          <a:p>
            <a:pPr marL="156210" marR="125730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56845" algn="l"/>
              </a:tabLst>
            </a:pPr>
            <a:endParaRPr lang="ru-RU" sz="600" spc="25" dirty="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2018" y="4900429"/>
            <a:ext cx="74295" cy="74295"/>
            <a:chOff x="485033" y="4860139"/>
            <a:chExt cx="74295" cy="74295"/>
          </a:xfrm>
        </p:grpSpPr>
        <p:sp>
          <p:nvSpPr>
            <p:cNvPr id="24" name="object 24"/>
            <p:cNvSpPr/>
            <p:nvPr/>
          </p:nvSpPr>
          <p:spPr>
            <a:xfrm>
              <a:off x="485033" y="4860139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68046" y="0"/>
                  </a:moveTo>
                  <a:lnTo>
                    <a:pt x="6248" y="0"/>
                  </a:lnTo>
                  <a:lnTo>
                    <a:pt x="0" y="6248"/>
                  </a:lnTo>
                  <a:lnTo>
                    <a:pt x="0" y="68046"/>
                  </a:lnTo>
                  <a:lnTo>
                    <a:pt x="6248" y="74282"/>
                  </a:lnTo>
                  <a:lnTo>
                    <a:pt x="68046" y="74282"/>
                  </a:lnTo>
                  <a:lnTo>
                    <a:pt x="74282" y="68046"/>
                  </a:lnTo>
                  <a:lnTo>
                    <a:pt x="74282" y="60350"/>
                  </a:lnTo>
                  <a:lnTo>
                    <a:pt x="74282" y="6248"/>
                  </a:lnTo>
                  <a:lnTo>
                    <a:pt x="68046" y="0"/>
                  </a:lnTo>
                  <a:close/>
                </a:path>
              </a:pathLst>
            </a:custGeom>
            <a:solidFill>
              <a:srgbClr val="324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6807" y="4877342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12852"/>
                  </a:moveTo>
                  <a:lnTo>
                    <a:pt x="0" y="37833"/>
                  </a:lnTo>
                  <a:lnTo>
                    <a:pt x="2044" y="39877"/>
                  </a:lnTo>
                  <a:lnTo>
                    <a:pt x="48704" y="39877"/>
                  </a:lnTo>
                  <a:lnTo>
                    <a:pt x="50736" y="37833"/>
                  </a:lnTo>
                  <a:lnTo>
                    <a:pt x="50736" y="28994"/>
                  </a:lnTo>
                  <a:lnTo>
                    <a:pt x="22250" y="28994"/>
                  </a:lnTo>
                  <a:lnTo>
                    <a:pt x="12318" y="21716"/>
                  </a:lnTo>
                  <a:lnTo>
                    <a:pt x="1816" y="14617"/>
                  </a:lnTo>
                  <a:lnTo>
                    <a:pt x="850" y="13792"/>
                  </a:lnTo>
                  <a:lnTo>
                    <a:pt x="0" y="12852"/>
                  </a:lnTo>
                  <a:close/>
                </a:path>
                <a:path w="50800" h="40004">
                  <a:moveTo>
                    <a:pt x="50736" y="12852"/>
                  </a:moveTo>
                  <a:lnTo>
                    <a:pt x="49885" y="13792"/>
                  </a:lnTo>
                  <a:lnTo>
                    <a:pt x="48933" y="14617"/>
                  </a:lnTo>
                  <a:lnTo>
                    <a:pt x="38417" y="21755"/>
                  </a:lnTo>
                  <a:lnTo>
                    <a:pt x="28486" y="28994"/>
                  </a:lnTo>
                  <a:lnTo>
                    <a:pt x="50736" y="28994"/>
                  </a:lnTo>
                  <a:lnTo>
                    <a:pt x="50736" y="12852"/>
                  </a:lnTo>
                  <a:close/>
                </a:path>
                <a:path w="50800" h="40004">
                  <a:moveTo>
                    <a:pt x="48666" y="0"/>
                  </a:moveTo>
                  <a:lnTo>
                    <a:pt x="1498" y="0"/>
                  </a:lnTo>
                  <a:lnTo>
                    <a:pt x="0" y="2387"/>
                  </a:lnTo>
                  <a:lnTo>
                    <a:pt x="0" y="7734"/>
                  </a:lnTo>
                  <a:lnTo>
                    <a:pt x="2857" y="10934"/>
                  </a:lnTo>
                  <a:lnTo>
                    <a:pt x="4876" y="12293"/>
                  </a:lnTo>
                  <a:lnTo>
                    <a:pt x="13703" y="18414"/>
                  </a:lnTo>
                  <a:lnTo>
                    <a:pt x="19938" y="22771"/>
                  </a:lnTo>
                  <a:lnTo>
                    <a:pt x="23050" y="25374"/>
                  </a:lnTo>
                  <a:lnTo>
                    <a:pt x="27685" y="25374"/>
                  </a:lnTo>
                  <a:lnTo>
                    <a:pt x="30810" y="22771"/>
                  </a:lnTo>
                  <a:lnTo>
                    <a:pt x="32651" y="21501"/>
                  </a:lnTo>
                  <a:lnTo>
                    <a:pt x="37033" y="18414"/>
                  </a:lnTo>
                  <a:lnTo>
                    <a:pt x="48386" y="10566"/>
                  </a:lnTo>
                  <a:lnTo>
                    <a:pt x="50715" y="7734"/>
                  </a:lnTo>
                  <a:lnTo>
                    <a:pt x="50736" y="2044"/>
                  </a:lnTo>
                  <a:lnTo>
                    <a:pt x="48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27198" y="66780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56248" y="44996"/>
                </a:moveTo>
                <a:lnTo>
                  <a:pt x="45008" y="44996"/>
                </a:lnTo>
                <a:lnTo>
                  <a:pt x="27490" y="48533"/>
                </a:lnTo>
                <a:lnTo>
                  <a:pt x="13184" y="58180"/>
                </a:lnTo>
                <a:lnTo>
                  <a:pt x="3537" y="72487"/>
                </a:lnTo>
                <a:lnTo>
                  <a:pt x="0" y="90004"/>
                </a:lnTo>
                <a:lnTo>
                  <a:pt x="0" y="314998"/>
                </a:lnTo>
                <a:lnTo>
                  <a:pt x="3537" y="332513"/>
                </a:lnTo>
                <a:lnTo>
                  <a:pt x="13184" y="346816"/>
                </a:lnTo>
                <a:lnTo>
                  <a:pt x="27490" y="356458"/>
                </a:lnTo>
                <a:lnTo>
                  <a:pt x="45008" y="359994"/>
                </a:lnTo>
                <a:lnTo>
                  <a:pt x="314998" y="359994"/>
                </a:lnTo>
                <a:lnTo>
                  <a:pt x="332515" y="356458"/>
                </a:lnTo>
                <a:lnTo>
                  <a:pt x="346822" y="346816"/>
                </a:lnTo>
                <a:lnTo>
                  <a:pt x="353104" y="337502"/>
                </a:lnTo>
                <a:lnTo>
                  <a:pt x="45008" y="337502"/>
                </a:lnTo>
                <a:lnTo>
                  <a:pt x="36257" y="335732"/>
                </a:lnTo>
                <a:lnTo>
                  <a:pt x="29103" y="330908"/>
                </a:lnTo>
                <a:lnTo>
                  <a:pt x="24275" y="323754"/>
                </a:lnTo>
                <a:lnTo>
                  <a:pt x="22504" y="314998"/>
                </a:lnTo>
                <a:lnTo>
                  <a:pt x="22504" y="135001"/>
                </a:lnTo>
                <a:lnTo>
                  <a:pt x="24275" y="126255"/>
                </a:lnTo>
                <a:lnTo>
                  <a:pt x="29103" y="119100"/>
                </a:lnTo>
                <a:lnTo>
                  <a:pt x="36257" y="114269"/>
                </a:lnTo>
                <a:lnTo>
                  <a:pt x="45008" y="112496"/>
                </a:lnTo>
                <a:lnTo>
                  <a:pt x="360006" y="112496"/>
                </a:lnTo>
                <a:lnTo>
                  <a:pt x="360006" y="90004"/>
                </a:lnTo>
                <a:lnTo>
                  <a:pt x="357734" y="78752"/>
                </a:lnTo>
                <a:lnTo>
                  <a:pt x="78752" y="78752"/>
                </a:lnTo>
                <a:lnTo>
                  <a:pt x="70001" y="76979"/>
                </a:lnTo>
                <a:lnTo>
                  <a:pt x="62847" y="72148"/>
                </a:lnTo>
                <a:lnTo>
                  <a:pt x="58019" y="64993"/>
                </a:lnTo>
                <a:lnTo>
                  <a:pt x="56248" y="56248"/>
                </a:lnTo>
                <a:lnTo>
                  <a:pt x="56248" y="44996"/>
                </a:lnTo>
                <a:close/>
              </a:path>
              <a:path w="360044" h="360044">
                <a:moveTo>
                  <a:pt x="360006" y="112496"/>
                </a:moveTo>
                <a:lnTo>
                  <a:pt x="314998" y="112496"/>
                </a:lnTo>
                <a:lnTo>
                  <a:pt x="323754" y="114269"/>
                </a:lnTo>
                <a:lnTo>
                  <a:pt x="330908" y="119100"/>
                </a:lnTo>
                <a:lnTo>
                  <a:pt x="335732" y="126255"/>
                </a:lnTo>
                <a:lnTo>
                  <a:pt x="337502" y="135001"/>
                </a:lnTo>
                <a:lnTo>
                  <a:pt x="337502" y="314998"/>
                </a:lnTo>
                <a:lnTo>
                  <a:pt x="335732" y="323754"/>
                </a:lnTo>
                <a:lnTo>
                  <a:pt x="330908" y="330908"/>
                </a:lnTo>
                <a:lnTo>
                  <a:pt x="323754" y="335732"/>
                </a:lnTo>
                <a:lnTo>
                  <a:pt x="314998" y="337502"/>
                </a:lnTo>
                <a:lnTo>
                  <a:pt x="353104" y="337502"/>
                </a:lnTo>
                <a:lnTo>
                  <a:pt x="356469" y="332513"/>
                </a:lnTo>
                <a:lnTo>
                  <a:pt x="360006" y="314998"/>
                </a:lnTo>
                <a:lnTo>
                  <a:pt x="360006" y="112496"/>
                </a:lnTo>
                <a:close/>
              </a:path>
              <a:path w="360044" h="360044">
                <a:moveTo>
                  <a:pt x="189953" y="158495"/>
                </a:moveTo>
                <a:lnTo>
                  <a:pt x="180111" y="158495"/>
                </a:lnTo>
                <a:lnTo>
                  <a:pt x="160134" y="198983"/>
                </a:lnTo>
                <a:lnTo>
                  <a:pt x="157518" y="200875"/>
                </a:lnTo>
                <a:lnTo>
                  <a:pt x="112852" y="207365"/>
                </a:lnTo>
                <a:lnTo>
                  <a:pt x="109804" y="216738"/>
                </a:lnTo>
                <a:lnTo>
                  <a:pt x="142125" y="248246"/>
                </a:lnTo>
                <a:lnTo>
                  <a:pt x="143129" y="251320"/>
                </a:lnTo>
                <a:lnTo>
                  <a:pt x="135496" y="295808"/>
                </a:lnTo>
                <a:lnTo>
                  <a:pt x="143459" y="301599"/>
                </a:lnTo>
                <a:lnTo>
                  <a:pt x="183413" y="280593"/>
                </a:lnTo>
                <a:lnTo>
                  <a:pt x="231958" y="280593"/>
                </a:lnTo>
                <a:lnTo>
                  <a:pt x="226936" y="251320"/>
                </a:lnTo>
                <a:lnTo>
                  <a:pt x="227939" y="248246"/>
                </a:lnTo>
                <a:lnTo>
                  <a:pt x="260261" y="216738"/>
                </a:lnTo>
                <a:lnTo>
                  <a:pt x="257213" y="207365"/>
                </a:lnTo>
                <a:lnTo>
                  <a:pt x="212547" y="200875"/>
                </a:lnTo>
                <a:lnTo>
                  <a:pt x="209931" y="198983"/>
                </a:lnTo>
                <a:lnTo>
                  <a:pt x="189953" y="158495"/>
                </a:lnTo>
                <a:close/>
              </a:path>
              <a:path w="360044" h="360044">
                <a:moveTo>
                  <a:pt x="231958" y="280593"/>
                </a:moveTo>
                <a:lnTo>
                  <a:pt x="186651" y="280593"/>
                </a:lnTo>
                <a:lnTo>
                  <a:pt x="226606" y="301599"/>
                </a:lnTo>
                <a:lnTo>
                  <a:pt x="234569" y="295808"/>
                </a:lnTo>
                <a:lnTo>
                  <a:pt x="231958" y="280593"/>
                </a:lnTo>
                <a:close/>
              </a:path>
              <a:path w="360044" h="360044">
                <a:moveTo>
                  <a:pt x="236258" y="44996"/>
                </a:moveTo>
                <a:lnTo>
                  <a:pt x="123748" y="44996"/>
                </a:lnTo>
                <a:lnTo>
                  <a:pt x="123748" y="56248"/>
                </a:lnTo>
                <a:lnTo>
                  <a:pt x="121977" y="64993"/>
                </a:lnTo>
                <a:lnTo>
                  <a:pt x="117151" y="72148"/>
                </a:lnTo>
                <a:lnTo>
                  <a:pt x="110000" y="76979"/>
                </a:lnTo>
                <a:lnTo>
                  <a:pt x="101257" y="78752"/>
                </a:lnTo>
                <a:lnTo>
                  <a:pt x="258749" y="78752"/>
                </a:lnTo>
                <a:lnTo>
                  <a:pt x="250006" y="76979"/>
                </a:lnTo>
                <a:lnTo>
                  <a:pt x="242855" y="72148"/>
                </a:lnTo>
                <a:lnTo>
                  <a:pt x="238029" y="64993"/>
                </a:lnTo>
                <a:lnTo>
                  <a:pt x="236258" y="56248"/>
                </a:lnTo>
                <a:lnTo>
                  <a:pt x="236258" y="44996"/>
                </a:lnTo>
                <a:close/>
              </a:path>
              <a:path w="360044" h="360044">
                <a:moveTo>
                  <a:pt x="314998" y="44996"/>
                </a:moveTo>
                <a:lnTo>
                  <a:pt x="303758" y="44996"/>
                </a:lnTo>
                <a:lnTo>
                  <a:pt x="303758" y="56248"/>
                </a:lnTo>
                <a:lnTo>
                  <a:pt x="301985" y="64993"/>
                </a:lnTo>
                <a:lnTo>
                  <a:pt x="297154" y="72148"/>
                </a:lnTo>
                <a:lnTo>
                  <a:pt x="289999" y="76979"/>
                </a:lnTo>
                <a:lnTo>
                  <a:pt x="281254" y="78752"/>
                </a:lnTo>
                <a:lnTo>
                  <a:pt x="357734" y="78752"/>
                </a:lnTo>
                <a:lnTo>
                  <a:pt x="356469" y="72487"/>
                </a:lnTo>
                <a:lnTo>
                  <a:pt x="346822" y="58180"/>
                </a:lnTo>
                <a:lnTo>
                  <a:pt x="332515" y="48533"/>
                </a:lnTo>
                <a:lnTo>
                  <a:pt x="314998" y="44996"/>
                </a:lnTo>
                <a:close/>
              </a:path>
              <a:path w="360044" h="360044">
                <a:moveTo>
                  <a:pt x="107467" y="0"/>
                </a:moveTo>
                <a:lnTo>
                  <a:pt x="72529" y="0"/>
                </a:lnTo>
                <a:lnTo>
                  <a:pt x="67500" y="5029"/>
                </a:lnTo>
                <a:lnTo>
                  <a:pt x="67500" y="62471"/>
                </a:lnTo>
                <a:lnTo>
                  <a:pt x="72529" y="67500"/>
                </a:lnTo>
                <a:lnTo>
                  <a:pt x="107467" y="67500"/>
                </a:lnTo>
                <a:lnTo>
                  <a:pt x="112496" y="62471"/>
                </a:lnTo>
                <a:lnTo>
                  <a:pt x="112496" y="5029"/>
                </a:lnTo>
                <a:lnTo>
                  <a:pt x="107467" y="0"/>
                </a:lnTo>
                <a:close/>
              </a:path>
              <a:path w="360044" h="360044">
                <a:moveTo>
                  <a:pt x="287477" y="0"/>
                </a:moveTo>
                <a:lnTo>
                  <a:pt x="252539" y="0"/>
                </a:lnTo>
                <a:lnTo>
                  <a:pt x="247497" y="5029"/>
                </a:lnTo>
                <a:lnTo>
                  <a:pt x="247497" y="62471"/>
                </a:lnTo>
                <a:lnTo>
                  <a:pt x="252539" y="67500"/>
                </a:lnTo>
                <a:lnTo>
                  <a:pt x="287477" y="67500"/>
                </a:lnTo>
                <a:lnTo>
                  <a:pt x="292506" y="62471"/>
                </a:lnTo>
                <a:lnTo>
                  <a:pt x="292506" y="5029"/>
                </a:lnTo>
                <a:lnTo>
                  <a:pt x="287477" y="0"/>
                </a:lnTo>
                <a:close/>
              </a:path>
            </a:pathLst>
          </a:custGeom>
          <a:solidFill>
            <a:srgbClr val="6EAB50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/>
          <p:cNvSpPr txBox="1"/>
          <p:nvPr/>
        </p:nvSpPr>
        <p:spPr>
          <a:xfrm>
            <a:off x="406743" y="-31772"/>
            <a:ext cx="6643458" cy="5629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ГАПОУ ТО «Тюменский колледж производственных и социальных технологий»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АГЕНТСТВО СУРДОПЕРЕВОДА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900" b="1" spc="60" dirty="0" err="1">
                <a:solidFill>
                  <a:srgbClr val="283583"/>
                </a:solidFill>
                <a:latin typeface="+mj-lt"/>
                <a:cs typeface="Arial"/>
              </a:rPr>
              <a:t>Важнова</a:t>
            </a:r>
            <a:r>
              <a:rPr lang="ru-RU" sz="900" b="1" spc="60" dirty="0">
                <a:solidFill>
                  <a:srgbClr val="283583"/>
                </a:solidFill>
                <a:latin typeface="+mj-lt"/>
                <a:cs typeface="Arial"/>
              </a:rPr>
              <a:t> Е. Р., Парфенова А. Н., Волкова Д. 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685581"/>
            <a:ext cx="3962400" cy="3816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4" y="689560"/>
            <a:ext cx="359695" cy="35969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321050" y="1102042"/>
            <a:ext cx="3729150" cy="3317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200" b="1" dirty="0">
                <a:latin typeface="+mj-lt"/>
                <a:cs typeface="Arial" panose="020B0604020202020204" pitchFamily="34" charset="0"/>
              </a:rPr>
              <a:t>РЕЗУЛЬТАТЫ</a:t>
            </a:r>
            <a:endParaRPr lang="en-US" sz="1200" b="1" dirty="0">
              <a:latin typeface="+mj-lt"/>
              <a:cs typeface="Arial" panose="020B0604020202020204" pitchFamily="34" charset="0"/>
            </a:endParaRPr>
          </a:p>
          <a:p>
            <a:pPr marL="12700" marR="5080">
              <a:spcBef>
                <a:spcPts val="100"/>
              </a:spcBef>
            </a:pPr>
            <a:r>
              <a:rPr lang="ru-RU" sz="850" b="1" dirty="0">
                <a:cs typeface="Arial" panose="020B0604020202020204" pitchFamily="34" charset="0"/>
              </a:rPr>
              <a:t>Сопровождения </a:t>
            </a:r>
            <a:r>
              <a:rPr lang="ru-RU" sz="850" b="1" dirty="0" err="1">
                <a:cs typeface="Arial" panose="020B0604020202020204" pitchFamily="34" charset="0"/>
              </a:rPr>
              <a:t>сурдопереводом</a:t>
            </a:r>
            <a:r>
              <a:rPr lang="ru-RU" sz="850" b="1" dirty="0">
                <a:cs typeface="Arial" panose="020B0604020202020204" pitchFamily="34" charset="0"/>
              </a:rPr>
              <a:t> мероприятий: </a:t>
            </a:r>
            <a:endParaRPr lang="en-US" sz="850" b="1" dirty="0">
              <a:cs typeface="Arial" panose="020B0604020202020204" pitchFamily="34" charset="0"/>
            </a:endParaRP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Мастер-классы по основам </a:t>
            </a:r>
            <a:r>
              <a:rPr lang="ru-RU" sz="850" spc="25" dirty="0" err="1">
                <a:cs typeface="Verdana"/>
              </a:rPr>
              <a:t>сурдоперевода</a:t>
            </a:r>
            <a:r>
              <a:rPr lang="ru-RU" sz="850" spc="25" dirty="0">
                <a:cs typeface="Verdana"/>
              </a:rPr>
              <a:t>, в течение года, более 150 человек;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Мастер-класс «Битва за Русь» в мультимедийном центре "Россия - моя история", апрель 2022 года, 25 человек;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Спартакиада среди людей с инвалидностью и ОВЗ, март 2022 года, 180 человек;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Выставка в "Музее поискового движения Тюменской области", март 2022 года, 10 человек;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V Всероссийский сетевой конкурс студенческих проектов «Профессиональное завтра», октябрь 2022 года, 85 человек.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Фестиваль литературы и искусства «</a:t>
            </a:r>
            <a:r>
              <a:rPr lang="ru-RU" sz="850" spc="25" dirty="0" err="1">
                <a:cs typeface="Verdana"/>
              </a:rPr>
              <a:t>БиблиоАРТ</a:t>
            </a:r>
            <a:r>
              <a:rPr lang="ru-RU" sz="850" spc="25" dirty="0">
                <a:cs typeface="Verdana"/>
              </a:rPr>
              <a:t>», июнь 2022 года, 73 человека.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Конкурс профессионального мастерства среди лиц с инвалидностью и ОВЗ «</a:t>
            </a:r>
            <a:r>
              <a:rPr lang="ru-RU" sz="850" spc="25" dirty="0" err="1">
                <a:cs typeface="Verdana"/>
              </a:rPr>
              <a:t>Абилимпикс</a:t>
            </a:r>
            <a:r>
              <a:rPr lang="ru-RU" sz="850" spc="25" dirty="0">
                <a:cs typeface="Verdana"/>
              </a:rPr>
              <a:t>», май 2022 года, 237 человек.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Региональный конкурс профессионального мастерства среди обучающихся общеобразовательных организации, профессиональных образовательных организаций Тюменской области с инвалидностью и ограниченными возможностями здоровья «Мастера Сибири», май 2022 года, 12 человек.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Деятельность клуба общения на русском жестовом языке, 30 человек.</a:t>
            </a:r>
          </a:p>
          <a:p>
            <a:pPr marL="241300" marR="5080" indent="-228600">
              <a:spcBef>
                <a:spcPts val="100"/>
              </a:spcBef>
              <a:buAutoNum type="arabicPeriod"/>
            </a:pPr>
            <a:r>
              <a:rPr lang="ru-RU" sz="850" spc="25" dirty="0">
                <a:cs typeface="Verdana"/>
              </a:rPr>
              <a:t>Адаптация </a:t>
            </a:r>
            <a:r>
              <a:rPr lang="ru-RU" sz="850" spc="25" dirty="0" err="1">
                <a:cs typeface="Verdana"/>
              </a:rPr>
              <a:t>видеоконтента</a:t>
            </a:r>
            <a:r>
              <a:rPr lang="ru-RU" sz="850" spc="25" dirty="0">
                <a:cs typeface="Verdana"/>
              </a:rPr>
              <a:t> – 7 видеороликов.</a:t>
            </a:r>
          </a:p>
        </p:txBody>
      </p:sp>
      <p:sp>
        <p:nvSpPr>
          <p:cNvPr id="35" name="object 16"/>
          <p:cNvSpPr txBox="1"/>
          <p:nvPr/>
        </p:nvSpPr>
        <p:spPr>
          <a:xfrm>
            <a:off x="406743" y="4534894"/>
            <a:ext cx="2350840" cy="44884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700" b="1" spc="30" dirty="0">
                <a:solidFill>
                  <a:srgbClr val="32468D"/>
                </a:solidFill>
                <a:latin typeface="Arial"/>
                <a:cs typeface="Arial"/>
              </a:rPr>
              <a:t>Контакты: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Телефон горячей линии: 8 (958) 251-31-86</a:t>
            </a: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lang="ru-RU" sz="700" b="1" spc="40" dirty="0">
                <a:solidFill>
                  <a:srgbClr val="32468D"/>
                </a:solidFill>
                <a:latin typeface="Arial"/>
                <a:cs typeface="Arial"/>
              </a:rPr>
              <a:t>E-mail: tkpst-rumz@yandex.ru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16092" t="34892" r="2302" b="5878"/>
          <a:stretch/>
        </p:blipFill>
        <p:spPr>
          <a:xfrm>
            <a:off x="1007813" y="3276600"/>
            <a:ext cx="1127448" cy="10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1114</Words>
  <Application>Microsoft Office PowerPoint</Application>
  <PresentationFormat>Произвольный</PresentationFormat>
  <Paragraphs>128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Verdana</vt:lpstr>
      <vt:lpstr>Office Theme</vt:lpstr>
      <vt:lpstr>АГЕНТСТВО СУРДОПЕРЕВОДА п Номинация  «Формирование и развитие инклюзивной культуры в образовательных организациях/в обществе»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лучших практик, методических разработок,  проектов в сфере инклюзивного образования</dc:title>
  <dc:creator>Мой компьютер</dc:creator>
  <cp:lastModifiedBy>Волкова Дарья Александровна</cp:lastModifiedBy>
  <cp:revision>27</cp:revision>
  <cp:lastPrinted>2022-10-18T11:58:45Z</cp:lastPrinted>
  <dcterms:created xsi:type="dcterms:W3CDTF">2022-07-12T08:13:56Z</dcterms:created>
  <dcterms:modified xsi:type="dcterms:W3CDTF">2022-10-18T18:12:56Z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2022-01-19T00:00:00Z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2022-07-12T00:00:00Z</vt:filetime>
  </property>
</Properties>
</file>