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62" r:id="rId3"/>
    <p:sldId id="264" r:id="rId4"/>
    <p:sldId id="266" r:id="rId5"/>
    <p:sldId id="265" r:id="rId6"/>
    <p:sldId id="277" r:id="rId7"/>
    <p:sldId id="279" r:id="rId8"/>
    <p:sldId id="276" r:id="rId9"/>
    <p:sldId id="282" r:id="rId10"/>
    <p:sldId id="268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481B"/>
    <a:srgbClr val="F5B027"/>
    <a:srgbClr val="273784"/>
    <a:srgbClr val="009640"/>
    <a:srgbClr val="EC653F"/>
    <a:srgbClr val="253C7F"/>
    <a:srgbClr val="E6E6E6"/>
    <a:srgbClr val="F8C669"/>
    <a:srgbClr val="254C9B"/>
    <a:srgbClr val="9DC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17" autoAdjust="0"/>
    <p:restoredTop sz="95940" autoAdjust="0"/>
  </p:normalViewPr>
  <p:slideViewPr>
    <p:cSldViewPr snapToGrid="0">
      <p:cViewPr varScale="1">
        <p:scale>
          <a:sx n="65" d="100"/>
          <a:sy n="65" d="100"/>
        </p:scale>
        <p:origin x="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Базовые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 с инвалидностью и ОВЗ, прошедших практическую подготовку на базе УПП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0-4D3D-B7D1-E1951D15E2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 с инвалидностью и ОВЗ, прошедших практическую подготовку на базе УПП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20-4D3D-B7D1-E1951D15E2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 с инвалидностью и ОВЗ, прошедших практическую подготовку на базе УПП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20-4D3D-B7D1-E1951D15E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794335"/>
        <c:axId val="18597375"/>
      </c:barChart>
      <c:catAx>
        <c:axId val="15379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97375"/>
        <c:crosses val="autoZero"/>
        <c:auto val="1"/>
        <c:lblAlgn val="ctr"/>
        <c:lblOffset val="100"/>
        <c:noMultiLvlLbl val="0"/>
      </c:catAx>
      <c:valAx>
        <c:axId val="1859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9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Базовое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 конкурсов профессионального мастерства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D-4EAA-84E7-D189581BD3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 конкурсов профессионального мастерства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6D-4EAA-84E7-D189581BD3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участников конкурсов профессионального мастерства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6D-4EAA-84E7-D189581BD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56831"/>
        <c:axId val="18594879"/>
      </c:barChart>
      <c:catAx>
        <c:axId val="3035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94879"/>
        <c:crosses val="autoZero"/>
        <c:auto val="1"/>
        <c:lblAlgn val="ctr"/>
        <c:lblOffset val="100"/>
        <c:noMultiLvlLbl val="0"/>
      </c:catAx>
      <c:valAx>
        <c:axId val="1859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56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Базовое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Доля трудоустроенных выпускников, прошедших подготовку на базе УПП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0.28000000000000003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49-41E6-94C8-0445A64EA9C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Доля трудоустроенных выпускников, прошедших подготовку на базе УПП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0.55000000000000004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49-41E6-94C8-0445A64EA9C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Доля трудоустроенных выпускников, прошедших подготовку на базе УПП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49-41E6-94C8-0445A64EA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335391"/>
        <c:axId val="17179231"/>
      </c:barChart>
      <c:catAx>
        <c:axId val="22335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179231"/>
        <c:crosses val="autoZero"/>
        <c:auto val="1"/>
        <c:lblAlgn val="ctr"/>
        <c:lblOffset val="100"/>
        <c:noMultiLvlLbl val="0"/>
      </c:catAx>
      <c:valAx>
        <c:axId val="1717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3353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>
          <a:solidFill>
            <a:srgbClr val="002060"/>
          </a:solidFill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Базовое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рабртодателей, привлечённых к реализации образовательных программ на базе УПП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0-46A6-BFA8-2406D27377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рабртодателей, привлечённых к реализации образовательных программ на базе УПП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A0-46A6-BFA8-2406D27377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рабртодателей, привлечённых к реализации образовательных программ на базе УПП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A0-46A6-BFA8-2406D2737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191695"/>
        <c:axId val="26476351"/>
      </c:barChart>
      <c:catAx>
        <c:axId val="1681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476351"/>
        <c:crosses val="autoZero"/>
        <c:auto val="1"/>
        <c:lblAlgn val="ctr"/>
        <c:lblOffset val="100"/>
        <c:noMultiLvlLbl val="0"/>
      </c:catAx>
      <c:valAx>
        <c:axId val="26476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91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282246322967908E-2"/>
          <c:y val="0.89633723169146351"/>
          <c:w val="0.86143524980020258"/>
          <c:h val="9.0408884068170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Базовые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заключённых договоров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620-4D3D-B7D1-E1951D15E2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заключённых договоров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620-4D3D-B7D1-E1951D15E2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заключённых договоров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620-4D3D-B7D1-E1951D15E2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3794335"/>
        <c:axId val="18597375"/>
      </c:barChart>
      <c:catAx>
        <c:axId val="1537943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97375"/>
        <c:crosses val="autoZero"/>
        <c:auto val="1"/>
        <c:lblAlgn val="ctr"/>
        <c:lblOffset val="100"/>
        <c:noMultiLvlLbl val="0"/>
      </c:catAx>
      <c:valAx>
        <c:axId val="1859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37943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Базовое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Объём выращенной и реализованной продукции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6D-4EAA-84E7-D189581BD38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Объём выращенной и реализованной продукции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6D-4EAA-84E7-D189581BD38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Объём выращенной и реализованной продукции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5600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6D-4EAA-84E7-D189581BD3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356831"/>
        <c:axId val="18594879"/>
      </c:barChart>
      <c:catAx>
        <c:axId val="30356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594879"/>
        <c:crosses val="autoZero"/>
        <c:auto val="1"/>
        <c:lblAlgn val="ctr"/>
        <c:lblOffset val="100"/>
        <c:noMultiLvlLbl val="0"/>
      </c:catAx>
      <c:valAx>
        <c:axId val="18594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03568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Базовове значение</c:v>
                </c:pt>
              </c:strCache>
            </c:strRef>
          </c:tx>
          <c:spPr>
            <a:solidFill>
              <a:srgbClr val="27378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обучающихся-консультантов УПП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A0-46A6-BFA8-2406D273771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F5B02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обучающихся-консультантов УПП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A0-46A6-BFA8-2406D273771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rgbClr val="E8481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обучающихся-консультантов УПП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A0-46A6-BFA8-2406D27377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191695"/>
        <c:axId val="26476351"/>
      </c:barChart>
      <c:catAx>
        <c:axId val="168191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476351"/>
        <c:crosses val="autoZero"/>
        <c:auto val="1"/>
        <c:lblAlgn val="ctr"/>
        <c:lblOffset val="100"/>
        <c:noMultiLvlLbl val="0"/>
      </c:catAx>
      <c:valAx>
        <c:axId val="264763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8191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9282246322967908E-2"/>
          <c:y val="0.89633723169146351"/>
          <c:w val="0.86143524980020258"/>
          <c:h val="9.04088840681701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solidFill>
        <a:srgbClr val="002060"/>
      </a:solidFill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7331B-1AEE-446B-B6C8-95A5201EDB02}" type="datetimeFigureOut">
              <a:rPr lang="ru-RU" smtClean="0"/>
              <a:t>21.12.2022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FE1D1-7EA5-4049-BFA6-F19A7D3ECE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805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FE1D1-7EA5-4049-BFA6-F19A7D3ECE1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090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44A432-E7BD-28F4-872B-5A48C99546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8A9E627-02E9-972E-C045-1E1DD3C3F6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01DD0B-1D9A-FC17-6525-49BA2672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BAA43-7B61-4283-A491-B19DB460EF67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CED58C-74C2-3209-1909-4E98E205D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0B044C-9D6B-3E44-1AC7-E37AEF17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15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E0602-6772-95B9-EFEE-00566259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BC71FD9-0B32-0CA2-54E5-671CA84D2F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C190EF-1C66-37C2-E0B3-C16342ADF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129E36-2F45-42A5-B450-8CC38C907095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CF99FC-9D8D-116A-3DF1-5F2DB8F92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956F36-9CD2-C50A-EA55-5349AF74F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55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DC0C57-177C-A238-3990-5146EA9750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D5AD6F-E059-4E11-8342-C7E37E5E3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80210-7660-BF0F-E3D8-D6CE7A0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01E30-200D-41AD-ACA9-D5ACA6900ADB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7F9C78-DD55-B0C6-DA6A-F65BD72EF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8949FA-56ED-3BEF-C644-987C7DCD4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76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147B6-ECFA-EEB8-2A20-A9548047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0B5C34-9038-56F8-752C-7CEC1FB86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152E2A-828C-41E3-4C0F-01BF36610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950019-8F58-48E4-9BB3-AE8E434A9552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3F0AB7-37F8-72A7-7952-CB35D4EB4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8CB273-5F74-179D-1D77-AC37FB8D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70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C3715-72F0-A2B1-501D-2D129F6F9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9E6190-B0F3-65AD-051C-D07228138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72071F-B341-DB06-BD7E-42DB7AB38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935C3-FE07-4AE0-81E9-7BE649DF6F0F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618878-608F-F5F7-1B4B-5F281DA95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A4AD1A-CCF6-E6A5-D176-4DDD1546E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246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69CF93-8DDA-C51D-603A-9A87011EC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6749D3-8F48-2AC1-5E3C-1A7008EE0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E244AA-AC12-E7FC-1D73-0EF94B520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826E365-EA29-A128-8793-9EED35259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39B0-1B7A-488B-8B0D-B33EADD88788}" type="datetime1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2037C-4010-8FE5-AF3A-41928B0F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8FDA9B7-6B48-704F-8671-E05CD4E1D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1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DC91BA-7B48-CE4B-1F85-D755BE38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36A34A-0C4C-6222-9997-FF38CBB6DD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E7FB491-74C9-5922-671F-9E67046829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233D2-07D8-3456-020F-8D1AC35B01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A99FFF6-C79A-2A48-A2B0-5D19613DB2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A77E3E7-64D0-F7ED-3FDA-9B7D5FF23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EA73F-4B19-442B-8251-8D1365F2FB47}" type="datetime1">
              <a:rPr lang="ru-RU" smtClean="0"/>
              <a:t>21.12.2022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668B8AF-3959-2DC9-E1F8-B568204E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EBFADC-8DCA-A376-204F-11FAEE9C5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154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865B83-7BE0-CE20-AAE5-CE0A9C95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D9FB928-9472-B1F7-8A4C-DBFD7E80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881A-CE5C-471A-9BDA-9DADB4A6A98C}" type="datetime1">
              <a:rPr lang="ru-RU" smtClean="0"/>
              <a:t>21.12.2022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F0C7715-AD0F-723A-FB4C-E8FB159D4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F099644-B59C-0F15-2026-DC1BED7F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69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F142EBE-9378-C6FC-D089-C26D5CB6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8C09-8AED-4FAA-B493-F439913D6084}" type="datetime1">
              <a:rPr lang="ru-RU" smtClean="0"/>
              <a:t>21.12.2022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4D4452B-AFF3-3A8D-C321-B5F6E74D6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EC57ED-8D0F-B0C6-1EFA-46A70F8B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580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672E59-D5E7-7D34-4B8F-A2DE29F08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F39E09-5388-4DE7-0456-26EFDF1C21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B517B4A-E81C-9682-4CA6-F84C71CFEA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6E3755-D8A9-0B08-A8CC-6337DE448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30554-617D-4D55-90DA-F659937CED28}" type="datetime1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FFDD07-67F2-D6F0-9BE1-2AF52A600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3C374-6C62-FBFA-1D53-B194F310C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6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FA681-2637-C7E0-C3C2-648247104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8F47472-547F-2BC4-F489-B4EE4A8CA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2BD552-F043-F321-4C85-6456D924A5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478DBB-F7F2-2CF1-D656-5D9B4EEEC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B21AC-7882-4A94-BCFA-43615A217C77}" type="datetime1">
              <a:rPr lang="ru-RU" smtClean="0"/>
              <a:t>21.12.2022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0189A5-E6D4-A308-633A-4A2D7D1D1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85ACCB-EBD7-6029-F52C-76614787B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886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9702A-14C5-ED1C-0434-22A612C70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E7BB0D-A740-86D9-5F13-1E9987DCE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233FBC-E817-6ECC-2353-B65DD12915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B09398-E00A-4933-B7C2-4DBAADD2787A}" type="datetime1">
              <a:rPr lang="ru-RU" smtClean="0"/>
              <a:t>21.12.2022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82B61F-6465-AA4F-B0BF-BBD8B2895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452FB6-BCC6-A21C-6BB2-B14B115A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DE86A-2E30-4AEA-8AD9-BB305C8FD2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8641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5.svg"/><Relationship Id="rId7" Type="http://schemas.openxmlformats.org/officeDocument/2006/relationships/image" Target="../media/image59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57.svg"/><Relationship Id="rId4" Type="http://schemas.openxmlformats.org/officeDocument/2006/relationships/image" Target="../media/image45.png"/><Relationship Id="rId9" Type="http://schemas.openxmlformats.org/officeDocument/2006/relationships/hyperlink" Target="http://new.imt-ishim.ru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9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13.svg"/><Relationship Id="rId12" Type="http://schemas.openxmlformats.org/officeDocument/2006/relationships/image" Target="../media/image11.png"/><Relationship Id="rId17" Type="http://schemas.openxmlformats.org/officeDocument/2006/relationships/image" Target="../media/image23.svg"/><Relationship Id="rId2" Type="http://schemas.openxmlformats.org/officeDocument/2006/relationships/image" Target="../media/image5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19" Type="http://schemas.openxmlformats.org/officeDocument/2006/relationships/image" Target="../media/image25.svg"/><Relationship Id="rId4" Type="http://schemas.openxmlformats.org/officeDocument/2006/relationships/image" Target="../media/image7.png"/><Relationship Id="rId9" Type="http://schemas.openxmlformats.org/officeDocument/2006/relationships/image" Target="../media/image15.sv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png"/><Relationship Id="rId7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5" Type="http://schemas.openxmlformats.org/officeDocument/2006/relationships/image" Target="../media/image16.png"/><Relationship Id="rId4" Type="http://schemas.openxmlformats.org/officeDocument/2006/relationships/image" Target="../media/image27.sv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27.sv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21.png"/><Relationship Id="rId10" Type="http://schemas.openxmlformats.org/officeDocument/2006/relationships/image" Target="../media/image25.jpeg"/><Relationship Id="rId4" Type="http://schemas.openxmlformats.org/officeDocument/2006/relationships/image" Target="../media/image11.sv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chart" Target="../charts/chart4.xml"/><Relationship Id="rId3" Type="http://schemas.openxmlformats.org/officeDocument/2006/relationships/chart" Target="../charts/chart2.xml"/><Relationship Id="rId7" Type="http://schemas.openxmlformats.org/officeDocument/2006/relationships/image" Target="../media/image13.svg"/><Relationship Id="rId12" Type="http://schemas.openxmlformats.org/officeDocument/2006/relationships/chart" Target="../charts/chart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chart" Target="../charts/chart6.xml"/><Relationship Id="rId7" Type="http://schemas.openxmlformats.org/officeDocument/2006/relationships/image" Target="../media/image13.svg"/><Relationship Id="rId12" Type="http://schemas.openxmlformats.org/officeDocument/2006/relationships/chart" Target="../charts/chart7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11" Type="http://schemas.openxmlformats.org/officeDocument/2006/relationships/image" Target="../media/image23.svg"/><Relationship Id="rId5" Type="http://schemas.openxmlformats.org/officeDocument/2006/relationships/image" Target="../media/image11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3.png"/><Relationship Id="rId18" Type="http://schemas.openxmlformats.org/officeDocument/2006/relationships/image" Target="../media/image33.jpeg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2.bin"/><Relationship Id="rId7" Type="http://schemas.openxmlformats.org/officeDocument/2006/relationships/image" Target="../media/image7.png"/><Relationship Id="rId12" Type="http://schemas.openxmlformats.org/officeDocument/2006/relationships/image" Target="../media/image15.svg"/><Relationship Id="rId17" Type="http://schemas.openxmlformats.org/officeDocument/2006/relationships/image" Target="../media/image32.jpe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1.jpeg"/><Relationship Id="rId20" Type="http://schemas.microsoft.com/office/2007/relationships/hdphoto" Target="../media/hdphoto1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11" Type="http://schemas.openxmlformats.org/officeDocument/2006/relationships/image" Target="../media/image9.png"/><Relationship Id="rId24" Type="http://schemas.openxmlformats.org/officeDocument/2006/relationships/image" Target="../media/image36.jpeg"/><Relationship Id="rId5" Type="http://schemas.openxmlformats.org/officeDocument/2006/relationships/image" Target="../media/image28.png"/><Relationship Id="rId15" Type="http://schemas.openxmlformats.org/officeDocument/2006/relationships/image" Target="../media/image30.jpeg"/><Relationship Id="rId23" Type="http://schemas.openxmlformats.org/officeDocument/2006/relationships/image" Target="../media/image35.png"/><Relationship Id="rId10" Type="http://schemas.openxmlformats.org/officeDocument/2006/relationships/image" Target="../media/image13.svg"/><Relationship Id="rId19" Type="http://schemas.openxmlformats.org/officeDocument/2006/relationships/image" Target="../media/image34.png"/><Relationship Id="rId4" Type="http://schemas.openxmlformats.org/officeDocument/2006/relationships/image" Target="../media/image26.emf"/><Relationship Id="rId9" Type="http://schemas.openxmlformats.org/officeDocument/2006/relationships/image" Target="../media/image8.png"/><Relationship Id="rId14" Type="http://schemas.openxmlformats.org/officeDocument/2006/relationships/image" Target="../media/image23.svg"/><Relationship Id="rId22" Type="http://schemas.openxmlformats.org/officeDocument/2006/relationships/image" Target="../media/image2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15.png"/><Relationship Id="rId7" Type="http://schemas.openxmlformats.org/officeDocument/2006/relationships/image" Target="../media/image35.png"/><Relationship Id="rId12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svg"/><Relationship Id="rId11" Type="http://schemas.openxmlformats.org/officeDocument/2006/relationships/image" Target="../media/image40.png"/><Relationship Id="rId5" Type="http://schemas.openxmlformats.org/officeDocument/2006/relationships/image" Target="../media/image16.png"/><Relationship Id="rId10" Type="http://schemas.openxmlformats.org/officeDocument/2006/relationships/image" Target="../media/image39.png"/><Relationship Id="rId4" Type="http://schemas.openxmlformats.org/officeDocument/2006/relationships/image" Target="../media/image27.sv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62440D-5165-C7F4-AEEB-32DB2BDFD3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9554" y="373293"/>
            <a:ext cx="1543462" cy="67829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9B69A5-8F78-B814-46D9-21561A52D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7790" y="326839"/>
            <a:ext cx="661777" cy="7247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9A1990-9AD6-931D-27A1-8AA0256F16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37005" y="338430"/>
            <a:ext cx="755111" cy="74466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1A8D3E6-9881-9C73-F1D2-6BD74334C87A}"/>
              </a:ext>
            </a:extLst>
          </p:cNvPr>
          <p:cNvSpPr txBox="1">
            <a:spLocks/>
          </p:cNvSpPr>
          <p:nvPr/>
        </p:nvSpPr>
        <p:spPr>
          <a:xfrm>
            <a:off x="201096" y="4900004"/>
            <a:ext cx="7029647" cy="9623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sz="2800" b="1" dirty="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A9D1C2-0C5C-7926-642F-EA7BB619F9D8}"/>
              </a:ext>
            </a:extLst>
          </p:cNvPr>
          <p:cNvSpPr txBox="1"/>
          <p:nvPr/>
        </p:nvSpPr>
        <p:spPr>
          <a:xfrm>
            <a:off x="877790" y="5439676"/>
            <a:ext cx="3955226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Century Gothic" panose="020B0502020202020204" pitchFamily="34" charset="0"/>
              </a:rPr>
              <a:t>Исполнители:</a:t>
            </a:r>
          </a:p>
          <a:p>
            <a:r>
              <a:rPr lang="ru-RU" dirty="0">
                <a:latin typeface="Century Gothic" panose="020B0502020202020204" pitchFamily="34" charset="0"/>
              </a:rPr>
              <a:t>Тарасова Людмила Федоровна, </a:t>
            </a:r>
            <a:r>
              <a:rPr lang="ru-RU" dirty="0" err="1">
                <a:latin typeface="Century Gothic" panose="020B0502020202020204" pitchFamily="34" charset="0"/>
              </a:rPr>
              <a:t>Колобылина</a:t>
            </a:r>
            <a:r>
              <a:rPr lang="ru-RU" dirty="0">
                <a:latin typeface="Century Gothic" panose="020B0502020202020204" pitchFamily="34" charset="0"/>
              </a:rPr>
              <a:t> Анна Анатольевна, Горина Евгения Олеговна</a:t>
            </a:r>
            <a:endParaRPr lang="ru-RU" sz="1400" b="1" dirty="0"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620E7C6-70B7-24CA-215B-C40F2DAFC9E6}"/>
              </a:ext>
            </a:extLst>
          </p:cNvPr>
          <p:cNvSpPr txBox="1"/>
          <p:nvPr/>
        </p:nvSpPr>
        <p:spPr>
          <a:xfrm>
            <a:off x="444551" y="1745341"/>
            <a:ext cx="101598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ГАПОУ ТО «Ишимский многопрофильный техникум»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6D533D-2CB4-ABCA-5518-4F82372CCEA8}"/>
              </a:ext>
            </a:extLst>
          </p:cNvPr>
          <p:cNvSpPr txBox="1"/>
          <p:nvPr/>
        </p:nvSpPr>
        <p:spPr>
          <a:xfrm>
            <a:off x="877789" y="3760299"/>
            <a:ext cx="9919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latin typeface="Century Gothic" panose="020B0502020202020204" pitchFamily="34" charset="0"/>
              </a:rPr>
              <a:t>Наименование инклюзивной </a:t>
            </a:r>
            <a:r>
              <a:rPr lang="ru-RU" b="1" dirty="0">
                <a:latin typeface="Century Gothic" panose="020B0502020202020204" pitchFamily="34" charset="0"/>
              </a:rPr>
              <a:t>практики: </a:t>
            </a:r>
          </a:p>
          <a:p>
            <a:r>
              <a:rPr lang="ru-RU" dirty="0">
                <a:latin typeface="Century Gothic" panose="020B0502020202020204" pitchFamily="34" charset="0"/>
              </a:rPr>
              <a:t>Учебно-производственное предприятие как способ формирования предпринимательских навыков у обучающихся с ОВЗ</a:t>
            </a:r>
            <a:endParaRPr lang="ru-RU" sz="1800" dirty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23FA8-529B-CA18-E166-6FEA437D6783}"/>
              </a:ext>
            </a:extLst>
          </p:cNvPr>
          <p:cNvSpPr txBox="1"/>
          <p:nvPr/>
        </p:nvSpPr>
        <p:spPr>
          <a:xfrm>
            <a:off x="877789" y="4476345"/>
            <a:ext cx="80727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latin typeface="Century Gothic" panose="020B0502020202020204" pitchFamily="34" charset="0"/>
            </a:endParaRPr>
          </a:p>
          <a:p>
            <a:r>
              <a:rPr lang="ru-RU" b="1" dirty="0">
                <a:latin typeface="Century Gothic" panose="020B0502020202020204" pitchFamily="34" charset="0"/>
              </a:rPr>
              <a:t>Номинация конкурса: </a:t>
            </a:r>
          </a:p>
          <a:p>
            <a:r>
              <a:rPr lang="ru-RU" dirty="0">
                <a:latin typeface="Century Gothic" panose="020B0502020202020204" pitchFamily="34" charset="0"/>
              </a:rPr>
              <a:t>Социальное партнерство в области инклюзивного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5734886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3672C8F3-D53C-4B97-8D2F-FC1D177B7C62}"/>
              </a:ext>
            </a:extLst>
          </p:cNvPr>
          <p:cNvGrpSpPr/>
          <p:nvPr/>
        </p:nvGrpSpPr>
        <p:grpSpPr>
          <a:xfrm>
            <a:off x="0" y="1060806"/>
            <a:ext cx="12192000" cy="5797194"/>
            <a:chOff x="0" y="1060806"/>
            <a:chExt cx="12192000" cy="5797194"/>
          </a:xfrm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E064B8A-2C49-46CE-9C45-0629531153CF}"/>
                </a:ext>
              </a:extLst>
            </p:cNvPr>
            <p:cNvSpPr/>
            <p:nvPr/>
          </p:nvSpPr>
          <p:spPr>
            <a:xfrm>
              <a:off x="2" y="2261453"/>
              <a:ext cx="4593541" cy="4596547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A35A8450-4AF9-4D56-B1AB-08B3DF8C3016}"/>
                </a:ext>
              </a:extLst>
            </p:cNvPr>
            <p:cNvSpPr/>
            <p:nvPr/>
          </p:nvSpPr>
          <p:spPr>
            <a:xfrm>
              <a:off x="0" y="1060806"/>
              <a:ext cx="12192000" cy="1200647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9261B9B-5193-45C0-B9E2-53185CA32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960031" y="3201150"/>
            <a:ext cx="4596547" cy="2717151"/>
          </a:xfrm>
          <a:prstGeom prst="rect">
            <a:avLst/>
          </a:prstGeom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10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A976CE2-3328-4CC6-9E89-1F0DA480A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253C7F"/>
                </a:solidFill>
                <a:latin typeface="Century Gothic" panose="020B0502020202020204" pitchFamily="34" charset="0"/>
              </a:rPr>
              <a:t>Заключение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244502-E39E-4D03-8FBC-5A59C6737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0778" y="5951549"/>
            <a:ext cx="562157" cy="51718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6BFA3F8-A5DD-4B6A-8C46-E9E6575F8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18650" y="4596051"/>
            <a:ext cx="562157" cy="67203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8200" y="1661129"/>
            <a:ext cx="1038371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	Работа на учебно-производственном предприятии, основанная на взаимовыгодном социальном партнерстве,  позволяет формировать не только навыки предпринимательской деятельности, но и установку на финансовую самостоятельность и чувство собственного достоинства; стремление к самоопределению; навыки правильного поведения в обществе; развитие творческих способностей.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	Практика прошла апробацию в течение двух сезонов и доказала свою эффективность, может применяться в других профессиональных образовательных организациях.</a:t>
            </a:r>
          </a:p>
          <a:p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86" y="4289980"/>
            <a:ext cx="1284178" cy="12841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45086" y="6005854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  <a:hlinkClick r:id="rId9"/>
              </a:rPr>
              <a:t>http://new.imt-ishim.ru/</a:t>
            </a:r>
            <a:r>
              <a:rPr lang="ru-RU" dirty="0">
                <a:latin typeface="Century Gothic" panose="020B0502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103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2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4F980-4027-4980-87CC-C73F0AA0B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1415" b="313"/>
          <a:stretch/>
        </p:blipFill>
        <p:spPr>
          <a:xfrm rot="10800000">
            <a:off x="5589194" y="-1"/>
            <a:ext cx="6602806" cy="67842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78ADE-E0FC-49E3-BE2C-0C80AE4E6E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7" r="5896"/>
          <a:stretch/>
        </p:blipFill>
        <p:spPr>
          <a:xfrm>
            <a:off x="9250976" y="-1"/>
            <a:ext cx="294102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4B3009-CD2B-4EB0-A648-14B7A5143BEE}"/>
              </a:ext>
            </a:extLst>
          </p:cNvPr>
          <p:cNvSpPr/>
          <p:nvPr/>
        </p:nvSpPr>
        <p:spPr>
          <a:xfrm>
            <a:off x="1698879" y="1443575"/>
            <a:ext cx="3621933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D4B3EA-C714-4694-A63F-8DC529323D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50606-B469-4699-ABC5-E0814B34ED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79743-7417-4B41-BF1B-C9CEE76D4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F78483C-0EFE-49F2-889A-7118C3FFA3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675787" y="3910773"/>
            <a:ext cx="1385271" cy="660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72B213A-5DA4-46BF-9707-A4F987E33D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5400000">
            <a:off x="675787" y="5698384"/>
            <a:ext cx="1385271" cy="66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65239F7-D7EF-49E2-B107-9B6A7B15A5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>
            <a:off x="675787" y="69279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E3B23-2147-4C47-B99B-2C1ED05EA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087297F-E035-4488-8281-08447A2FE2C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5400000">
            <a:off x="675787" y="2332125"/>
            <a:ext cx="1385271" cy="6609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FEF5AD-267E-4F08-8237-84A5E880138D}"/>
              </a:ext>
            </a:extLst>
          </p:cNvPr>
          <p:cNvSpPr/>
          <p:nvPr/>
        </p:nvSpPr>
        <p:spPr>
          <a:xfrm>
            <a:off x="1698879" y="1723661"/>
            <a:ext cx="3621933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795297" y="3124185"/>
            <a:ext cx="713072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8481B"/>
                </a:solidFill>
                <a:latin typeface="Century Gothic" panose="020B0502020202020204" pitchFamily="34" charset="0"/>
              </a:rPr>
              <a:t>Цель описываемой практики: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создание условий для успешной социализации обучающихся с инвалидностью и ОВЗ, совершенствование их профессиональных, предпринимательских компетенций, повышение качества практической подготовки обучающихся.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22443" y="228576"/>
            <a:ext cx="309767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E8481B"/>
                </a:solidFill>
                <a:latin typeface="Century Gothic" panose="020B0502020202020204" pitchFamily="34" charset="0"/>
              </a:rPr>
              <a:t>Пути социализации: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пробуждение социальной активности;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воспитание чувства собственного достоинства;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формирование стремления к самоопределению;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активное участие в преобразованиях, направленных на улучшение жизни общества;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трудовое обучение и подготовка к посильным видам труда;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формирование  установки на финансовую самостоятельность и грамотность;</a:t>
            </a:r>
          </a:p>
          <a:p>
            <a:pPr marL="273050" indent="261938" algn="just">
              <a:buFont typeface="Arial" pitchFamily="34" charset="0"/>
              <a:buChar char="•"/>
            </a:pPr>
            <a:r>
              <a:rPr lang="ru-RU" sz="1600" dirty="0">
                <a:latin typeface="Century Gothic" panose="020B0502020202020204" pitchFamily="34" charset="0"/>
              </a:rPr>
              <a:t>развитие творческих способностей.</a:t>
            </a:r>
          </a:p>
          <a:p>
            <a:pPr marL="285750" indent="-285750" algn="ctr">
              <a:buFontTx/>
              <a:buChar char="-"/>
            </a:pPr>
            <a:endParaRPr lang="ru-RU" sz="1600" dirty="0">
              <a:latin typeface="Century Gothic" panose="020B0502020202020204" pitchFamily="34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811132" y="1362422"/>
            <a:ext cx="7130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811132" y="736347"/>
            <a:ext cx="68825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273784"/>
                </a:solidFill>
              </a:rPr>
              <a:t>Ключевые аспекты инклюзивной практики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5334" y="2096219"/>
            <a:ext cx="710526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8481B"/>
                </a:solidFill>
                <a:latin typeface="Century Gothic" panose="020B0502020202020204" pitchFamily="34" charset="0"/>
              </a:rPr>
              <a:t>Целевая аудитория: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обучающиеся и преподаватели Ишимского многопрофильного техникума, социальные партнеры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95297" y="4796287"/>
            <a:ext cx="3968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E8481B"/>
                </a:solidFill>
                <a:latin typeface="Century Gothic" panose="020B0502020202020204" pitchFamily="34" charset="0"/>
              </a:rPr>
              <a:t>Сроки реализации проекта: </a:t>
            </a:r>
            <a:r>
              <a:rPr lang="ru-RU" sz="1600" dirty="0">
                <a:latin typeface="Century Gothic" panose="020B0502020202020204" pitchFamily="34" charset="0"/>
              </a:rPr>
              <a:t>01.01.2021 - 30.12.2023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523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F987D-9A52-4B97-81DB-23982DAF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1415" b="313"/>
          <a:stretch/>
        </p:blipFill>
        <p:spPr>
          <a:xfrm>
            <a:off x="-62646" y="-1"/>
            <a:ext cx="6158646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2A65EC-4BC5-46EF-B0DB-990CCC6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41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Условия и необходимые ресурсы</a:t>
            </a:r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3</a:t>
            </a:fld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384F8-3DC2-40E1-8705-5EB76063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44" y="1224138"/>
            <a:ext cx="851507" cy="1793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78C8D-F9B5-49E4-996E-6952EB3AD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13853" y="297935"/>
            <a:ext cx="1030578" cy="4894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7618" y="4256892"/>
            <a:ext cx="10071164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080" algn="just">
              <a:spcBef>
                <a:spcPts val="100"/>
              </a:spcBef>
            </a:pPr>
            <a:r>
              <a:rPr lang="ru-RU" sz="1600" b="1" spc="25" dirty="0">
                <a:solidFill>
                  <a:srgbClr val="00964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Материально-техническая база: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entury Gothic" panose="020B0502020202020204" pitchFamily="34" charset="0"/>
                <a:cs typeface="Arial" panose="020B0604020202020204" pitchFamily="34" charset="0"/>
              </a:rPr>
              <a:t>опытные почвенные участки; 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entury Gothic" panose="020B0502020202020204" pitchFamily="34" charset="0"/>
                <a:cs typeface="Arial" panose="020B0604020202020204" pitchFamily="34" charset="0"/>
              </a:rPr>
              <a:t>теплица из поликарбоната; 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entury Gothic" panose="020B0502020202020204" pitchFamily="34" charset="0"/>
                <a:cs typeface="Arial" panose="020B0604020202020204" pitchFamily="34" charset="0"/>
              </a:rPr>
              <a:t>приборы, инструменты, расходные материалы и оборудование для выращивания растений; </a:t>
            </a:r>
          </a:p>
          <a:p>
            <a:pPr marL="298450" marR="5080" indent="-285750" algn="just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ru-RU" sz="1600" spc="25" dirty="0">
                <a:latin typeface="Century Gothic" panose="020B0502020202020204" pitchFamily="34" charset="0"/>
                <a:cs typeface="Arial" panose="020B0604020202020204" pitchFamily="34" charset="0"/>
              </a:rPr>
              <a:t>кабинеты и лаборатории, оснащенные специальным оборудованием, где предусмотрены мобильные рабочие места для обучающихся с нарушениями зрения, слуха, опорно-двигательного аппарата.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1164BD-A9E1-4440-8D5B-3A26920EF6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962" y="1453742"/>
            <a:ext cx="3116670" cy="2337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4AE061A-AFBA-47F2-AA65-789DD1B524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54" y="1432357"/>
            <a:ext cx="3252129" cy="23375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133F3D-5850-43D7-BF03-8C3D90BA107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7" t="5324" r="8063"/>
          <a:stretch/>
        </p:blipFill>
        <p:spPr>
          <a:xfrm>
            <a:off x="8243431" y="1432357"/>
            <a:ext cx="2995351" cy="23771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263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A1D606-1CF4-419E-9FD8-6A0072E2F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7" t="1415" r="-2" b="313"/>
          <a:stretch/>
        </p:blipFill>
        <p:spPr>
          <a:xfrm>
            <a:off x="-2938" y="0"/>
            <a:ext cx="3634670" cy="6858000"/>
          </a:xfrm>
          <a:prstGeom prst="rect">
            <a:avLst/>
          </a:prstGeom>
          <a:noFill/>
          <a:ln w="28575">
            <a:noFill/>
          </a:ln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4</a:t>
            </a:fld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73CA77-2775-46AA-A82B-4D17848295C1}"/>
              </a:ext>
            </a:extLst>
          </p:cNvPr>
          <p:cNvSpPr/>
          <p:nvPr/>
        </p:nvSpPr>
        <p:spPr>
          <a:xfrm>
            <a:off x="1" y="4436534"/>
            <a:ext cx="1820742" cy="664327"/>
          </a:xfrm>
          <a:prstGeom prst="rect">
            <a:avLst/>
          </a:prstGeom>
          <a:solidFill>
            <a:srgbClr val="27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9EF5F5B-65EF-4898-9089-A8E3B4B74CC0}"/>
              </a:ext>
            </a:extLst>
          </p:cNvPr>
          <p:cNvSpPr/>
          <p:nvPr/>
        </p:nvSpPr>
        <p:spPr>
          <a:xfrm>
            <a:off x="1" y="2002673"/>
            <a:ext cx="1820742" cy="605439"/>
          </a:xfrm>
          <a:prstGeom prst="rect">
            <a:avLst/>
          </a:prstGeom>
          <a:solidFill>
            <a:srgbClr val="2737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B3D5B0-A3D5-418F-882C-17C9CFDF6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"/>
          <a:stretch/>
        </p:blipFill>
        <p:spPr>
          <a:xfrm rot="16200000" flipH="1">
            <a:off x="3356791" y="-2730355"/>
            <a:ext cx="1143697" cy="75976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DC56308-A260-4503-994A-A2F6411F4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54494" y="1998657"/>
            <a:ext cx="287292" cy="6049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9DAF501-A99D-455E-B659-B2B852DABF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694019" y="4607816"/>
            <a:ext cx="668115" cy="31727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BE4FA3-E84C-4841-926F-57FE48C939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4" t="832" r="19204" b="895"/>
          <a:stretch/>
        </p:blipFill>
        <p:spPr>
          <a:xfrm>
            <a:off x="7580830" y="-20074"/>
            <a:ext cx="4725609" cy="6886071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8864FDC-B017-4A3E-9622-4AFF8A70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365125"/>
            <a:ext cx="10826262" cy="132556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</a:rPr>
              <a:t>Основные направления деятельности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58661" y="2116476"/>
            <a:ext cx="2827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Образовательное</a:t>
            </a:r>
            <a:r>
              <a:rPr 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83741" y="4581789"/>
            <a:ext cx="2996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entury Gothic" panose="020B0502020202020204" pitchFamily="34" charset="0"/>
              </a:rPr>
              <a:t>Предпринимательское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0687" y="2133004"/>
            <a:ext cx="742131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разработаны специальные образовательные программы;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скорректирован график учебного процесса групп с ОВЗ с учетом работы предприятия;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подготовлена материально-техническая база, приобретены оборудование, приборы, инструменты и расходные материалы;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организовано прохождение обучающимися практик, лабораторно-практических занятий на базе предприятия;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осуществляется подготовка к конкурсам профессионального мастерства обучающихся различного уровня.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4770687" y="4934593"/>
            <a:ext cx="74213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Century Gothic" panose="020B0502020202020204" pitchFamily="34" charset="0"/>
              </a:rPr>
              <a:t>разработаны технологические карты возделывания растений;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выращено более 7 тысяч растений. 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сумма реализации рассады составила более   50 тысяч рублей;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затраты на приобретение расходных материалов составили менее трети от суммы реализации.</a:t>
            </a:r>
          </a:p>
          <a:p>
            <a:pPr algn="just"/>
            <a:r>
              <a:rPr lang="ru-RU" sz="1600" dirty="0">
                <a:latin typeface="Century Gothic" panose="020B0502020202020204" pitchFamily="34" charset="0"/>
              </a:rPr>
              <a:t>заключено  10 договоров на приобретение рассады и оказанию услуг по озеленению территорий.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8089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3DFA93BB-B837-4413-A32D-9B19F21963EE}"/>
              </a:ext>
            </a:extLst>
          </p:cNvPr>
          <p:cNvGrpSpPr/>
          <p:nvPr/>
        </p:nvGrpSpPr>
        <p:grpSpPr>
          <a:xfrm>
            <a:off x="1" y="-1"/>
            <a:ext cx="12223867" cy="6875622"/>
            <a:chOff x="1" y="-1"/>
            <a:chExt cx="12223867" cy="6875622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8242D326-F377-4330-BF7B-BCB6A3FEE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73" t="1415" b="313"/>
            <a:stretch/>
          </p:blipFill>
          <p:spPr>
            <a:xfrm rot="10800000">
              <a:off x="5206349" y="-1"/>
              <a:ext cx="6602806" cy="6858001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5019B367-41CD-4231-BB3E-6D045E357C5A}"/>
                </a:ext>
              </a:extLst>
            </p:cNvPr>
            <p:cNvSpPr/>
            <p:nvPr/>
          </p:nvSpPr>
          <p:spPr>
            <a:xfrm>
              <a:off x="10347572" y="-1"/>
              <a:ext cx="1876296" cy="6858000"/>
            </a:xfrm>
            <a:prstGeom prst="rect">
              <a:avLst/>
            </a:prstGeom>
            <a:solidFill>
              <a:srgbClr val="DEE6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20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0EEA785A-028D-4BBF-B224-192DD680A1FB}"/>
                </a:ext>
              </a:extLst>
            </p:cNvPr>
            <p:cNvSpPr/>
            <p:nvPr/>
          </p:nvSpPr>
          <p:spPr>
            <a:xfrm>
              <a:off x="1" y="1456080"/>
              <a:ext cx="5206347" cy="5419541"/>
            </a:xfrm>
            <a:prstGeom prst="rect">
              <a:avLst/>
            </a:prstGeom>
            <a:solidFill>
              <a:srgbClr val="F6F8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95CB91-229B-4E2B-83E5-3AB2C86A4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045400" y="2659248"/>
            <a:ext cx="657056" cy="31348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719D868-EBB4-4E1C-985A-AAAC56A09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045400" y="3902273"/>
            <a:ext cx="657056" cy="3134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C6978E8-530E-44D4-9D33-A0D096097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10045400" y="5442205"/>
            <a:ext cx="657056" cy="313481"/>
          </a:xfrm>
          <a:prstGeom prst="rect">
            <a:avLst/>
          </a:prstGeom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5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40F790E-CF10-49CA-BC75-141A3B31F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014" y="365126"/>
            <a:ext cx="9999785" cy="45415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</a:rPr>
              <a:t>Календарь работ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CD0396-3427-4590-93C6-6E150C7700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783668" y="3492745"/>
            <a:ext cx="1640467" cy="78266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70BBC4-EAA7-4691-80A4-2A34BC9F3C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783668" y="1792831"/>
            <a:ext cx="1640467" cy="7826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F54DB01-ED5B-459D-BDE5-B349AF4D1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1783668" y="5188039"/>
            <a:ext cx="1640467" cy="7826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2328F-DCFF-495C-AE96-D67141287D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"/>
          <a:stretch/>
        </p:blipFill>
        <p:spPr>
          <a:xfrm rot="16200000" flipH="1">
            <a:off x="6032125" y="708007"/>
            <a:ext cx="109892" cy="12209859"/>
          </a:xfrm>
          <a:prstGeom prst="rect">
            <a:avLst/>
          </a:prstGeom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185910"/>
              </p:ext>
            </p:extLst>
          </p:nvPr>
        </p:nvGraphicFramePr>
        <p:xfrm>
          <a:off x="327966" y="1145931"/>
          <a:ext cx="8384713" cy="53550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708">
                  <a:extLst>
                    <a:ext uri="{9D8B030D-6E8A-4147-A177-3AD203B41FA5}">
                      <a16:colId xmlns:a16="http://schemas.microsoft.com/office/drawing/2014/main" val="374872911"/>
                    </a:ext>
                  </a:extLst>
                </a:gridCol>
                <a:gridCol w="5293957">
                  <a:extLst>
                    <a:ext uri="{9D8B030D-6E8A-4147-A177-3AD203B41FA5}">
                      <a16:colId xmlns:a16="http://schemas.microsoft.com/office/drawing/2014/main" val="1607665176"/>
                    </a:ext>
                  </a:extLst>
                </a:gridCol>
                <a:gridCol w="2343048">
                  <a:extLst>
                    <a:ext uri="{9D8B030D-6E8A-4147-A177-3AD203B41FA5}">
                      <a16:colId xmlns:a16="http://schemas.microsoft.com/office/drawing/2014/main" val="3070861581"/>
                    </a:ext>
                  </a:extLst>
                </a:gridCol>
              </a:tblGrid>
              <a:tr h="35171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№ п/п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Наименование работы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Сроки проведения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5705059"/>
                  </a:ext>
                </a:extLst>
              </a:tr>
              <a:tr h="3973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1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Подбор видов и сортов растений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Октябрь - декабрь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12515524"/>
                  </a:ext>
                </a:extLst>
              </a:tr>
              <a:tr h="3125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Посев растений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Январь – март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7135330"/>
                  </a:ext>
                </a:extLst>
              </a:tr>
              <a:tr h="35002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Пикировка сеянцев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Февраль – апрель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3179846"/>
                  </a:ext>
                </a:extLst>
              </a:tr>
              <a:tr h="3125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Уход за рассадой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Январь – май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95363646"/>
                  </a:ext>
                </a:extLst>
              </a:tr>
              <a:tr h="3125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Реализация рассады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Апрель – июнь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1412227"/>
                  </a:ext>
                </a:extLst>
              </a:tr>
              <a:tr h="52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6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Высадка рассады в клумбы на территории техникума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Май – июнь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1843751"/>
                  </a:ext>
                </a:extLst>
              </a:tr>
              <a:tr h="52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7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Высадка рассады овощных культур в открытый и защищенный грунт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Май – июнь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8531290"/>
                  </a:ext>
                </a:extLst>
              </a:tr>
              <a:tr h="52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8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Уход за растениями в открытом и защищенном грунте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Май - август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81967428"/>
                  </a:ext>
                </a:extLst>
              </a:tr>
              <a:tr h="52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9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Уборка урожая, реализация и закладка на хранение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Июль - сентябрь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99388520"/>
                  </a:ext>
                </a:extLst>
              </a:tr>
              <a:tr h="31255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10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Уборка растительных остатков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Сентябрь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25374994"/>
                  </a:ext>
                </a:extLst>
              </a:tr>
              <a:tr h="52518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Century Gothic" panose="020B0502020202020204" pitchFamily="34" charset="0"/>
                        </a:rPr>
                        <a:t>11</a:t>
                      </a:r>
                      <a:endParaRPr lang="ru-RU" sz="160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Подготовка инвентаря и теплицы для следующего сезона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Century Gothic" panose="020B0502020202020204" pitchFamily="34" charset="0"/>
                        </a:rPr>
                        <a:t>Сентябрь - октябрь</a:t>
                      </a:r>
                      <a:endParaRPr lang="ru-RU" sz="1600" dirty="0">
                        <a:effectLst/>
                        <a:latin typeface="Century Gothic" panose="020B0502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71811460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9760608-E5F7-457F-A6FC-656CD0DE2E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702" y="39254"/>
            <a:ext cx="3260625" cy="2127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2" descr="https://i.pinimg.com/originals/28/32/02/283202a398b3dda558ec67968e5ef6c4.jpg"/>
          <p:cNvPicPr>
            <a:picLocks noChangeAspect="1" noChangeArrowheads="1"/>
          </p:cNvPicPr>
          <p:nvPr/>
        </p:nvPicPr>
        <p:blipFill>
          <a:blip r:embed="rId9" cstate="print"/>
          <a:srcRect l="2428" r="24745" b="14289"/>
          <a:stretch>
            <a:fillRect/>
          </a:stretch>
        </p:blipFill>
        <p:spPr bwMode="auto">
          <a:xfrm>
            <a:off x="9040644" y="4869675"/>
            <a:ext cx="3070683" cy="185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C:\Users\Пользователь\Downloads\IMG_20220413_133138.jpg"/>
          <p:cNvPicPr/>
          <p:nvPr/>
        </p:nvPicPr>
        <p:blipFill>
          <a:blip r:embed="rId10" cstate="print"/>
          <a:srcRect l="23654" t="12416"/>
          <a:stretch>
            <a:fillRect/>
          </a:stretch>
        </p:blipFill>
        <p:spPr bwMode="auto">
          <a:xfrm rot="5400000">
            <a:off x="9288482" y="2542626"/>
            <a:ext cx="2392462" cy="1942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460973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BD60A6-D349-4C98-9FE1-DA5AF329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6</a:t>
            </a:fld>
            <a:endParaRPr lang="ru-RU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0A010F9-69CA-4633-8C41-3732A86E79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47768006"/>
              </p:ext>
            </p:extLst>
          </p:nvPr>
        </p:nvGraphicFramePr>
        <p:xfrm>
          <a:off x="1624037" y="863540"/>
          <a:ext cx="4063999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66B928F-9EE1-4EAE-AD03-4E6694E65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9397912"/>
              </p:ext>
            </p:extLst>
          </p:nvPr>
        </p:nvGraphicFramePr>
        <p:xfrm>
          <a:off x="7047911" y="863540"/>
          <a:ext cx="3882683" cy="271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DA1E42-D474-4976-9E17-9B5B46F2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D09574-58E6-41AB-9D95-E7F080470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D3EE8-F6F2-46D9-983C-ECD1E6ADC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3CE1DF-60B7-4E7E-AAF4-E1E61927E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graphicFrame>
        <p:nvGraphicFramePr>
          <p:cNvPr id="17" name="Диаграмма 16">
            <a:extLst>
              <a:ext uri="{FF2B5EF4-FFF2-40B4-BE49-F238E27FC236}">
                <a16:creationId xmlns:a16="http://schemas.microsoft.com/office/drawing/2014/main" id="{C6142F8A-3CCE-46E0-A755-D557B8BBD4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3190914"/>
              </p:ext>
            </p:extLst>
          </p:nvPr>
        </p:nvGraphicFramePr>
        <p:xfrm>
          <a:off x="1624037" y="3768212"/>
          <a:ext cx="4063999" cy="2874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A34990E-CBCF-40E6-9A97-03B2144328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710034"/>
              </p:ext>
            </p:extLst>
          </p:nvPr>
        </p:nvGraphicFramePr>
        <p:xfrm>
          <a:off x="7047911" y="3768211"/>
          <a:ext cx="3882683" cy="287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035B0C98-239E-4DB1-9BAA-6C347223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66" y="201368"/>
            <a:ext cx="10515600" cy="6030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</a:rPr>
              <a:t>Показатели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25553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CBD60A6-D349-4C98-9FE1-DA5AF3296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7</a:t>
            </a:fld>
            <a:endParaRPr lang="ru-RU"/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80A010F9-69CA-4633-8C41-3732A86E79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081465"/>
              </p:ext>
            </p:extLst>
          </p:nvPr>
        </p:nvGraphicFramePr>
        <p:xfrm>
          <a:off x="1624037" y="863540"/>
          <a:ext cx="4063999" cy="2709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466B928F-9EE1-4EAE-AD03-4E6694E656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1209496"/>
              </p:ext>
            </p:extLst>
          </p:nvPr>
        </p:nvGraphicFramePr>
        <p:xfrm>
          <a:off x="7047911" y="863540"/>
          <a:ext cx="3882683" cy="2716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BDA1E42-D474-4976-9E17-9B5B46F28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D09574-58E6-41AB-9D95-E7F0804703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3CD3EE8-F6F2-46D9-983C-ECD1E6ADCC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3CE1DF-60B7-4E7E-AAF4-E1E61927EE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CA34990E-CBCF-40E6-9A97-03B2144328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953044"/>
              </p:ext>
            </p:extLst>
          </p:nvPr>
        </p:nvGraphicFramePr>
        <p:xfrm>
          <a:off x="4154658" y="3788328"/>
          <a:ext cx="3882683" cy="287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9" name="Заголовок 3">
            <a:extLst>
              <a:ext uri="{FF2B5EF4-FFF2-40B4-BE49-F238E27FC236}">
                <a16:creationId xmlns:a16="http://schemas.microsoft.com/office/drawing/2014/main" id="{035B0C98-239E-4DB1-9BAA-6C347223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166" y="201368"/>
            <a:ext cx="10515600" cy="603017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</a:rPr>
              <a:t>Показатели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109916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Объект 25">
            <a:extLst>
              <a:ext uri="{FF2B5EF4-FFF2-40B4-BE49-F238E27FC236}">
                <a16:creationId xmlns:a16="http://schemas.microsoft.com/office/drawing/2014/main" id="{3950899E-E972-478E-9E9A-F3C9B0C9977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4104010"/>
              </p:ext>
            </p:extLst>
          </p:nvPr>
        </p:nvGraphicFramePr>
        <p:xfrm>
          <a:off x="3719504" y="3764841"/>
          <a:ext cx="1806455" cy="2338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Acrobat Document" r:id="rId3" imgW="5829298" imgH="7543753" progId="AcroExch.Document.7">
                  <p:embed/>
                </p:oleObj>
              </mc:Choice>
              <mc:Fallback>
                <p:oleObj name="Acrobat Document" r:id="rId3" imgW="5829298" imgH="7543753" progId="AcroExch.Document.7">
                  <p:embed/>
                  <p:pic>
                    <p:nvPicPr>
                      <p:cNvPr id="4" name="Объект 3">
                        <a:extLst>
                          <a:ext uri="{FF2B5EF4-FFF2-40B4-BE49-F238E27FC236}">
                            <a16:creationId xmlns:a16="http://schemas.microsoft.com/office/drawing/2014/main" id="{6AACBCDA-139B-456F-B606-4272A8B09B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9504" y="3764841"/>
                        <a:ext cx="1806455" cy="2338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8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84F980-4027-4980-87CC-C73F0AA0BE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3" t="1415" b="313"/>
          <a:stretch/>
        </p:blipFill>
        <p:spPr>
          <a:xfrm rot="10800000">
            <a:off x="8273771" y="1199688"/>
            <a:ext cx="1793011" cy="1842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F78ADE-E0FC-49E3-BE2C-0C80AE4E6E7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7" r="5896"/>
          <a:stretch/>
        </p:blipFill>
        <p:spPr>
          <a:xfrm>
            <a:off x="11611967" y="-895"/>
            <a:ext cx="592704" cy="6858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F4B3009-CD2B-4EB0-A648-14B7A5143BEE}"/>
              </a:ext>
            </a:extLst>
          </p:cNvPr>
          <p:cNvSpPr/>
          <p:nvPr/>
        </p:nvSpPr>
        <p:spPr>
          <a:xfrm>
            <a:off x="1698879" y="1443575"/>
            <a:ext cx="3621933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D4B3EA-C714-4694-A63F-8DC529323D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400000">
            <a:off x="-362180" y="692794"/>
            <a:ext cx="1385271" cy="66091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E950606-B469-4699-ABC5-E0814B34ED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-362180" y="3910773"/>
            <a:ext cx="1385271" cy="6609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E79743-7417-4B41-BF1B-C9CEE76D44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5400000">
            <a:off x="-362180" y="5698384"/>
            <a:ext cx="1385271" cy="6609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6E3B23-2147-4C47-B99B-2C1ED05EA72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rot="5400000">
            <a:off x="-362180" y="2332125"/>
            <a:ext cx="1385271" cy="66091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9FEF5AD-267E-4F08-8237-84A5E880138D}"/>
              </a:ext>
            </a:extLst>
          </p:cNvPr>
          <p:cNvSpPr/>
          <p:nvPr/>
        </p:nvSpPr>
        <p:spPr>
          <a:xfrm>
            <a:off x="1698879" y="1723661"/>
            <a:ext cx="3621933" cy="4571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Заголовок 3">
            <a:extLst>
              <a:ext uri="{FF2B5EF4-FFF2-40B4-BE49-F238E27FC236}">
                <a16:creationId xmlns:a16="http://schemas.microsoft.com/office/drawing/2014/main" id="{982A65EC-4BC5-46EF-B0DB-990CCC6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5668" y="220169"/>
            <a:ext cx="9440916" cy="944610"/>
          </a:xfrm>
        </p:spPr>
        <p:txBody>
          <a:bodyPr>
            <a:normAutofit/>
          </a:bodyPr>
          <a:lstStyle/>
          <a:p>
            <a:r>
              <a:rPr lang="ru-RU" sz="31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Результаты реализации практики</a:t>
            </a:r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2419F43-C92A-4E74-BF6D-0EE0E2EEBA75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424" y="915745"/>
            <a:ext cx="3135325" cy="212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https://sun9-74.userapi.com/impg/dF4IsynXvpoih10CV0Xbe5DmaJ69iC62xWxaIA/ic1iPx17MHY.jpg?size=1280x960&amp;quality=96&amp;sign=a929b0609cda9bbeb720d8cc92f1406f&amp;type=album">
            <a:extLst>
              <a:ext uri="{FF2B5EF4-FFF2-40B4-BE49-F238E27FC236}">
                <a16:creationId xmlns:a16="http://schemas.microsoft.com/office/drawing/2014/main" id="{9DBA87E5-EA72-4E9A-9E05-8B6F57564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16" y="924485"/>
            <a:ext cx="2819891" cy="209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128" y="943435"/>
            <a:ext cx="1563744" cy="20902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un9-11.userapi.com/impg/bnCwhH-MMtr6arDdnbcxDS1My_EzFHk-lZ0_cQ/QmGXQfiI7pI.jpg?size=808x1080&amp;quality=95&amp;sign=bf70df23c5e8d0298d23b3cdea9b1bf9&amp;type=album">
            <a:extLst>
              <a:ext uri="{FF2B5EF4-FFF2-40B4-BE49-F238E27FC236}">
                <a16:creationId xmlns:a16="http://schemas.microsoft.com/office/drawing/2014/main" id="{2AE018D8-CBE5-493A-AFD1-E8ED2671B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19" t="15660" r="12244" b="27269"/>
          <a:stretch/>
        </p:blipFill>
        <p:spPr bwMode="auto">
          <a:xfrm>
            <a:off x="9170277" y="3428105"/>
            <a:ext cx="2804026" cy="28968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imt-ishim.ru/upload/medialibrary/64f/l2o8r7qf4696pm7q3qu5pehnj0hvlk9n.jpg">
            <a:extLst>
              <a:ext uri="{FF2B5EF4-FFF2-40B4-BE49-F238E27FC236}">
                <a16:creationId xmlns:a16="http://schemas.microsoft.com/office/drawing/2014/main" id="{E83DB253-D05A-4BE7-B343-30F94F70D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747" y="3329773"/>
            <a:ext cx="2419779" cy="3131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Объект 26">
            <a:extLst>
              <a:ext uri="{FF2B5EF4-FFF2-40B4-BE49-F238E27FC236}">
                <a16:creationId xmlns:a16="http://schemas.microsoft.com/office/drawing/2014/main" id="{4B048570-4351-484B-809C-6DC4D83998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692450"/>
              </p:ext>
            </p:extLst>
          </p:nvPr>
        </p:nvGraphicFramePr>
        <p:xfrm>
          <a:off x="7063257" y="3769158"/>
          <a:ext cx="1974715" cy="2555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Acrobat Document" r:id="rId21" imgW="5829298" imgH="7543753" progId="AcroExch.Document.7">
                  <p:embed/>
                </p:oleObj>
              </mc:Choice>
              <mc:Fallback>
                <p:oleObj name="Acrobat Document" r:id="rId21" imgW="5829298" imgH="7543753" progId="AcroExch.Document.7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8606679B-DD58-4A9D-A7B3-515E139D22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7063257" y="3769158"/>
                        <a:ext cx="1974715" cy="25558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6B3B05-0883-4C1B-8CD5-68DD1D513B53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t="18295" b="9437"/>
          <a:stretch/>
        </p:blipFill>
        <p:spPr>
          <a:xfrm>
            <a:off x="1011996" y="3467070"/>
            <a:ext cx="2573255" cy="276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https://gruenstadt.ru/wp-content/uploads/f/e/b/feb28d192b16b737763253196691ab5b.jpeg">
            <a:extLst>
              <a:ext uri="{FF2B5EF4-FFF2-40B4-BE49-F238E27FC236}">
                <a16:creationId xmlns:a16="http://schemas.microsoft.com/office/drawing/2014/main" id="{83CEA277-C71B-4062-9630-44BD89D42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776" y="951042"/>
            <a:ext cx="2935251" cy="2087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9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AF987D-9A52-4B97-81DB-23982DAFF6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1415" b="313"/>
          <a:stretch/>
        </p:blipFill>
        <p:spPr>
          <a:xfrm>
            <a:off x="-62646" y="-1"/>
            <a:ext cx="6158646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0B9AA81-A969-0B84-B207-BD3606702226}"/>
              </a:ext>
            </a:extLst>
          </p:cNvPr>
          <p:cNvSpPr/>
          <p:nvPr/>
        </p:nvSpPr>
        <p:spPr>
          <a:xfrm flipH="1">
            <a:off x="0" y="0"/>
            <a:ext cx="1390650" cy="6858000"/>
          </a:xfrm>
          <a:prstGeom prst="rect">
            <a:avLst/>
          </a:prstGeom>
          <a:solidFill>
            <a:srgbClr val="EB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82A65EC-4BC5-46EF-B0DB-990CCC697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417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Истории успеха</a:t>
            </a:r>
            <a: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>
                <a:solidFill>
                  <a:srgbClr val="27378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</a:br>
            <a:endParaRPr lang="ru-RU" sz="2800" dirty="0"/>
          </a:p>
        </p:txBody>
      </p:sp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6B2B3C36-5BBF-8D51-A59A-C74A9663A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DE86A-2E30-4AEA-8AD9-BB305C8FD236}" type="slidenum">
              <a:rPr lang="ru-RU" smtClean="0"/>
              <a:t>9</a:t>
            </a:fld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06384F8-3DC2-40E1-8705-5EB760631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44" y="1224138"/>
            <a:ext cx="851507" cy="179307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A78C8D-F9B5-49E4-996E-6952EB3ADF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-13853" y="297935"/>
            <a:ext cx="1030578" cy="4894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D9F7AF9-89C8-4046-B580-D3DD1F3BB1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8295" b="9437"/>
          <a:stretch/>
        </p:blipFill>
        <p:spPr>
          <a:xfrm>
            <a:off x="1341720" y="1094182"/>
            <a:ext cx="2573255" cy="276630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6F6275-56D6-4599-9BEE-E4162295C5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5331" y="885416"/>
            <a:ext cx="2219730" cy="289176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17" y="3569110"/>
            <a:ext cx="2753665" cy="315236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58108" y="803186"/>
            <a:ext cx="2225264" cy="29670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1"/>
          <a:srcRect l="15445" t="4675" r="17372" b="20450"/>
          <a:stretch/>
        </p:blipFill>
        <p:spPr>
          <a:xfrm>
            <a:off x="9973173" y="3860487"/>
            <a:ext cx="1667265" cy="247752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5967" y="4024517"/>
            <a:ext cx="1844504" cy="22415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3"/>
          <a:srcRect t="4527" r="52228"/>
          <a:stretch/>
        </p:blipFill>
        <p:spPr>
          <a:xfrm>
            <a:off x="2781299" y="4002049"/>
            <a:ext cx="2174755" cy="24447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18176" y="3777185"/>
            <a:ext cx="3542083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632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428</Words>
  <Application>Microsoft Office PowerPoint</Application>
  <PresentationFormat>Широкоэкранный</PresentationFormat>
  <Paragraphs>96</Paragraphs>
  <Slides>10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Century Gothic</vt:lpstr>
      <vt:lpstr>Times New Roman</vt:lpstr>
      <vt:lpstr>Тема Office</vt:lpstr>
      <vt:lpstr>Acrobat Document</vt:lpstr>
      <vt:lpstr>Презентация PowerPoint</vt:lpstr>
      <vt:lpstr>Презентация PowerPoint</vt:lpstr>
      <vt:lpstr>Условия и необходимые ресурсы </vt:lpstr>
      <vt:lpstr>Основные направления деятельности</vt:lpstr>
      <vt:lpstr>Календарь работ</vt:lpstr>
      <vt:lpstr>Показатели проекта</vt:lpstr>
      <vt:lpstr>Показатели проекта</vt:lpstr>
      <vt:lpstr>Результаты реализации практики </vt:lpstr>
      <vt:lpstr>Истории успеха </vt:lpstr>
      <vt:lpstr>Заключение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TARASOVA</cp:lastModifiedBy>
  <cp:revision>58</cp:revision>
  <cp:lastPrinted>2022-12-21T04:43:59Z</cp:lastPrinted>
  <dcterms:created xsi:type="dcterms:W3CDTF">2022-09-16T07:45:51Z</dcterms:created>
  <dcterms:modified xsi:type="dcterms:W3CDTF">2022-12-21T06:25:29Z</dcterms:modified>
</cp:coreProperties>
</file>