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71" r:id="rId4"/>
    <p:sldId id="272" r:id="rId5"/>
    <p:sldId id="274" r:id="rId6"/>
    <p:sldId id="275" r:id="rId7"/>
    <p:sldId id="276" r:id="rId8"/>
    <p:sldId id="277" r:id="rId9"/>
    <p:sldId id="278" r:id="rId10"/>
    <p:sldId id="258" r:id="rId11"/>
    <p:sldId id="273" r:id="rId12"/>
    <p:sldId id="259" r:id="rId13"/>
    <p:sldId id="260" r:id="rId14"/>
    <p:sldId id="261" r:id="rId15"/>
    <p:sldId id="262" r:id="rId16"/>
    <p:sldId id="263" r:id="rId17"/>
    <p:sldId id="264" r:id="rId18"/>
    <p:sldId id="265" r:id="rId19"/>
    <p:sldId id="266" r:id="rId20"/>
    <p:sldId id="267" r:id="rId21"/>
    <p:sldId id="268" r:id="rId22"/>
    <p:sldId id="269" r:id="rId23"/>
    <p:sldId id="270" r:id="rId24"/>
    <p:sldId id="279" r:id="rId25"/>
    <p:sldId id="280" r:id="rId26"/>
    <p:sldId id="281" r:id="rId27"/>
    <p:sldId id="282" r:id="rId28"/>
    <p:sldId id="283" r:id="rId29"/>
    <p:sldId id="284" r:id="rId30"/>
    <p:sldId id="285" r:id="rId31"/>
    <p:sldId id="286" r:id="rId32"/>
    <p:sldId id="287" r:id="rId33"/>
    <p:sldId id="288" r:id="rId34"/>
    <p:sldId id="331" r:id="rId35"/>
    <p:sldId id="332" r:id="rId36"/>
    <p:sldId id="333" r:id="rId37"/>
    <p:sldId id="334" r:id="rId38"/>
    <p:sldId id="335" r:id="rId39"/>
    <p:sldId id="336"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29" r:id="rId59"/>
    <p:sldId id="307" r:id="rId60"/>
    <p:sldId id="308" r:id="rId61"/>
    <p:sldId id="309" r:id="rId62"/>
    <p:sldId id="310" r:id="rId63"/>
    <p:sldId id="311" r:id="rId64"/>
    <p:sldId id="312" r:id="rId65"/>
    <p:sldId id="313" r:id="rId66"/>
    <p:sldId id="314" r:id="rId67"/>
    <p:sldId id="315" r:id="rId68"/>
    <p:sldId id="316" r:id="rId69"/>
    <p:sldId id="317" r:id="rId70"/>
    <p:sldId id="327" r:id="rId71"/>
    <p:sldId id="318" r:id="rId72"/>
    <p:sldId id="319" r:id="rId73"/>
    <p:sldId id="320" r:id="rId74"/>
    <p:sldId id="321" r:id="rId75"/>
    <p:sldId id="322" r:id="rId76"/>
    <p:sldId id="323" r:id="rId77"/>
    <p:sldId id="324" r:id="rId78"/>
    <p:sldId id="325" r:id="rId79"/>
    <p:sldId id="326" r:id="rId80"/>
    <p:sldId id="328" r:id="rId81"/>
    <p:sldId id="330" r:id="rId82"/>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000066"/>
    <a:srgbClr val="000099"/>
    <a:srgbClr val="FF0000"/>
    <a:srgbClr val="0033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p:cViewPr varScale="1">
        <p:scale>
          <a:sx n="106" d="100"/>
          <a:sy n="106" d="100"/>
        </p:scale>
        <p:origin x="708" y="10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slide" Target="slides/slide8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24D3D35-1C8A-46CA-B064-847110D0902E}"/>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a:extLst>
              <a:ext uri="{FF2B5EF4-FFF2-40B4-BE49-F238E27FC236}">
                <a16:creationId xmlns:a16="http://schemas.microsoft.com/office/drawing/2014/main" id="{47D3A0E2-A026-4B83-9289-3505AF5E0C8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16:creationId xmlns:a16="http://schemas.microsoft.com/office/drawing/2014/main" id="{2F4327F5-FED2-4F1C-B95A-FA4F972E02D5}"/>
              </a:ext>
            </a:extLst>
          </p:cNvPr>
          <p:cNvSpPr>
            <a:spLocks noGrp="1"/>
          </p:cNvSpPr>
          <p:nvPr>
            <p:ph type="dt" sz="half" idx="10"/>
          </p:nvPr>
        </p:nvSpPr>
        <p:spPr/>
        <p:txBody>
          <a:bodyPr/>
          <a:lstStyle/>
          <a:p>
            <a:fld id="{3EC576E2-DB31-4D0C-99D1-769BE8BAC675}" type="datetimeFigureOut">
              <a:rPr lang="ru-RU" smtClean="0"/>
              <a:t>17.02.2022</a:t>
            </a:fld>
            <a:endParaRPr lang="ru-RU"/>
          </a:p>
        </p:txBody>
      </p:sp>
      <p:sp>
        <p:nvSpPr>
          <p:cNvPr id="5" name="Нижний колонтитул 4">
            <a:extLst>
              <a:ext uri="{FF2B5EF4-FFF2-40B4-BE49-F238E27FC236}">
                <a16:creationId xmlns:a16="http://schemas.microsoft.com/office/drawing/2014/main" id="{7EB5ACFD-AAAD-4F85-8DC3-B88D85629AD2}"/>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3CAA37CE-B5FE-4416-BF24-756344B90FFC}"/>
              </a:ext>
            </a:extLst>
          </p:cNvPr>
          <p:cNvSpPr>
            <a:spLocks noGrp="1"/>
          </p:cNvSpPr>
          <p:nvPr>
            <p:ph type="sldNum" sz="quarter" idx="12"/>
          </p:nvPr>
        </p:nvSpPr>
        <p:spPr/>
        <p:txBody>
          <a:bodyPr/>
          <a:lstStyle/>
          <a:p>
            <a:fld id="{2E2DF6E5-82C8-48AA-95AB-274708A53901}" type="slidenum">
              <a:rPr lang="ru-RU" smtClean="0"/>
              <a:t>‹#›</a:t>
            </a:fld>
            <a:endParaRPr lang="ru-RU"/>
          </a:p>
        </p:txBody>
      </p:sp>
    </p:spTree>
    <p:extLst>
      <p:ext uri="{BB962C8B-B14F-4D97-AF65-F5344CB8AC3E}">
        <p14:creationId xmlns:p14="http://schemas.microsoft.com/office/powerpoint/2010/main" val="42472384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2808C36-350B-47DD-8DDC-B4D42CB2B148}"/>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a16="http://schemas.microsoft.com/office/drawing/2014/main" id="{CBB3E245-D134-4EBF-9E53-8F0B85C4EF30}"/>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B46139F6-AC87-491C-9166-97A3EE7384A7}"/>
              </a:ext>
            </a:extLst>
          </p:cNvPr>
          <p:cNvSpPr>
            <a:spLocks noGrp="1"/>
          </p:cNvSpPr>
          <p:nvPr>
            <p:ph type="dt" sz="half" idx="10"/>
          </p:nvPr>
        </p:nvSpPr>
        <p:spPr/>
        <p:txBody>
          <a:bodyPr/>
          <a:lstStyle/>
          <a:p>
            <a:fld id="{3EC576E2-DB31-4D0C-99D1-769BE8BAC675}" type="datetimeFigureOut">
              <a:rPr lang="ru-RU" smtClean="0"/>
              <a:t>17.02.2022</a:t>
            </a:fld>
            <a:endParaRPr lang="ru-RU"/>
          </a:p>
        </p:txBody>
      </p:sp>
      <p:sp>
        <p:nvSpPr>
          <p:cNvPr id="5" name="Нижний колонтитул 4">
            <a:extLst>
              <a:ext uri="{FF2B5EF4-FFF2-40B4-BE49-F238E27FC236}">
                <a16:creationId xmlns:a16="http://schemas.microsoft.com/office/drawing/2014/main" id="{54CB5E7A-1040-4D74-AD2B-7B68F55DA80B}"/>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B2EBAB5B-B138-470D-A14D-12CC3D42196E}"/>
              </a:ext>
            </a:extLst>
          </p:cNvPr>
          <p:cNvSpPr>
            <a:spLocks noGrp="1"/>
          </p:cNvSpPr>
          <p:nvPr>
            <p:ph type="sldNum" sz="quarter" idx="12"/>
          </p:nvPr>
        </p:nvSpPr>
        <p:spPr/>
        <p:txBody>
          <a:bodyPr/>
          <a:lstStyle/>
          <a:p>
            <a:fld id="{2E2DF6E5-82C8-48AA-95AB-274708A53901}" type="slidenum">
              <a:rPr lang="ru-RU" smtClean="0"/>
              <a:t>‹#›</a:t>
            </a:fld>
            <a:endParaRPr lang="ru-RU"/>
          </a:p>
        </p:txBody>
      </p:sp>
    </p:spTree>
    <p:extLst>
      <p:ext uri="{BB962C8B-B14F-4D97-AF65-F5344CB8AC3E}">
        <p14:creationId xmlns:p14="http://schemas.microsoft.com/office/powerpoint/2010/main" val="11400499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1AFFE1FB-9035-4DD4-A8C2-160586650191}"/>
              </a:ext>
            </a:extLst>
          </p:cNvPr>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a:extLst>
              <a:ext uri="{FF2B5EF4-FFF2-40B4-BE49-F238E27FC236}">
                <a16:creationId xmlns:a16="http://schemas.microsoft.com/office/drawing/2014/main" id="{DEFA47CA-9922-4854-8373-D2385FC73E68}"/>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45179EEE-396C-418C-AFD6-C491E9377BC4}"/>
              </a:ext>
            </a:extLst>
          </p:cNvPr>
          <p:cNvSpPr>
            <a:spLocks noGrp="1"/>
          </p:cNvSpPr>
          <p:nvPr>
            <p:ph type="dt" sz="half" idx="10"/>
          </p:nvPr>
        </p:nvSpPr>
        <p:spPr/>
        <p:txBody>
          <a:bodyPr/>
          <a:lstStyle/>
          <a:p>
            <a:fld id="{3EC576E2-DB31-4D0C-99D1-769BE8BAC675}" type="datetimeFigureOut">
              <a:rPr lang="ru-RU" smtClean="0"/>
              <a:t>17.02.2022</a:t>
            </a:fld>
            <a:endParaRPr lang="ru-RU"/>
          </a:p>
        </p:txBody>
      </p:sp>
      <p:sp>
        <p:nvSpPr>
          <p:cNvPr id="5" name="Нижний колонтитул 4">
            <a:extLst>
              <a:ext uri="{FF2B5EF4-FFF2-40B4-BE49-F238E27FC236}">
                <a16:creationId xmlns:a16="http://schemas.microsoft.com/office/drawing/2014/main" id="{38FE5607-B902-4A45-B46F-4C58B3DC16E6}"/>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CB860C0C-38A0-4469-B338-D2E47B1E0563}"/>
              </a:ext>
            </a:extLst>
          </p:cNvPr>
          <p:cNvSpPr>
            <a:spLocks noGrp="1"/>
          </p:cNvSpPr>
          <p:nvPr>
            <p:ph type="sldNum" sz="quarter" idx="12"/>
          </p:nvPr>
        </p:nvSpPr>
        <p:spPr/>
        <p:txBody>
          <a:bodyPr/>
          <a:lstStyle/>
          <a:p>
            <a:fld id="{2E2DF6E5-82C8-48AA-95AB-274708A53901}" type="slidenum">
              <a:rPr lang="ru-RU" smtClean="0"/>
              <a:t>‹#›</a:t>
            </a:fld>
            <a:endParaRPr lang="ru-RU"/>
          </a:p>
        </p:txBody>
      </p:sp>
    </p:spTree>
    <p:extLst>
      <p:ext uri="{BB962C8B-B14F-4D97-AF65-F5344CB8AC3E}">
        <p14:creationId xmlns:p14="http://schemas.microsoft.com/office/powerpoint/2010/main" val="35012100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DB859E3-2BAE-43F1-B2AF-B0F7E1B9E21E}"/>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867D7F52-91C2-48E4-A20D-815270873E62}"/>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CA847C53-AA50-4D1B-B3D8-C46EC1067373}"/>
              </a:ext>
            </a:extLst>
          </p:cNvPr>
          <p:cNvSpPr>
            <a:spLocks noGrp="1"/>
          </p:cNvSpPr>
          <p:nvPr>
            <p:ph type="dt" sz="half" idx="10"/>
          </p:nvPr>
        </p:nvSpPr>
        <p:spPr/>
        <p:txBody>
          <a:bodyPr/>
          <a:lstStyle/>
          <a:p>
            <a:fld id="{3EC576E2-DB31-4D0C-99D1-769BE8BAC675}" type="datetimeFigureOut">
              <a:rPr lang="ru-RU" smtClean="0"/>
              <a:t>17.02.2022</a:t>
            </a:fld>
            <a:endParaRPr lang="ru-RU"/>
          </a:p>
        </p:txBody>
      </p:sp>
      <p:sp>
        <p:nvSpPr>
          <p:cNvPr id="5" name="Нижний колонтитул 4">
            <a:extLst>
              <a:ext uri="{FF2B5EF4-FFF2-40B4-BE49-F238E27FC236}">
                <a16:creationId xmlns:a16="http://schemas.microsoft.com/office/drawing/2014/main" id="{4A1D5D22-8224-401A-885D-7D4D2577D4C8}"/>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644D3915-828E-4C11-8CF0-BA75FF3DAA4A}"/>
              </a:ext>
            </a:extLst>
          </p:cNvPr>
          <p:cNvSpPr>
            <a:spLocks noGrp="1"/>
          </p:cNvSpPr>
          <p:nvPr>
            <p:ph type="sldNum" sz="quarter" idx="12"/>
          </p:nvPr>
        </p:nvSpPr>
        <p:spPr/>
        <p:txBody>
          <a:bodyPr/>
          <a:lstStyle/>
          <a:p>
            <a:fld id="{2E2DF6E5-82C8-48AA-95AB-274708A53901}" type="slidenum">
              <a:rPr lang="ru-RU" smtClean="0"/>
              <a:t>‹#›</a:t>
            </a:fld>
            <a:endParaRPr lang="ru-RU"/>
          </a:p>
        </p:txBody>
      </p:sp>
    </p:spTree>
    <p:extLst>
      <p:ext uri="{BB962C8B-B14F-4D97-AF65-F5344CB8AC3E}">
        <p14:creationId xmlns:p14="http://schemas.microsoft.com/office/powerpoint/2010/main" val="23302206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D6B4ED0-478A-4CB9-9725-C264AADF16D5}"/>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a:extLst>
              <a:ext uri="{FF2B5EF4-FFF2-40B4-BE49-F238E27FC236}">
                <a16:creationId xmlns:a16="http://schemas.microsoft.com/office/drawing/2014/main" id="{C7424316-065C-4EC5-9D47-1B0A389AA1A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8ADC85E9-81DE-46F3-8813-0673E9BF7341}"/>
              </a:ext>
            </a:extLst>
          </p:cNvPr>
          <p:cNvSpPr>
            <a:spLocks noGrp="1"/>
          </p:cNvSpPr>
          <p:nvPr>
            <p:ph type="dt" sz="half" idx="10"/>
          </p:nvPr>
        </p:nvSpPr>
        <p:spPr/>
        <p:txBody>
          <a:bodyPr/>
          <a:lstStyle/>
          <a:p>
            <a:fld id="{3EC576E2-DB31-4D0C-99D1-769BE8BAC675}" type="datetimeFigureOut">
              <a:rPr lang="ru-RU" smtClean="0"/>
              <a:t>17.02.2022</a:t>
            </a:fld>
            <a:endParaRPr lang="ru-RU"/>
          </a:p>
        </p:txBody>
      </p:sp>
      <p:sp>
        <p:nvSpPr>
          <p:cNvPr id="5" name="Нижний колонтитул 4">
            <a:extLst>
              <a:ext uri="{FF2B5EF4-FFF2-40B4-BE49-F238E27FC236}">
                <a16:creationId xmlns:a16="http://schemas.microsoft.com/office/drawing/2014/main" id="{307737EF-3B12-4FA1-9EA7-4DF7B6CE0F29}"/>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4C2B839D-DD17-4FE3-AF6D-27CBEFC2B137}"/>
              </a:ext>
            </a:extLst>
          </p:cNvPr>
          <p:cNvSpPr>
            <a:spLocks noGrp="1"/>
          </p:cNvSpPr>
          <p:nvPr>
            <p:ph type="sldNum" sz="quarter" idx="12"/>
          </p:nvPr>
        </p:nvSpPr>
        <p:spPr/>
        <p:txBody>
          <a:bodyPr/>
          <a:lstStyle/>
          <a:p>
            <a:fld id="{2E2DF6E5-82C8-48AA-95AB-274708A53901}" type="slidenum">
              <a:rPr lang="ru-RU" smtClean="0"/>
              <a:t>‹#›</a:t>
            </a:fld>
            <a:endParaRPr lang="ru-RU"/>
          </a:p>
        </p:txBody>
      </p:sp>
    </p:spTree>
    <p:extLst>
      <p:ext uri="{BB962C8B-B14F-4D97-AF65-F5344CB8AC3E}">
        <p14:creationId xmlns:p14="http://schemas.microsoft.com/office/powerpoint/2010/main" val="33342165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D491A5D-C5AF-4CE2-A48A-3F12745BC2ED}"/>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B0F76366-E0EB-489D-AFCC-E696853F4C16}"/>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a16="http://schemas.microsoft.com/office/drawing/2014/main" id="{F61D5F7F-7878-4077-A7E4-C130BD60DA16}"/>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a16="http://schemas.microsoft.com/office/drawing/2014/main" id="{38F02476-DE95-4F4D-BA09-20A3D4A72900}"/>
              </a:ext>
            </a:extLst>
          </p:cNvPr>
          <p:cNvSpPr>
            <a:spLocks noGrp="1"/>
          </p:cNvSpPr>
          <p:nvPr>
            <p:ph type="dt" sz="half" idx="10"/>
          </p:nvPr>
        </p:nvSpPr>
        <p:spPr/>
        <p:txBody>
          <a:bodyPr/>
          <a:lstStyle/>
          <a:p>
            <a:fld id="{3EC576E2-DB31-4D0C-99D1-769BE8BAC675}" type="datetimeFigureOut">
              <a:rPr lang="ru-RU" smtClean="0"/>
              <a:t>17.02.2022</a:t>
            </a:fld>
            <a:endParaRPr lang="ru-RU"/>
          </a:p>
        </p:txBody>
      </p:sp>
      <p:sp>
        <p:nvSpPr>
          <p:cNvPr id="6" name="Нижний колонтитул 5">
            <a:extLst>
              <a:ext uri="{FF2B5EF4-FFF2-40B4-BE49-F238E27FC236}">
                <a16:creationId xmlns:a16="http://schemas.microsoft.com/office/drawing/2014/main" id="{B350BBBE-8E24-44B9-BD35-FD9CDCD22D2B}"/>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E894F024-7992-41CA-BB15-33B80B90DEAA}"/>
              </a:ext>
            </a:extLst>
          </p:cNvPr>
          <p:cNvSpPr>
            <a:spLocks noGrp="1"/>
          </p:cNvSpPr>
          <p:nvPr>
            <p:ph type="sldNum" sz="quarter" idx="12"/>
          </p:nvPr>
        </p:nvSpPr>
        <p:spPr/>
        <p:txBody>
          <a:bodyPr/>
          <a:lstStyle/>
          <a:p>
            <a:fld id="{2E2DF6E5-82C8-48AA-95AB-274708A53901}" type="slidenum">
              <a:rPr lang="ru-RU" smtClean="0"/>
              <a:t>‹#›</a:t>
            </a:fld>
            <a:endParaRPr lang="ru-RU"/>
          </a:p>
        </p:txBody>
      </p:sp>
    </p:spTree>
    <p:extLst>
      <p:ext uri="{BB962C8B-B14F-4D97-AF65-F5344CB8AC3E}">
        <p14:creationId xmlns:p14="http://schemas.microsoft.com/office/powerpoint/2010/main" val="10364817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60FE8CF-76F3-4212-924C-E0D784A7027E}"/>
              </a:ext>
            </a:extLst>
          </p:cNvPr>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a:extLst>
              <a:ext uri="{FF2B5EF4-FFF2-40B4-BE49-F238E27FC236}">
                <a16:creationId xmlns:a16="http://schemas.microsoft.com/office/drawing/2014/main" id="{5EC69D60-C75A-4183-A83C-136559DD490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id="{AE680495-F655-46A6-881D-AC72D66EE7AD}"/>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a16="http://schemas.microsoft.com/office/drawing/2014/main" id="{361DEAC6-3B68-47BB-A74C-E9D58E42776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id="{C6BDF7E9-ACEC-4A41-8A01-036B56548B82}"/>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a16="http://schemas.microsoft.com/office/drawing/2014/main" id="{47853A06-AB35-45BF-95A8-CB54BAA3FFA1}"/>
              </a:ext>
            </a:extLst>
          </p:cNvPr>
          <p:cNvSpPr>
            <a:spLocks noGrp="1"/>
          </p:cNvSpPr>
          <p:nvPr>
            <p:ph type="dt" sz="half" idx="10"/>
          </p:nvPr>
        </p:nvSpPr>
        <p:spPr/>
        <p:txBody>
          <a:bodyPr/>
          <a:lstStyle/>
          <a:p>
            <a:fld id="{3EC576E2-DB31-4D0C-99D1-769BE8BAC675}" type="datetimeFigureOut">
              <a:rPr lang="ru-RU" smtClean="0"/>
              <a:t>17.02.2022</a:t>
            </a:fld>
            <a:endParaRPr lang="ru-RU"/>
          </a:p>
        </p:txBody>
      </p:sp>
      <p:sp>
        <p:nvSpPr>
          <p:cNvPr id="8" name="Нижний колонтитул 7">
            <a:extLst>
              <a:ext uri="{FF2B5EF4-FFF2-40B4-BE49-F238E27FC236}">
                <a16:creationId xmlns:a16="http://schemas.microsoft.com/office/drawing/2014/main" id="{3B94BACD-9873-4C0D-BB17-191BC7BAE002}"/>
              </a:ext>
            </a:extLst>
          </p:cNvPr>
          <p:cNvSpPr>
            <a:spLocks noGrp="1"/>
          </p:cNvSpPr>
          <p:nvPr>
            <p:ph type="ftr" sz="quarter" idx="11"/>
          </p:nvPr>
        </p:nvSpPr>
        <p:spPr/>
        <p:txBody>
          <a:bodyPr/>
          <a:lstStyle/>
          <a:p>
            <a:endParaRPr lang="ru-RU"/>
          </a:p>
        </p:txBody>
      </p:sp>
      <p:sp>
        <p:nvSpPr>
          <p:cNvPr id="9" name="Номер слайда 8">
            <a:extLst>
              <a:ext uri="{FF2B5EF4-FFF2-40B4-BE49-F238E27FC236}">
                <a16:creationId xmlns:a16="http://schemas.microsoft.com/office/drawing/2014/main" id="{B35412A4-5FBB-43B0-9764-AD71E71798CF}"/>
              </a:ext>
            </a:extLst>
          </p:cNvPr>
          <p:cNvSpPr>
            <a:spLocks noGrp="1"/>
          </p:cNvSpPr>
          <p:nvPr>
            <p:ph type="sldNum" sz="quarter" idx="12"/>
          </p:nvPr>
        </p:nvSpPr>
        <p:spPr/>
        <p:txBody>
          <a:bodyPr/>
          <a:lstStyle/>
          <a:p>
            <a:fld id="{2E2DF6E5-82C8-48AA-95AB-274708A53901}" type="slidenum">
              <a:rPr lang="ru-RU" smtClean="0"/>
              <a:t>‹#›</a:t>
            </a:fld>
            <a:endParaRPr lang="ru-RU"/>
          </a:p>
        </p:txBody>
      </p:sp>
    </p:spTree>
    <p:extLst>
      <p:ext uri="{BB962C8B-B14F-4D97-AF65-F5344CB8AC3E}">
        <p14:creationId xmlns:p14="http://schemas.microsoft.com/office/powerpoint/2010/main" val="646948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F9E1358-843F-4D59-8311-22B3BC7C21D3}"/>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a16="http://schemas.microsoft.com/office/drawing/2014/main" id="{D2FCEA1B-0C0D-43C9-8BC5-725F17179D22}"/>
              </a:ext>
            </a:extLst>
          </p:cNvPr>
          <p:cNvSpPr>
            <a:spLocks noGrp="1"/>
          </p:cNvSpPr>
          <p:nvPr>
            <p:ph type="dt" sz="half" idx="10"/>
          </p:nvPr>
        </p:nvSpPr>
        <p:spPr/>
        <p:txBody>
          <a:bodyPr/>
          <a:lstStyle/>
          <a:p>
            <a:fld id="{3EC576E2-DB31-4D0C-99D1-769BE8BAC675}" type="datetimeFigureOut">
              <a:rPr lang="ru-RU" smtClean="0"/>
              <a:t>17.02.2022</a:t>
            </a:fld>
            <a:endParaRPr lang="ru-RU"/>
          </a:p>
        </p:txBody>
      </p:sp>
      <p:sp>
        <p:nvSpPr>
          <p:cNvPr id="4" name="Нижний колонтитул 3">
            <a:extLst>
              <a:ext uri="{FF2B5EF4-FFF2-40B4-BE49-F238E27FC236}">
                <a16:creationId xmlns:a16="http://schemas.microsoft.com/office/drawing/2014/main" id="{B1150AE9-C3B6-4D8F-A33F-1B57EBF33A01}"/>
              </a:ext>
            </a:extLst>
          </p:cNvPr>
          <p:cNvSpPr>
            <a:spLocks noGrp="1"/>
          </p:cNvSpPr>
          <p:nvPr>
            <p:ph type="ftr" sz="quarter" idx="11"/>
          </p:nvPr>
        </p:nvSpPr>
        <p:spPr/>
        <p:txBody>
          <a:bodyPr/>
          <a:lstStyle/>
          <a:p>
            <a:endParaRPr lang="ru-RU"/>
          </a:p>
        </p:txBody>
      </p:sp>
      <p:sp>
        <p:nvSpPr>
          <p:cNvPr id="5" name="Номер слайда 4">
            <a:extLst>
              <a:ext uri="{FF2B5EF4-FFF2-40B4-BE49-F238E27FC236}">
                <a16:creationId xmlns:a16="http://schemas.microsoft.com/office/drawing/2014/main" id="{B9155FCF-BA59-4045-B76B-7CD45A5D9B7D}"/>
              </a:ext>
            </a:extLst>
          </p:cNvPr>
          <p:cNvSpPr>
            <a:spLocks noGrp="1"/>
          </p:cNvSpPr>
          <p:nvPr>
            <p:ph type="sldNum" sz="quarter" idx="12"/>
          </p:nvPr>
        </p:nvSpPr>
        <p:spPr/>
        <p:txBody>
          <a:bodyPr/>
          <a:lstStyle/>
          <a:p>
            <a:fld id="{2E2DF6E5-82C8-48AA-95AB-274708A53901}" type="slidenum">
              <a:rPr lang="ru-RU" smtClean="0"/>
              <a:t>‹#›</a:t>
            </a:fld>
            <a:endParaRPr lang="ru-RU"/>
          </a:p>
        </p:txBody>
      </p:sp>
    </p:spTree>
    <p:extLst>
      <p:ext uri="{BB962C8B-B14F-4D97-AF65-F5344CB8AC3E}">
        <p14:creationId xmlns:p14="http://schemas.microsoft.com/office/powerpoint/2010/main" val="10727833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2DEE63E3-5B2F-4FCE-A7BF-E822D5346A83}"/>
              </a:ext>
            </a:extLst>
          </p:cNvPr>
          <p:cNvSpPr>
            <a:spLocks noGrp="1"/>
          </p:cNvSpPr>
          <p:nvPr>
            <p:ph type="dt" sz="half" idx="10"/>
          </p:nvPr>
        </p:nvSpPr>
        <p:spPr/>
        <p:txBody>
          <a:bodyPr/>
          <a:lstStyle/>
          <a:p>
            <a:fld id="{3EC576E2-DB31-4D0C-99D1-769BE8BAC675}" type="datetimeFigureOut">
              <a:rPr lang="ru-RU" smtClean="0"/>
              <a:t>17.02.2022</a:t>
            </a:fld>
            <a:endParaRPr lang="ru-RU"/>
          </a:p>
        </p:txBody>
      </p:sp>
      <p:sp>
        <p:nvSpPr>
          <p:cNvPr id="3" name="Нижний колонтитул 2">
            <a:extLst>
              <a:ext uri="{FF2B5EF4-FFF2-40B4-BE49-F238E27FC236}">
                <a16:creationId xmlns:a16="http://schemas.microsoft.com/office/drawing/2014/main" id="{EE984786-D3EC-4D81-8763-17ACEA4CDB6F}"/>
              </a:ext>
            </a:extLst>
          </p:cNvPr>
          <p:cNvSpPr>
            <a:spLocks noGrp="1"/>
          </p:cNvSpPr>
          <p:nvPr>
            <p:ph type="ftr" sz="quarter" idx="11"/>
          </p:nvPr>
        </p:nvSpPr>
        <p:spPr/>
        <p:txBody>
          <a:bodyPr/>
          <a:lstStyle/>
          <a:p>
            <a:endParaRPr lang="ru-RU"/>
          </a:p>
        </p:txBody>
      </p:sp>
      <p:sp>
        <p:nvSpPr>
          <p:cNvPr id="4" name="Номер слайда 3">
            <a:extLst>
              <a:ext uri="{FF2B5EF4-FFF2-40B4-BE49-F238E27FC236}">
                <a16:creationId xmlns:a16="http://schemas.microsoft.com/office/drawing/2014/main" id="{2244A882-F4EF-45E6-9267-E931E14CE934}"/>
              </a:ext>
            </a:extLst>
          </p:cNvPr>
          <p:cNvSpPr>
            <a:spLocks noGrp="1"/>
          </p:cNvSpPr>
          <p:nvPr>
            <p:ph type="sldNum" sz="quarter" idx="12"/>
          </p:nvPr>
        </p:nvSpPr>
        <p:spPr/>
        <p:txBody>
          <a:bodyPr/>
          <a:lstStyle/>
          <a:p>
            <a:fld id="{2E2DF6E5-82C8-48AA-95AB-274708A53901}" type="slidenum">
              <a:rPr lang="ru-RU" smtClean="0"/>
              <a:t>‹#›</a:t>
            </a:fld>
            <a:endParaRPr lang="ru-RU"/>
          </a:p>
        </p:txBody>
      </p:sp>
    </p:spTree>
    <p:extLst>
      <p:ext uri="{BB962C8B-B14F-4D97-AF65-F5344CB8AC3E}">
        <p14:creationId xmlns:p14="http://schemas.microsoft.com/office/powerpoint/2010/main" val="41719615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2706E06-A0CC-44DE-84DC-76C9A9D502AA}"/>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a:extLst>
              <a:ext uri="{FF2B5EF4-FFF2-40B4-BE49-F238E27FC236}">
                <a16:creationId xmlns:a16="http://schemas.microsoft.com/office/drawing/2014/main" id="{5EA9E1F5-804F-44F5-B84C-3D3DBC0A940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a16="http://schemas.microsoft.com/office/drawing/2014/main" id="{C619F375-9AAD-4DAB-BAE0-03185E6A19C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23FC398E-3C2C-4CC0-AC66-5D978E754021}"/>
              </a:ext>
            </a:extLst>
          </p:cNvPr>
          <p:cNvSpPr>
            <a:spLocks noGrp="1"/>
          </p:cNvSpPr>
          <p:nvPr>
            <p:ph type="dt" sz="half" idx="10"/>
          </p:nvPr>
        </p:nvSpPr>
        <p:spPr/>
        <p:txBody>
          <a:bodyPr/>
          <a:lstStyle/>
          <a:p>
            <a:fld id="{3EC576E2-DB31-4D0C-99D1-769BE8BAC675}" type="datetimeFigureOut">
              <a:rPr lang="ru-RU" smtClean="0"/>
              <a:t>17.02.2022</a:t>
            </a:fld>
            <a:endParaRPr lang="ru-RU"/>
          </a:p>
        </p:txBody>
      </p:sp>
      <p:sp>
        <p:nvSpPr>
          <p:cNvPr id="6" name="Нижний колонтитул 5">
            <a:extLst>
              <a:ext uri="{FF2B5EF4-FFF2-40B4-BE49-F238E27FC236}">
                <a16:creationId xmlns:a16="http://schemas.microsoft.com/office/drawing/2014/main" id="{20429A75-7316-4562-9AD1-C8F5F4045940}"/>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F9F77FD8-6028-4C55-A6CD-088F1C51969B}"/>
              </a:ext>
            </a:extLst>
          </p:cNvPr>
          <p:cNvSpPr>
            <a:spLocks noGrp="1"/>
          </p:cNvSpPr>
          <p:nvPr>
            <p:ph type="sldNum" sz="quarter" idx="12"/>
          </p:nvPr>
        </p:nvSpPr>
        <p:spPr/>
        <p:txBody>
          <a:bodyPr/>
          <a:lstStyle/>
          <a:p>
            <a:fld id="{2E2DF6E5-82C8-48AA-95AB-274708A53901}" type="slidenum">
              <a:rPr lang="ru-RU" smtClean="0"/>
              <a:t>‹#›</a:t>
            </a:fld>
            <a:endParaRPr lang="ru-RU"/>
          </a:p>
        </p:txBody>
      </p:sp>
    </p:spTree>
    <p:extLst>
      <p:ext uri="{BB962C8B-B14F-4D97-AF65-F5344CB8AC3E}">
        <p14:creationId xmlns:p14="http://schemas.microsoft.com/office/powerpoint/2010/main" val="22661916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19AFE2E-AE5C-4855-815C-0DC7B132BD40}"/>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a:extLst>
              <a:ext uri="{FF2B5EF4-FFF2-40B4-BE49-F238E27FC236}">
                <a16:creationId xmlns:a16="http://schemas.microsoft.com/office/drawing/2014/main" id="{B9576F9D-7189-467B-8C62-DB3F132D7D7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a:extLst>
              <a:ext uri="{FF2B5EF4-FFF2-40B4-BE49-F238E27FC236}">
                <a16:creationId xmlns:a16="http://schemas.microsoft.com/office/drawing/2014/main" id="{BC0F50B1-3C29-4A78-944B-B97F142155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1EB39794-1A20-4E72-A94C-078E50251176}"/>
              </a:ext>
            </a:extLst>
          </p:cNvPr>
          <p:cNvSpPr>
            <a:spLocks noGrp="1"/>
          </p:cNvSpPr>
          <p:nvPr>
            <p:ph type="dt" sz="half" idx="10"/>
          </p:nvPr>
        </p:nvSpPr>
        <p:spPr/>
        <p:txBody>
          <a:bodyPr/>
          <a:lstStyle/>
          <a:p>
            <a:fld id="{3EC576E2-DB31-4D0C-99D1-769BE8BAC675}" type="datetimeFigureOut">
              <a:rPr lang="ru-RU" smtClean="0"/>
              <a:t>17.02.2022</a:t>
            </a:fld>
            <a:endParaRPr lang="ru-RU"/>
          </a:p>
        </p:txBody>
      </p:sp>
      <p:sp>
        <p:nvSpPr>
          <p:cNvPr id="6" name="Нижний колонтитул 5">
            <a:extLst>
              <a:ext uri="{FF2B5EF4-FFF2-40B4-BE49-F238E27FC236}">
                <a16:creationId xmlns:a16="http://schemas.microsoft.com/office/drawing/2014/main" id="{527BB24B-3C76-4263-A566-BDA1A9E98376}"/>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172E41F3-2B6F-43F8-8A8F-47E7B8F4B042}"/>
              </a:ext>
            </a:extLst>
          </p:cNvPr>
          <p:cNvSpPr>
            <a:spLocks noGrp="1"/>
          </p:cNvSpPr>
          <p:nvPr>
            <p:ph type="sldNum" sz="quarter" idx="12"/>
          </p:nvPr>
        </p:nvSpPr>
        <p:spPr/>
        <p:txBody>
          <a:bodyPr/>
          <a:lstStyle/>
          <a:p>
            <a:fld id="{2E2DF6E5-82C8-48AA-95AB-274708A53901}" type="slidenum">
              <a:rPr lang="ru-RU" smtClean="0"/>
              <a:t>‹#›</a:t>
            </a:fld>
            <a:endParaRPr lang="ru-RU"/>
          </a:p>
        </p:txBody>
      </p:sp>
    </p:spTree>
    <p:extLst>
      <p:ext uri="{BB962C8B-B14F-4D97-AF65-F5344CB8AC3E}">
        <p14:creationId xmlns:p14="http://schemas.microsoft.com/office/powerpoint/2010/main" val="7945822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E196C5F-60B7-44AA-B388-76A845455F3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a:extLst>
              <a:ext uri="{FF2B5EF4-FFF2-40B4-BE49-F238E27FC236}">
                <a16:creationId xmlns:a16="http://schemas.microsoft.com/office/drawing/2014/main" id="{29CAE80D-19C5-44A4-A923-C7496BF11C4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F351CDED-FC8E-4BF0-98E5-0877523B53F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C576E2-DB31-4D0C-99D1-769BE8BAC675}" type="datetimeFigureOut">
              <a:rPr lang="ru-RU" smtClean="0"/>
              <a:t>17.02.2022</a:t>
            </a:fld>
            <a:endParaRPr lang="ru-RU"/>
          </a:p>
        </p:txBody>
      </p:sp>
      <p:sp>
        <p:nvSpPr>
          <p:cNvPr id="5" name="Нижний колонтитул 4">
            <a:extLst>
              <a:ext uri="{FF2B5EF4-FFF2-40B4-BE49-F238E27FC236}">
                <a16:creationId xmlns:a16="http://schemas.microsoft.com/office/drawing/2014/main" id="{5678F6FF-3D17-4ECC-BC97-438CE3F8041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a:extLst>
              <a:ext uri="{FF2B5EF4-FFF2-40B4-BE49-F238E27FC236}">
                <a16:creationId xmlns:a16="http://schemas.microsoft.com/office/drawing/2014/main" id="{C71ADC2E-DF23-44B7-B704-E334B09ACC4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2DF6E5-82C8-48AA-95AB-274708A53901}" type="slidenum">
              <a:rPr lang="ru-RU" smtClean="0"/>
              <a:t>‹#›</a:t>
            </a:fld>
            <a:endParaRPr lang="ru-RU"/>
          </a:p>
        </p:txBody>
      </p:sp>
    </p:spTree>
    <p:extLst>
      <p:ext uri="{BB962C8B-B14F-4D97-AF65-F5344CB8AC3E}">
        <p14:creationId xmlns:p14="http://schemas.microsoft.com/office/powerpoint/2010/main" val="1234732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2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6.jpeg"/><Relationship Id="rId7" Type="http://schemas.openxmlformats.org/officeDocument/2006/relationships/image" Target="../media/image50.jpeg"/><Relationship Id="rId2" Type="http://schemas.openxmlformats.org/officeDocument/2006/relationships/image" Target="../media/image45.jpeg"/><Relationship Id="rId1" Type="http://schemas.openxmlformats.org/officeDocument/2006/relationships/slideLayout" Target="../slideLayouts/slideLayout2.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37.xml.rels><?xml version="1.0" encoding="UTF-8" standalone="yes"?>
<Relationships xmlns="http://schemas.openxmlformats.org/package/2006/relationships"><Relationship Id="rId3" Type="http://schemas.openxmlformats.org/officeDocument/2006/relationships/image" Target="../media/image52.jpeg"/><Relationship Id="rId7" Type="http://schemas.openxmlformats.org/officeDocument/2006/relationships/image" Target="../media/image56.jpeg"/><Relationship Id="rId2" Type="http://schemas.openxmlformats.org/officeDocument/2006/relationships/image" Target="../media/image51.jpeg"/><Relationship Id="rId1" Type="http://schemas.openxmlformats.org/officeDocument/2006/relationships/slideLayout" Target="../slideLayouts/slideLayout2.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3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2.xml"/><Relationship Id="rId5" Type="http://schemas.openxmlformats.org/officeDocument/2006/relationships/image" Target="../media/image66.jpeg"/><Relationship Id="rId4" Type="http://schemas.openxmlformats.org/officeDocument/2006/relationships/image" Target="../media/image65.jpeg"/></Relationships>
</file>

<file path=ppt/slides/_rels/slide43.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2.xml"/><Relationship Id="rId4" Type="http://schemas.openxmlformats.org/officeDocument/2006/relationships/image" Target="../media/image70.jpeg"/></Relationships>
</file>

<file path=ppt/slides/_rels/slide45.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2.xml"/><Relationship Id="rId4" Type="http://schemas.openxmlformats.org/officeDocument/2006/relationships/image" Target="../media/image73.jpeg"/></Relationships>
</file>

<file path=ppt/slides/_rels/slide46.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slideLayout" Target="../slideLayouts/slideLayout2.xml"/><Relationship Id="rId4" Type="http://schemas.openxmlformats.org/officeDocument/2006/relationships/image" Target="../media/image103.jpeg"/></Relationships>
</file>

<file path=ppt/slides/_rels/slide71.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jpeg"/><Relationship Id="rId1" Type="http://schemas.openxmlformats.org/officeDocument/2006/relationships/slideLayout" Target="../slideLayouts/slideLayout2.xml"/><Relationship Id="rId4" Type="http://schemas.openxmlformats.org/officeDocument/2006/relationships/image" Target="../media/image107.jpeg"/></Relationships>
</file>

<file path=ppt/slides/_rels/slide73.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4F8B24D-223C-4966-A030-1107E3814062}"/>
              </a:ext>
            </a:extLst>
          </p:cNvPr>
          <p:cNvSpPr>
            <a:spLocks noGrp="1"/>
          </p:cNvSpPr>
          <p:nvPr>
            <p:ph type="ctrTitle"/>
          </p:nvPr>
        </p:nvSpPr>
        <p:spPr>
          <a:xfrm>
            <a:off x="1524000" y="1122362"/>
            <a:ext cx="9144000" cy="3218283"/>
          </a:xfrm>
        </p:spPr>
        <p:txBody>
          <a:bodyPr>
            <a:normAutofit fontScale="90000"/>
          </a:bodyPr>
          <a:lstStyle/>
          <a:p>
            <a:r>
              <a:rPr lang="ru-RU" b="1" dirty="0">
                <a:solidFill>
                  <a:srgbClr val="0000CC"/>
                </a:solidFill>
                <a:latin typeface="Times New Roman" panose="02020603050405020304" pitchFamily="18" charset="0"/>
                <a:cs typeface="Times New Roman" panose="02020603050405020304" pitchFamily="18" charset="0"/>
              </a:rPr>
              <a:t>Общие подходы к обучению лиц с нарушениями интеллекта </a:t>
            </a:r>
          </a:p>
        </p:txBody>
      </p:sp>
      <p:sp>
        <p:nvSpPr>
          <p:cNvPr id="3" name="Подзаголовок 2">
            <a:extLst>
              <a:ext uri="{FF2B5EF4-FFF2-40B4-BE49-F238E27FC236}">
                <a16:creationId xmlns:a16="http://schemas.microsoft.com/office/drawing/2014/main" id="{24DB1584-AB1A-47B3-83FE-2823B23B5141}"/>
              </a:ext>
            </a:extLst>
          </p:cNvPr>
          <p:cNvSpPr>
            <a:spLocks noGrp="1"/>
          </p:cNvSpPr>
          <p:nvPr>
            <p:ph type="subTitle" idx="1"/>
          </p:nvPr>
        </p:nvSpPr>
        <p:spPr>
          <a:xfrm>
            <a:off x="1524000" y="4340644"/>
            <a:ext cx="9144000" cy="1972021"/>
          </a:xfrm>
        </p:spPr>
        <p:txBody>
          <a:bodyPr/>
          <a:lstStyle/>
          <a:p>
            <a:pPr algn="r"/>
            <a:endParaRPr lang="ru-RU" dirty="0"/>
          </a:p>
          <a:p>
            <a:pPr algn="r"/>
            <a:endParaRPr lang="ru-RU" dirty="0"/>
          </a:p>
          <a:p>
            <a:pPr algn="r"/>
            <a:r>
              <a:rPr lang="ru-RU" sz="2800" dirty="0">
                <a:solidFill>
                  <a:srgbClr val="0000CC"/>
                </a:solidFill>
                <a:latin typeface="Times New Roman" panose="02020603050405020304" pitchFamily="18" charset="0"/>
                <a:cs typeface="Times New Roman" panose="02020603050405020304" pitchFamily="18" charset="0"/>
              </a:rPr>
              <a:t>Русакова А.А. методист</a:t>
            </a:r>
          </a:p>
        </p:txBody>
      </p:sp>
      <p:pic>
        <p:nvPicPr>
          <p:cNvPr id="4" name="Рисунок 3">
            <a:extLst>
              <a:ext uri="{FF2B5EF4-FFF2-40B4-BE49-F238E27FC236}">
                <a16:creationId xmlns:a16="http://schemas.microsoft.com/office/drawing/2014/main" id="{331F9A50-9B17-4164-A828-36DA2AB466AD}"/>
              </a:ext>
            </a:extLst>
          </p:cNvPr>
          <p:cNvPicPr/>
          <p:nvPr/>
        </p:nvPicPr>
        <p:blipFill rotWithShape="1">
          <a:blip r:embed="rId2">
            <a:extLst>
              <a:ext uri="{28A0092B-C50C-407E-A947-70E740481C1C}">
                <a14:useLocalDpi xmlns:a14="http://schemas.microsoft.com/office/drawing/2010/main" val="0"/>
              </a:ext>
            </a:extLst>
          </a:blip>
          <a:srcRect l="6865" t="8586" r="12513" b="26547"/>
          <a:stretch/>
        </p:blipFill>
        <p:spPr bwMode="auto">
          <a:xfrm>
            <a:off x="420590" y="284019"/>
            <a:ext cx="2666135" cy="1385454"/>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8433163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5123B92-AF3F-4020-8631-DDB9526B5AF0}"/>
              </a:ext>
            </a:extLst>
          </p:cNvPr>
          <p:cNvSpPr>
            <a:spLocks noGrp="1"/>
          </p:cNvSpPr>
          <p:nvPr>
            <p:ph type="title"/>
          </p:nvPr>
        </p:nvSpPr>
        <p:spPr>
          <a:xfrm>
            <a:off x="774405" y="413266"/>
            <a:ext cx="10515600" cy="1202883"/>
          </a:xfrm>
        </p:spPr>
        <p:txBody>
          <a:bodyPr>
            <a:normAutofit fontScale="90000"/>
          </a:bodyPr>
          <a:lstStyle/>
          <a:p>
            <a:pPr lvl="0" algn="ctr"/>
            <a:r>
              <a:rPr lang="ru-RU" altLang="ru-RU" b="1"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Международная классификация 	болезней 10-го пересмотра</a:t>
            </a:r>
            <a:br>
              <a:rPr lang="ru-RU" altLang="ru-RU" sz="5400" b="1" dirty="0">
                <a:solidFill>
                  <a:srgbClr val="000066"/>
                </a:solidFill>
                <a:latin typeface="Times New Roman" pitchFamily="18" charset="0"/>
                <a:cs typeface="Times New Roman" pitchFamily="18" charset="0"/>
              </a:rPr>
            </a:br>
            <a:endParaRPr lang="ru-RU" b="1" dirty="0">
              <a:solidFill>
                <a:srgbClr val="000066"/>
              </a:solidFill>
              <a:latin typeface="Times New Roman" pitchFamily="18" charset="0"/>
              <a:cs typeface="Times New Roman" pitchFamily="18" charset="0"/>
            </a:endParaRPr>
          </a:p>
        </p:txBody>
      </p:sp>
      <p:graphicFrame>
        <p:nvGraphicFramePr>
          <p:cNvPr id="4" name="Объект 3">
            <a:extLst>
              <a:ext uri="{FF2B5EF4-FFF2-40B4-BE49-F238E27FC236}">
                <a16:creationId xmlns:a16="http://schemas.microsoft.com/office/drawing/2014/main" id="{9F25ED08-906B-4628-9FAD-448E08246FE0}"/>
              </a:ext>
            </a:extLst>
          </p:cNvPr>
          <p:cNvGraphicFramePr>
            <a:graphicFrameLocks noGrp="1"/>
          </p:cNvGraphicFramePr>
          <p:nvPr>
            <p:ph idx="1"/>
            <p:extLst>
              <p:ext uri="{D42A27DB-BD31-4B8C-83A1-F6EECF244321}">
                <p14:modId xmlns:p14="http://schemas.microsoft.com/office/powerpoint/2010/main" val="240598225"/>
              </p:ext>
            </p:extLst>
          </p:nvPr>
        </p:nvGraphicFramePr>
        <p:xfrm>
          <a:off x="701749" y="1933718"/>
          <a:ext cx="10813312" cy="4594672"/>
        </p:xfrm>
        <a:graphic>
          <a:graphicData uri="http://schemas.openxmlformats.org/drawingml/2006/table">
            <a:tbl>
              <a:tblPr firstRow="1" firstCol="1" bandRow="1">
                <a:tableStyleId>{5C22544A-7EE6-4342-B048-85BDC9FD1C3A}</a:tableStyleId>
              </a:tblPr>
              <a:tblGrid>
                <a:gridCol w="1507492">
                  <a:extLst>
                    <a:ext uri="{9D8B030D-6E8A-4147-A177-3AD203B41FA5}">
                      <a16:colId xmlns:a16="http://schemas.microsoft.com/office/drawing/2014/main" val="2696403488"/>
                    </a:ext>
                  </a:extLst>
                </a:gridCol>
                <a:gridCol w="2117057">
                  <a:extLst>
                    <a:ext uri="{9D8B030D-6E8A-4147-A177-3AD203B41FA5}">
                      <a16:colId xmlns:a16="http://schemas.microsoft.com/office/drawing/2014/main" val="2704137580"/>
                    </a:ext>
                  </a:extLst>
                </a:gridCol>
                <a:gridCol w="2937344">
                  <a:extLst>
                    <a:ext uri="{9D8B030D-6E8A-4147-A177-3AD203B41FA5}">
                      <a16:colId xmlns:a16="http://schemas.microsoft.com/office/drawing/2014/main" val="1774215275"/>
                    </a:ext>
                  </a:extLst>
                </a:gridCol>
                <a:gridCol w="2250887">
                  <a:extLst>
                    <a:ext uri="{9D8B030D-6E8A-4147-A177-3AD203B41FA5}">
                      <a16:colId xmlns:a16="http://schemas.microsoft.com/office/drawing/2014/main" val="1020462695"/>
                    </a:ext>
                  </a:extLst>
                </a:gridCol>
                <a:gridCol w="2000532">
                  <a:extLst>
                    <a:ext uri="{9D8B030D-6E8A-4147-A177-3AD203B41FA5}">
                      <a16:colId xmlns:a16="http://schemas.microsoft.com/office/drawing/2014/main" val="3560334611"/>
                    </a:ext>
                  </a:extLst>
                </a:gridCol>
              </a:tblGrid>
              <a:tr h="1397025">
                <a:tc>
                  <a:txBody>
                    <a:bodyPr/>
                    <a:lstStyle/>
                    <a:p>
                      <a:pPr algn="ctr">
                        <a:lnSpc>
                          <a:spcPct val="107000"/>
                        </a:lnSpc>
                        <a:spcAft>
                          <a:spcPts val="800"/>
                        </a:spcAft>
                      </a:pPr>
                      <a:r>
                        <a:rPr lang="ru-RU" sz="2500" dirty="0">
                          <a:solidFill>
                            <a:srgbClr val="0000CC"/>
                          </a:solidFill>
                          <a:effectLst/>
                          <a:latin typeface="Times New Roman" pitchFamily="18" charset="0"/>
                          <a:cs typeface="Times New Roman" pitchFamily="18" charset="0"/>
                        </a:rPr>
                        <a:t>Рубрика (МКБ10)</a:t>
                      </a:r>
                      <a:endParaRPr lang="ru-RU" sz="2500" dirty="0">
                        <a:solidFill>
                          <a:srgbClr val="0000CC"/>
                        </a:solidFill>
                        <a:effectLst/>
                        <a:latin typeface="Times New Roman" pitchFamily="18" charset="0"/>
                        <a:ea typeface="Calibri" panose="020F0502020204030204" pitchFamily="34" charset="0"/>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800"/>
                        </a:spcAft>
                      </a:pPr>
                      <a:r>
                        <a:rPr lang="ru-RU" sz="2500" dirty="0">
                          <a:solidFill>
                            <a:srgbClr val="0000CC"/>
                          </a:solidFill>
                          <a:effectLst/>
                          <a:latin typeface="Times New Roman" pitchFamily="18" charset="0"/>
                          <a:cs typeface="Times New Roman" pitchFamily="18" charset="0"/>
                        </a:rPr>
                        <a:t>Степень умственной отсталости (МКБ-10)</a:t>
                      </a:r>
                      <a:endParaRPr lang="ru-RU" sz="2500" dirty="0">
                        <a:solidFill>
                          <a:srgbClr val="0000CC"/>
                        </a:solidFill>
                        <a:effectLst/>
                        <a:latin typeface="Times New Roman" pitchFamily="18" charset="0"/>
                        <a:ea typeface="Calibri" panose="020F0502020204030204" pitchFamily="34" charset="0"/>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800"/>
                        </a:spcAft>
                      </a:pPr>
                      <a:r>
                        <a:rPr lang="ru-RU" sz="2500" dirty="0">
                          <a:solidFill>
                            <a:srgbClr val="0000CC"/>
                          </a:solidFill>
                          <a:effectLst/>
                          <a:latin typeface="Times New Roman" pitchFamily="18" charset="0"/>
                          <a:cs typeface="Times New Roman" pitchFamily="18" charset="0"/>
                        </a:rPr>
                        <a:t>Традиционный термин (МКБ-9)</a:t>
                      </a:r>
                      <a:endParaRPr lang="ru-RU" sz="2500" dirty="0">
                        <a:solidFill>
                          <a:srgbClr val="0000CC"/>
                        </a:solidFill>
                        <a:effectLst/>
                        <a:latin typeface="Times New Roman" pitchFamily="18" charset="0"/>
                        <a:ea typeface="Calibri" panose="020F0502020204030204" pitchFamily="34" charset="0"/>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800"/>
                        </a:spcAft>
                      </a:pPr>
                      <a:r>
                        <a:rPr lang="ru-RU" sz="2500" dirty="0">
                          <a:solidFill>
                            <a:srgbClr val="0000CC"/>
                          </a:solidFill>
                          <a:effectLst/>
                          <a:latin typeface="Times New Roman" pitchFamily="18" charset="0"/>
                          <a:cs typeface="Times New Roman" pitchFamily="18" charset="0"/>
                        </a:rPr>
                        <a:t>Коэффициент интеллекта</a:t>
                      </a:r>
                      <a:endParaRPr lang="ru-RU" sz="2500" dirty="0">
                        <a:solidFill>
                          <a:srgbClr val="0000CC"/>
                        </a:solidFill>
                        <a:effectLst/>
                        <a:latin typeface="Times New Roman" pitchFamily="18" charset="0"/>
                        <a:ea typeface="Calibri" panose="020F0502020204030204" pitchFamily="34" charset="0"/>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800"/>
                        </a:spcAft>
                      </a:pPr>
                      <a:r>
                        <a:rPr lang="ru-RU" sz="2500">
                          <a:solidFill>
                            <a:srgbClr val="0000CC"/>
                          </a:solidFill>
                          <a:effectLst/>
                          <a:latin typeface="Times New Roman" pitchFamily="18" charset="0"/>
                          <a:cs typeface="Times New Roman" pitchFamily="18" charset="0"/>
                        </a:rPr>
                        <a:t>Умственный возраст</a:t>
                      </a:r>
                      <a:endParaRPr lang="ru-RU" sz="2500">
                        <a:solidFill>
                          <a:srgbClr val="0000CC"/>
                        </a:solidFill>
                        <a:effectLst/>
                        <a:latin typeface="Times New Roman" pitchFamily="18" charset="0"/>
                        <a:ea typeface="Calibri" panose="020F0502020204030204" pitchFamily="34" charset="0"/>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00986790"/>
                  </a:ext>
                </a:extLst>
              </a:tr>
              <a:tr h="331316">
                <a:tc>
                  <a:txBody>
                    <a:bodyPr/>
                    <a:lstStyle/>
                    <a:p>
                      <a:pPr algn="ctr">
                        <a:lnSpc>
                          <a:spcPct val="107000"/>
                        </a:lnSpc>
                        <a:spcAft>
                          <a:spcPts val="800"/>
                        </a:spcAft>
                      </a:pPr>
                      <a:r>
                        <a:rPr lang="en-US" sz="2500" dirty="0">
                          <a:solidFill>
                            <a:srgbClr val="0000CC"/>
                          </a:solidFill>
                          <a:effectLst/>
                          <a:latin typeface="Times New Roman" pitchFamily="18" charset="0"/>
                          <a:cs typeface="Times New Roman" pitchFamily="18" charset="0"/>
                        </a:rPr>
                        <a:t>F</a:t>
                      </a:r>
                      <a:r>
                        <a:rPr lang="ru-RU" sz="2500" dirty="0">
                          <a:solidFill>
                            <a:srgbClr val="0000CC"/>
                          </a:solidFill>
                          <a:effectLst/>
                          <a:latin typeface="Times New Roman" pitchFamily="18" charset="0"/>
                          <a:cs typeface="Times New Roman" pitchFamily="18" charset="0"/>
                        </a:rPr>
                        <a:t> 70</a:t>
                      </a:r>
                      <a:endParaRPr lang="ru-RU" sz="2500" dirty="0">
                        <a:solidFill>
                          <a:srgbClr val="0000CC"/>
                        </a:solidFill>
                        <a:effectLst/>
                        <a:latin typeface="Times New Roman" pitchFamily="18" charset="0"/>
                        <a:ea typeface="Calibri" panose="020F0502020204030204" pitchFamily="34" charset="0"/>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lnSpc>
                          <a:spcPct val="107000"/>
                        </a:lnSpc>
                        <a:spcAft>
                          <a:spcPts val="800"/>
                        </a:spcAft>
                      </a:pPr>
                      <a:r>
                        <a:rPr lang="ru-RU" sz="2500" dirty="0">
                          <a:solidFill>
                            <a:srgbClr val="0000CC"/>
                          </a:solidFill>
                          <a:effectLst/>
                          <a:latin typeface="Times New Roman" pitchFamily="18" charset="0"/>
                          <a:cs typeface="Times New Roman" pitchFamily="18" charset="0"/>
                        </a:rPr>
                        <a:t>Лёгкая </a:t>
                      </a:r>
                      <a:endParaRPr lang="ru-RU" sz="2500" dirty="0">
                        <a:solidFill>
                          <a:srgbClr val="0000CC"/>
                        </a:solidFill>
                        <a:effectLst/>
                        <a:latin typeface="Times New Roman" pitchFamily="18" charset="0"/>
                        <a:ea typeface="Calibri" panose="020F0502020204030204" pitchFamily="34" charset="0"/>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85725" indent="-85725" algn="just">
                        <a:lnSpc>
                          <a:spcPct val="107000"/>
                        </a:lnSpc>
                        <a:spcAft>
                          <a:spcPts val="800"/>
                        </a:spcAft>
                      </a:pPr>
                      <a:r>
                        <a:rPr lang="ru-RU" sz="2500" dirty="0">
                          <a:solidFill>
                            <a:srgbClr val="0000CC"/>
                          </a:solidFill>
                          <a:effectLst/>
                          <a:latin typeface="Times New Roman" pitchFamily="18" charset="0"/>
                          <a:cs typeface="Times New Roman" pitchFamily="18" charset="0"/>
                        </a:rPr>
                        <a:t>Дебильность</a:t>
                      </a:r>
                      <a:endParaRPr lang="ru-RU" sz="2500" dirty="0">
                        <a:solidFill>
                          <a:srgbClr val="0000CC"/>
                        </a:solidFill>
                        <a:effectLst/>
                        <a:latin typeface="Times New Roman" pitchFamily="18" charset="0"/>
                        <a:ea typeface="Calibri" panose="020F0502020204030204" pitchFamily="34" charset="0"/>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800"/>
                        </a:spcAft>
                      </a:pPr>
                      <a:r>
                        <a:rPr lang="ru-RU" sz="2500" dirty="0">
                          <a:solidFill>
                            <a:srgbClr val="0000CC"/>
                          </a:solidFill>
                          <a:effectLst/>
                          <a:latin typeface="Times New Roman" pitchFamily="18" charset="0"/>
                          <a:cs typeface="Times New Roman" pitchFamily="18" charset="0"/>
                        </a:rPr>
                        <a:t>50—69</a:t>
                      </a:r>
                      <a:endParaRPr lang="ru-RU" sz="2500" dirty="0">
                        <a:solidFill>
                          <a:srgbClr val="0000CC"/>
                        </a:solidFill>
                        <a:effectLst/>
                        <a:latin typeface="Times New Roman" pitchFamily="18" charset="0"/>
                        <a:ea typeface="Calibri" panose="020F0502020204030204" pitchFamily="34" charset="0"/>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800"/>
                        </a:spcAft>
                      </a:pPr>
                      <a:r>
                        <a:rPr lang="ru-RU" sz="2500">
                          <a:solidFill>
                            <a:srgbClr val="0000CC"/>
                          </a:solidFill>
                          <a:effectLst/>
                          <a:latin typeface="Times New Roman" pitchFamily="18" charset="0"/>
                          <a:cs typeface="Times New Roman" pitchFamily="18" charset="0"/>
                        </a:rPr>
                        <a:t>9—12 лет</a:t>
                      </a:r>
                      <a:endParaRPr lang="ru-RU" sz="2500">
                        <a:solidFill>
                          <a:srgbClr val="0000CC"/>
                        </a:solidFill>
                        <a:effectLst/>
                        <a:latin typeface="Times New Roman" pitchFamily="18" charset="0"/>
                        <a:ea typeface="Calibri" panose="020F0502020204030204" pitchFamily="34" charset="0"/>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84372598"/>
                  </a:ext>
                </a:extLst>
              </a:tr>
              <a:tr h="1041788">
                <a:tc>
                  <a:txBody>
                    <a:bodyPr/>
                    <a:lstStyle/>
                    <a:p>
                      <a:pPr algn="ctr">
                        <a:lnSpc>
                          <a:spcPct val="107000"/>
                        </a:lnSpc>
                        <a:spcAft>
                          <a:spcPts val="800"/>
                        </a:spcAft>
                      </a:pPr>
                      <a:r>
                        <a:rPr lang="en-US" sz="2500">
                          <a:solidFill>
                            <a:srgbClr val="0000CC"/>
                          </a:solidFill>
                          <a:effectLst/>
                          <a:latin typeface="Times New Roman" pitchFamily="18" charset="0"/>
                          <a:cs typeface="Times New Roman" pitchFamily="18" charset="0"/>
                        </a:rPr>
                        <a:t>F</a:t>
                      </a:r>
                      <a:r>
                        <a:rPr lang="ru-RU" sz="2500">
                          <a:solidFill>
                            <a:srgbClr val="0000CC"/>
                          </a:solidFill>
                          <a:effectLst/>
                          <a:latin typeface="Times New Roman" pitchFamily="18" charset="0"/>
                          <a:cs typeface="Times New Roman" pitchFamily="18" charset="0"/>
                        </a:rPr>
                        <a:t> 71</a:t>
                      </a:r>
                      <a:endParaRPr lang="ru-RU" sz="2500">
                        <a:solidFill>
                          <a:srgbClr val="0000CC"/>
                        </a:solidFill>
                        <a:effectLst/>
                        <a:latin typeface="Times New Roman" pitchFamily="18" charset="0"/>
                        <a:ea typeface="Calibri" panose="020F0502020204030204" pitchFamily="34" charset="0"/>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lnSpc>
                          <a:spcPct val="107000"/>
                        </a:lnSpc>
                        <a:spcAft>
                          <a:spcPts val="800"/>
                        </a:spcAft>
                      </a:pPr>
                      <a:r>
                        <a:rPr lang="ru-RU" sz="2500" dirty="0">
                          <a:solidFill>
                            <a:srgbClr val="0000CC"/>
                          </a:solidFill>
                          <a:effectLst/>
                          <a:latin typeface="Times New Roman" pitchFamily="18" charset="0"/>
                          <a:cs typeface="Times New Roman" pitchFamily="18" charset="0"/>
                        </a:rPr>
                        <a:t>Умеренная </a:t>
                      </a:r>
                      <a:endParaRPr lang="ru-RU" sz="2500" dirty="0">
                        <a:solidFill>
                          <a:srgbClr val="0000CC"/>
                        </a:solidFill>
                        <a:effectLst/>
                        <a:latin typeface="Times New Roman" pitchFamily="18" charset="0"/>
                        <a:ea typeface="Calibri" panose="020F0502020204030204" pitchFamily="34" charset="0"/>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lnSpc>
                          <a:spcPct val="107000"/>
                        </a:lnSpc>
                        <a:spcAft>
                          <a:spcPts val="800"/>
                        </a:spcAft>
                      </a:pPr>
                      <a:r>
                        <a:rPr lang="ru-RU" sz="2500" dirty="0">
                          <a:solidFill>
                            <a:srgbClr val="0000CC"/>
                          </a:solidFill>
                          <a:effectLst/>
                          <a:latin typeface="Times New Roman" pitchFamily="18" charset="0"/>
                          <a:cs typeface="Times New Roman" pitchFamily="18" charset="0"/>
                        </a:rPr>
                        <a:t>Нерезко выраженная имбецильность</a:t>
                      </a:r>
                      <a:endParaRPr lang="ru-RU" sz="2500" dirty="0">
                        <a:solidFill>
                          <a:srgbClr val="0000CC"/>
                        </a:solidFill>
                        <a:effectLst/>
                        <a:latin typeface="Times New Roman" pitchFamily="18" charset="0"/>
                        <a:ea typeface="Calibri" panose="020F0502020204030204" pitchFamily="34" charset="0"/>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800"/>
                        </a:spcAft>
                      </a:pPr>
                      <a:r>
                        <a:rPr lang="ru-RU" sz="2500" dirty="0">
                          <a:solidFill>
                            <a:srgbClr val="0000CC"/>
                          </a:solidFill>
                          <a:effectLst/>
                          <a:latin typeface="Times New Roman" pitchFamily="18" charset="0"/>
                          <a:cs typeface="Times New Roman" pitchFamily="18" charset="0"/>
                        </a:rPr>
                        <a:t>35—49</a:t>
                      </a:r>
                      <a:endParaRPr lang="ru-RU" sz="2500" dirty="0">
                        <a:solidFill>
                          <a:srgbClr val="0000CC"/>
                        </a:solidFill>
                        <a:effectLst/>
                        <a:latin typeface="Times New Roman" pitchFamily="18" charset="0"/>
                        <a:ea typeface="Calibri" panose="020F0502020204030204" pitchFamily="34" charset="0"/>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800"/>
                        </a:spcAft>
                      </a:pPr>
                      <a:r>
                        <a:rPr lang="ru-RU" sz="2500" dirty="0">
                          <a:solidFill>
                            <a:srgbClr val="0000CC"/>
                          </a:solidFill>
                          <a:effectLst/>
                          <a:latin typeface="Times New Roman" pitchFamily="18" charset="0"/>
                          <a:cs typeface="Times New Roman" pitchFamily="18" charset="0"/>
                        </a:rPr>
                        <a:t>6—9 лет</a:t>
                      </a:r>
                      <a:endParaRPr lang="ru-RU" sz="2500" dirty="0">
                        <a:solidFill>
                          <a:srgbClr val="0000CC"/>
                        </a:solidFill>
                        <a:effectLst/>
                        <a:latin typeface="Times New Roman" pitchFamily="18" charset="0"/>
                        <a:ea typeface="Calibri" panose="020F0502020204030204" pitchFamily="34" charset="0"/>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93756672"/>
                  </a:ext>
                </a:extLst>
              </a:tr>
              <a:tr h="686552">
                <a:tc>
                  <a:txBody>
                    <a:bodyPr/>
                    <a:lstStyle/>
                    <a:p>
                      <a:pPr algn="ctr">
                        <a:lnSpc>
                          <a:spcPct val="107000"/>
                        </a:lnSpc>
                        <a:spcAft>
                          <a:spcPts val="800"/>
                        </a:spcAft>
                      </a:pPr>
                      <a:r>
                        <a:rPr lang="en-US" sz="2500">
                          <a:solidFill>
                            <a:srgbClr val="0000CC"/>
                          </a:solidFill>
                          <a:effectLst/>
                          <a:latin typeface="Times New Roman" pitchFamily="18" charset="0"/>
                          <a:cs typeface="Times New Roman" pitchFamily="18" charset="0"/>
                        </a:rPr>
                        <a:t>F</a:t>
                      </a:r>
                      <a:r>
                        <a:rPr lang="ru-RU" sz="2500">
                          <a:solidFill>
                            <a:srgbClr val="0000CC"/>
                          </a:solidFill>
                          <a:effectLst/>
                          <a:latin typeface="Times New Roman" pitchFamily="18" charset="0"/>
                          <a:cs typeface="Times New Roman" pitchFamily="18" charset="0"/>
                        </a:rPr>
                        <a:t> 72</a:t>
                      </a:r>
                      <a:endParaRPr lang="ru-RU" sz="2500">
                        <a:solidFill>
                          <a:srgbClr val="0000CC"/>
                        </a:solidFill>
                        <a:effectLst/>
                        <a:latin typeface="Times New Roman" pitchFamily="18" charset="0"/>
                        <a:ea typeface="Calibri" panose="020F0502020204030204" pitchFamily="34" charset="0"/>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lnSpc>
                          <a:spcPct val="107000"/>
                        </a:lnSpc>
                        <a:spcAft>
                          <a:spcPts val="800"/>
                        </a:spcAft>
                      </a:pPr>
                      <a:r>
                        <a:rPr lang="ru-RU" sz="2500">
                          <a:solidFill>
                            <a:srgbClr val="0000CC"/>
                          </a:solidFill>
                          <a:effectLst/>
                          <a:latin typeface="Times New Roman" pitchFamily="18" charset="0"/>
                          <a:cs typeface="Times New Roman" pitchFamily="18" charset="0"/>
                        </a:rPr>
                        <a:t>Тяжёлая </a:t>
                      </a:r>
                      <a:endParaRPr lang="ru-RU" sz="2500">
                        <a:solidFill>
                          <a:srgbClr val="0000CC"/>
                        </a:solidFill>
                        <a:effectLst/>
                        <a:latin typeface="Times New Roman" pitchFamily="18" charset="0"/>
                        <a:ea typeface="Calibri" panose="020F0502020204030204" pitchFamily="34" charset="0"/>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lnSpc>
                          <a:spcPct val="107000"/>
                        </a:lnSpc>
                        <a:spcAft>
                          <a:spcPts val="800"/>
                        </a:spcAft>
                      </a:pPr>
                      <a:r>
                        <a:rPr lang="ru-RU" sz="2500" dirty="0">
                          <a:solidFill>
                            <a:srgbClr val="0000CC"/>
                          </a:solidFill>
                          <a:effectLst/>
                          <a:latin typeface="Times New Roman" pitchFamily="18" charset="0"/>
                          <a:cs typeface="Times New Roman" pitchFamily="18" charset="0"/>
                        </a:rPr>
                        <a:t>Выраженная имбецильность</a:t>
                      </a:r>
                      <a:endParaRPr lang="ru-RU" sz="2500" dirty="0">
                        <a:solidFill>
                          <a:srgbClr val="0000CC"/>
                        </a:solidFill>
                        <a:effectLst/>
                        <a:latin typeface="Times New Roman" pitchFamily="18" charset="0"/>
                        <a:ea typeface="Calibri" panose="020F0502020204030204" pitchFamily="34" charset="0"/>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800"/>
                        </a:spcAft>
                      </a:pPr>
                      <a:r>
                        <a:rPr lang="ru-RU" sz="2500" dirty="0">
                          <a:solidFill>
                            <a:srgbClr val="0000CC"/>
                          </a:solidFill>
                          <a:effectLst/>
                          <a:latin typeface="Times New Roman" pitchFamily="18" charset="0"/>
                          <a:cs typeface="Times New Roman" pitchFamily="18" charset="0"/>
                        </a:rPr>
                        <a:t>20—34</a:t>
                      </a:r>
                      <a:endParaRPr lang="ru-RU" sz="2500" dirty="0">
                        <a:solidFill>
                          <a:srgbClr val="0000CC"/>
                        </a:solidFill>
                        <a:effectLst/>
                        <a:latin typeface="Times New Roman" pitchFamily="18" charset="0"/>
                        <a:ea typeface="Calibri" panose="020F0502020204030204" pitchFamily="34" charset="0"/>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800"/>
                        </a:spcAft>
                      </a:pPr>
                      <a:r>
                        <a:rPr lang="ru-RU" sz="2500" dirty="0">
                          <a:solidFill>
                            <a:srgbClr val="0000CC"/>
                          </a:solidFill>
                          <a:effectLst/>
                          <a:latin typeface="Times New Roman" pitchFamily="18" charset="0"/>
                          <a:cs typeface="Times New Roman" pitchFamily="18" charset="0"/>
                        </a:rPr>
                        <a:t>3—6 лет</a:t>
                      </a:r>
                      <a:endParaRPr lang="ru-RU" sz="2500" dirty="0">
                        <a:solidFill>
                          <a:srgbClr val="0000CC"/>
                        </a:solidFill>
                        <a:effectLst/>
                        <a:latin typeface="Times New Roman" pitchFamily="18" charset="0"/>
                        <a:ea typeface="Calibri" panose="020F0502020204030204" pitchFamily="34" charset="0"/>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69592660"/>
                  </a:ext>
                </a:extLst>
              </a:tr>
              <a:tr h="627952">
                <a:tc>
                  <a:txBody>
                    <a:bodyPr/>
                    <a:lstStyle/>
                    <a:p>
                      <a:pPr algn="ctr">
                        <a:lnSpc>
                          <a:spcPct val="107000"/>
                        </a:lnSpc>
                        <a:spcAft>
                          <a:spcPts val="800"/>
                        </a:spcAft>
                      </a:pPr>
                      <a:r>
                        <a:rPr lang="en-US" sz="2500">
                          <a:solidFill>
                            <a:srgbClr val="0000CC"/>
                          </a:solidFill>
                          <a:effectLst/>
                          <a:latin typeface="Times New Roman" pitchFamily="18" charset="0"/>
                          <a:cs typeface="Times New Roman" pitchFamily="18" charset="0"/>
                        </a:rPr>
                        <a:t>F</a:t>
                      </a:r>
                      <a:r>
                        <a:rPr lang="ru-RU" sz="2500">
                          <a:solidFill>
                            <a:srgbClr val="0000CC"/>
                          </a:solidFill>
                          <a:effectLst/>
                          <a:latin typeface="Times New Roman" pitchFamily="18" charset="0"/>
                          <a:cs typeface="Times New Roman" pitchFamily="18" charset="0"/>
                        </a:rPr>
                        <a:t> 73</a:t>
                      </a:r>
                      <a:endParaRPr lang="ru-RU" sz="2500">
                        <a:solidFill>
                          <a:srgbClr val="0000CC"/>
                        </a:solidFill>
                        <a:effectLst/>
                        <a:latin typeface="Times New Roman" pitchFamily="18" charset="0"/>
                        <a:ea typeface="Calibri" panose="020F0502020204030204" pitchFamily="34" charset="0"/>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lnSpc>
                          <a:spcPct val="107000"/>
                        </a:lnSpc>
                        <a:spcAft>
                          <a:spcPts val="800"/>
                        </a:spcAft>
                      </a:pPr>
                      <a:r>
                        <a:rPr lang="ru-RU" sz="2500">
                          <a:solidFill>
                            <a:srgbClr val="0000CC"/>
                          </a:solidFill>
                          <a:effectLst/>
                          <a:latin typeface="Times New Roman" pitchFamily="18" charset="0"/>
                          <a:cs typeface="Times New Roman" pitchFamily="18" charset="0"/>
                        </a:rPr>
                        <a:t>Глубокая </a:t>
                      </a:r>
                      <a:endParaRPr lang="ru-RU" sz="2500">
                        <a:solidFill>
                          <a:srgbClr val="0000CC"/>
                        </a:solidFill>
                        <a:effectLst/>
                        <a:latin typeface="Times New Roman" pitchFamily="18" charset="0"/>
                        <a:ea typeface="Calibri" panose="020F0502020204030204" pitchFamily="34" charset="0"/>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lnSpc>
                          <a:spcPct val="107000"/>
                        </a:lnSpc>
                        <a:spcAft>
                          <a:spcPts val="800"/>
                        </a:spcAft>
                      </a:pPr>
                      <a:r>
                        <a:rPr lang="ru-RU" sz="2500" dirty="0">
                          <a:solidFill>
                            <a:srgbClr val="0000CC"/>
                          </a:solidFill>
                          <a:effectLst/>
                          <a:latin typeface="Times New Roman" pitchFamily="18" charset="0"/>
                          <a:cs typeface="Times New Roman" pitchFamily="18" charset="0"/>
                        </a:rPr>
                        <a:t>Идиотия</a:t>
                      </a:r>
                      <a:endParaRPr lang="ru-RU" sz="2500" dirty="0">
                        <a:solidFill>
                          <a:srgbClr val="0000CC"/>
                        </a:solidFill>
                        <a:effectLst/>
                        <a:latin typeface="Times New Roman" pitchFamily="18" charset="0"/>
                        <a:ea typeface="Calibri" panose="020F0502020204030204" pitchFamily="34" charset="0"/>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800"/>
                        </a:spcAft>
                      </a:pPr>
                      <a:r>
                        <a:rPr lang="ru-RU" sz="2500" dirty="0">
                          <a:solidFill>
                            <a:srgbClr val="0000CC"/>
                          </a:solidFill>
                          <a:effectLst/>
                          <a:latin typeface="Times New Roman" pitchFamily="18" charset="0"/>
                          <a:cs typeface="Times New Roman" pitchFamily="18" charset="0"/>
                        </a:rPr>
                        <a:t>до 20</a:t>
                      </a:r>
                      <a:endParaRPr lang="ru-RU" sz="2500" dirty="0">
                        <a:solidFill>
                          <a:srgbClr val="0000CC"/>
                        </a:solidFill>
                        <a:effectLst/>
                        <a:latin typeface="Times New Roman" pitchFamily="18" charset="0"/>
                        <a:ea typeface="Calibri" panose="020F0502020204030204" pitchFamily="34" charset="0"/>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800"/>
                        </a:spcAft>
                      </a:pPr>
                      <a:r>
                        <a:rPr lang="ru-RU" sz="2500" dirty="0">
                          <a:solidFill>
                            <a:srgbClr val="0000CC"/>
                          </a:solidFill>
                          <a:effectLst/>
                          <a:latin typeface="Times New Roman" pitchFamily="18" charset="0"/>
                          <a:cs typeface="Times New Roman" pitchFamily="18" charset="0"/>
                        </a:rPr>
                        <a:t>до 3 лет</a:t>
                      </a:r>
                      <a:endParaRPr lang="ru-RU" sz="2500" dirty="0">
                        <a:solidFill>
                          <a:srgbClr val="0000CC"/>
                        </a:solidFill>
                        <a:effectLst/>
                        <a:latin typeface="Times New Roman" pitchFamily="18" charset="0"/>
                        <a:ea typeface="Calibri" panose="020F0502020204030204" pitchFamily="34" charset="0"/>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83162081"/>
                  </a:ext>
                </a:extLst>
              </a:tr>
            </a:tbl>
          </a:graphicData>
        </a:graphic>
      </p:graphicFrame>
      <p:pic>
        <p:nvPicPr>
          <p:cNvPr id="5" name="Рисунок 4" descr="https://avatars.mds.yandex.net/get-zen_doc/3447231/pub_5ed52bafcae1fa2995ef59a2_5ed52bdd302f1e314a2983a9/scale_1200"/>
          <p:cNvPicPr/>
          <p:nvPr/>
        </p:nvPicPr>
        <p:blipFill>
          <a:blip r:embed="rId2">
            <a:extLst>
              <a:ext uri="{28A0092B-C50C-407E-A947-70E740481C1C}">
                <a14:useLocalDpi xmlns:a14="http://schemas.microsoft.com/office/drawing/2010/main" val="0"/>
              </a:ext>
            </a:extLst>
          </a:blip>
          <a:srcRect/>
          <a:stretch>
            <a:fillRect/>
          </a:stretch>
        </p:blipFill>
        <p:spPr bwMode="auto">
          <a:xfrm>
            <a:off x="197640" y="127591"/>
            <a:ext cx="2896434" cy="1679944"/>
          </a:xfrm>
          <a:prstGeom prst="rect">
            <a:avLst/>
          </a:prstGeom>
          <a:noFill/>
          <a:ln>
            <a:noFill/>
          </a:ln>
        </p:spPr>
      </p:pic>
    </p:spTree>
    <p:extLst>
      <p:ext uri="{BB962C8B-B14F-4D97-AF65-F5344CB8AC3E}">
        <p14:creationId xmlns:p14="http://schemas.microsoft.com/office/powerpoint/2010/main" val="6192781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a:xfrm>
            <a:off x="838200" y="350874"/>
            <a:ext cx="10515600" cy="5826089"/>
          </a:xfrm>
        </p:spPr>
        <p:txBody>
          <a:bodyPr/>
          <a:lstStyle/>
          <a:p>
            <a:pPr marL="0" indent="0" algn="just">
              <a:buNone/>
            </a:pPr>
            <a:r>
              <a:rPr lang="ru-RU" sz="3200" dirty="0">
                <a:solidFill>
                  <a:srgbClr val="0000CC"/>
                </a:solidFill>
                <a:latin typeface="Times New Roman" pitchFamily="18" charset="0"/>
                <a:cs typeface="Times New Roman" pitchFamily="18" charset="0"/>
              </a:rPr>
              <a:t>	Для достижения успеха в своём профессиональном обучении, обучающийся с нарушением интеллекта должен ясно осознавать свою цель: кем он хочет стать. Подросток чутко должен представлять, какие ресурсы необходимы для достижения цели, иметь правильное представление о собственных возможностях, т.е. адекватную самооценку. 	Важным моментом здесь выступает рациональный выбор профессии. </a:t>
            </a:r>
          </a:p>
          <a:p>
            <a:endParaRPr lang="ru-RU" dirty="0"/>
          </a:p>
        </p:txBody>
      </p:sp>
      <p:pic>
        <p:nvPicPr>
          <p:cNvPr id="4" name="Рисунок 3" descr="http://lgatk.edu.by/en/sm_full.aspx?guid=51423"/>
          <p:cNvPicPr/>
          <p:nvPr/>
        </p:nvPicPr>
        <p:blipFill>
          <a:blip r:embed="rId2">
            <a:extLst>
              <a:ext uri="{28A0092B-C50C-407E-A947-70E740481C1C}">
                <a14:useLocalDpi xmlns:a14="http://schemas.microsoft.com/office/drawing/2010/main" val="0"/>
              </a:ext>
            </a:extLst>
          </a:blip>
          <a:srcRect/>
          <a:stretch>
            <a:fillRect/>
          </a:stretch>
        </p:blipFill>
        <p:spPr bwMode="auto">
          <a:xfrm>
            <a:off x="7783033" y="3668233"/>
            <a:ext cx="4019107" cy="2955851"/>
          </a:xfrm>
          <a:prstGeom prst="rect">
            <a:avLst/>
          </a:prstGeom>
          <a:noFill/>
          <a:ln>
            <a:noFill/>
          </a:ln>
        </p:spPr>
      </p:pic>
    </p:spTree>
    <p:extLst>
      <p:ext uri="{BB962C8B-B14F-4D97-AF65-F5344CB8AC3E}">
        <p14:creationId xmlns:p14="http://schemas.microsoft.com/office/powerpoint/2010/main" val="5696151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D74CE12-A553-4B75-9BA9-C108E93AAF7F}"/>
              </a:ext>
            </a:extLst>
          </p:cNvPr>
          <p:cNvSpPr>
            <a:spLocks noGrp="1"/>
          </p:cNvSpPr>
          <p:nvPr>
            <p:ph type="title"/>
          </p:nvPr>
        </p:nvSpPr>
        <p:spPr/>
        <p:txBody>
          <a:bodyPr/>
          <a:lstStyle/>
          <a:p>
            <a:endParaRPr lang="ru-RU"/>
          </a:p>
        </p:txBody>
      </p:sp>
      <p:sp>
        <p:nvSpPr>
          <p:cNvPr id="3" name="Объект 2">
            <a:extLst>
              <a:ext uri="{FF2B5EF4-FFF2-40B4-BE49-F238E27FC236}">
                <a16:creationId xmlns:a16="http://schemas.microsoft.com/office/drawing/2014/main" id="{B609F602-954A-460D-A471-64217C19629F}"/>
              </a:ext>
            </a:extLst>
          </p:cNvPr>
          <p:cNvSpPr>
            <a:spLocks noGrp="1"/>
          </p:cNvSpPr>
          <p:nvPr>
            <p:ph idx="1"/>
          </p:nvPr>
        </p:nvSpPr>
        <p:spPr>
          <a:xfrm>
            <a:off x="838200" y="372140"/>
            <a:ext cx="10515600" cy="5804823"/>
          </a:xfrm>
        </p:spPr>
        <p:txBody>
          <a:bodyPr>
            <a:normAutofit lnSpcReduction="10000"/>
          </a:bodyPr>
          <a:lstStyle/>
          <a:p>
            <a:pPr marL="0" indent="0" algn="just">
              <a:buNone/>
            </a:pPr>
            <a:r>
              <a:rPr lang="ru-RU" sz="3200" dirty="0">
                <a:solidFill>
                  <a:srgbClr val="0000CC"/>
                </a:solidFill>
                <a:latin typeface="Times New Roman" pitchFamily="18" charset="0"/>
                <a:cs typeface="Times New Roman" pitchFamily="18" charset="0"/>
              </a:rPr>
              <a:t>				На профессиональное обучение 				приходят 		выпускники 						коррекционных школ, их возраст 					16-17 лет закономерно является 					критическим: 			происходит смена учебного заведения, определяющая их жизненные и профессиональные перспективы на дальнейшее. Лица с нарушением интеллекта испытывают серьёзные затруднения в процессе профессионального самоопределения в силу причин объективного характера. В этом случае возрастает роль ранней (в период школьного обучения) профессиональной ориентации, грамотного профессионального консультирования и профессионального подбора. </a:t>
            </a:r>
          </a:p>
          <a:p>
            <a:endParaRPr lang="ru-RU" dirty="0"/>
          </a:p>
        </p:txBody>
      </p:sp>
      <p:pic>
        <p:nvPicPr>
          <p:cNvPr id="4" name="Рисунок 3">
            <a:extLst>
              <a:ext uri="{FF2B5EF4-FFF2-40B4-BE49-F238E27FC236}">
                <a16:creationId xmlns:a16="http://schemas.microsoft.com/office/drawing/2014/main" id="{0BF1053D-8F87-441D-9212-D8DD48499DBF}"/>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8465" y="287079"/>
            <a:ext cx="3040912" cy="2020185"/>
          </a:xfrm>
          <a:prstGeom prst="rect">
            <a:avLst/>
          </a:prstGeom>
          <a:noFill/>
          <a:ln>
            <a:noFill/>
          </a:ln>
        </p:spPr>
      </p:pic>
    </p:spTree>
    <p:extLst>
      <p:ext uri="{BB962C8B-B14F-4D97-AF65-F5344CB8AC3E}">
        <p14:creationId xmlns:p14="http://schemas.microsoft.com/office/powerpoint/2010/main" val="29658342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8EE779A-8517-47B7-8EAA-186DE7E3EF7E}"/>
              </a:ext>
            </a:extLst>
          </p:cNvPr>
          <p:cNvSpPr>
            <a:spLocks noGrp="1"/>
          </p:cNvSpPr>
          <p:nvPr>
            <p:ph type="title"/>
          </p:nvPr>
        </p:nvSpPr>
        <p:spPr/>
        <p:txBody>
          <a:bodyPr/>
          <a:lstStyle/>
          <a:p>
            <a:endParaRPr lang="ru-RU"/>
          </a:p>
        </p:txBody>
      </p:sp>
      <p:sp>
        <p:nvSpPr>
          <p:cNvPr id="3" name="Объект 2">
            <a:extLst>
              <a:ext uri="{FF2B5EF4-FFF2-40B4-BE49-F238E27FC236}">
                <a16:creationId xmlns:a16="http://schemas.microsoft.com/office/drawing/2014/main" id="{5204EE1C-0F33-4905-9441-38E18175C8D3}"/>
              </a:ext>
            </a:extLst>
          </p:cNvPr>
          <p:cNvSpPr>
            <a:spLocks noGrp="1"/>
          </p:cNvSpPr>
          <p:nvPr>
            <p:ph idx="1"/>
          </p:nvPr>
        </p:nvSpPr>
        <p:spPr>
          <a:xfrm>
            <a:off x="838200" y="350874"/>
            <a:ext cx="10515600" cy="5826089"/>
          </a:xfrm>
        </p:spPr>
        <p:txBody>
          <a:bodyPr/>
          <a:lstStyle/>
          <a:p>
            <a:pPr marL="0" indent="0" algn="just">
              <a:buNone/>
            </a:pPr>
            <a:r>
              <a:rPr lang="ru-RU" sz="3200" dirty="0">
                <a:solidFill>
                  <a:srgbClr val="0000CC"/>
                </a:solidFill>
                <a:latin typeface="Times New Roman" pitchFamily="18" charset="0"/>
                <a:cs typeface="Times New Roman" pitchFamily="18" charset="0"/>
              </a:rPr>
              <a:t>			Основная задача, стоящая перед 				педагогическим коллективом в 						профессионально ориентационной работе, 			состоит в том, чтобы на основе использования 			различных форм и методов групповой и индивидуальной работы с подростками с нарушением интеллекта, подготовить их к обоснованном выбору профессии с учётом их индивидуальных особенностей.</a:t>
            </a:r>
          </a:p>
          <a:p>
            <a:endParaRPr lang="ru-RU" dirty="0"/>
          </a:p>
        </p:txBody>
      </p:sp>
      <p:pic>
        <p:nvPicPr>
          <p:cNvPr id="4" name="Рисунок 3">
            <a:extLst>
              <a:ext uri="{FF2B5EF4-FFF2-40B4-BE49-F238E27FC236}">
                <a16:creationId xmlns:a16="http://schemas.microsoft.com/office/drawing/2014/main" id="{0CA63657-E573-44F6-9AD1-D720B30AA319}"/>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12642" y="4061637"/>
            <a:ext cx="3615070" cy="2530549"/>
          </a:xfrm>
          <a:prstGeom prst="rect">
            <a:avLst/>
          </a:prstGeom>
          <a:noFill/>
          <a:ln>
            <a:noFill/>
          </a:ln>
        </p:spPr>
      </p:pic>
      <p:pic>
        <p:nvPicPr>
          <p:cNvPr id="5" name="Рисунок 4" descr="https://pcson26.ru/wp-content/uploads/2015/12/dissymbols-2.png">
            <a:extLst>
              <a:ext uri="{FF2B5EF4-FFF2-40B4-BE49-F238E27FC236}">
                <a16:creationId xmlns:a16="http://schemas.microsoft.com/office/drawing/2014/main" id="{628F05D1-A4B1-43B6-B528-C7F65216DBFB}"/>
              </a:ext>
            </a:extLst>
          </p:cNvPr>
          <p:cNvPicPr/>
          <p:nvPr/>
        </p:nvPicPr>
        <p:blipFill rotWithShape="1">
          <a:blip r:embed="rId3">
            <a:extLst>
              <a:ext uri="{28A0092B-C50C-407E-A947-70E740481C1C}">
                <a14:useLocalDpi xmlns:a14="http://schemas.microsoft.com/office/drawing/2010/main" val="0"/>
              </a:ext>
            </a:extLst>
          </a:blip>
          <a:srcRect l="55098" t="-1110" r="8460" b="49614"/>
          <a:stretch/>
        </p:blipFill>
        <p:spPr bwMode="auto">
          <a:xfrm>
            <a:off x="766031" y="356390"/>
            <a:ext cx="1849578" cy="2216689"/>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5916613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A8ACDD5-8637-462B-8EA0-5DDFE9033C62}"/>
              </a:ext>
            </a:extLst>
          </p:cNvPr>
          <p:cNvSpPr>
            <a:spLocks noGrp="1"/>
          </p:cNvSpPr>
          <p:nvPr>
            <p:ph type="title"/>
          </p:nvPr>
        </p:nvSpPr>
        <p:spPr/>
        <p:txBody>
          <a:bodyPr/>
          <a:lstStyle/>
          <a:p>
            <a:endParaRPr lang="ru-RU"/>
          </a:p>
        </p:txBody>
      </p:sp>
      <p:sp>
        <p:nvSpPr>
          <p:cNvPr id="3" name="Объект 2">
            <a:extLst>
              <a:ext uri="{FF2B5EF4-FFF2-40B4-BE49-F238E27FC236}">
                <a16:creationId xmlns:a16="http://schemas.microsoft.com/office/drawing/2014/main" id="{67A5DF4B-63BA-40E3-9C6B-C1D9EFEA0D06}"/>
              </a:ext>
            </a:extLst>
          </p:cNvPr>
          <p:cNvSpPr>
            <a:spLocks noGrp="1"/>
          </p:cNvSpPr>
          <p:nvPr>
            <p:ph idx="1"/>
          </p:nvPr>
        </p:nvSpPr>
        <p:spPr>
          <a:xfrm>
            <a:off x="838200" y="372140"/>
            <a:ext cx="10515600" cy="5804823"/>
          </a:xfrm>
        </p:spPr>
        <p:txBody>
          <a:bodyPr>
            <a:normAutofit/>
          </a:bodyPr>
          <a:lstStyle/>
          <a:p>
            <a:pPr marL="0" indent="0" algn="just">
              <a:buNone/>
            </a:pPr>
            <a:r>
              <a:rPr lang="ru-RU" sz="3200" dirty="0">
                <a:solidFill>
                  <a:srgbClr val="0000CC"/>
                </a:solidFill>
                <a:latin typeface="Times New Roman" pitchFamily="18" charset="0"/>
                <a:cs typeface="Times New Roman" pitchFamily="18" charset="0"/>
              </a:rPr>
              <a:t>	Педагоги колледжа осуществляют выход в специализированные образовательные организации. В колледже были проведены Дни открытых дверей, профессиональные пробы, профессиональные консультации, беседы, круглые столы с детьми и их родителями.</a:t>
            </a:r>
          </a:p>
          <a:p>
            <a:pPr marL="0" indent="0" algn="just">
              <a:buNone/>
            </a:pPr>
            <a:endParaRPr lang="ru-RU" sz="3200" dirty="0">
              <a:solidFill>
                <a:srgbClr val="0000CC"/>
              </a:solidFill>
              <a:latin typeface="Times New Roman" pitchFamily="18" charset="0"/>
              <a:cs typeface="Times New Roman" pitchFamily="18" charset="0"/>
            </a:endParaRPr>
          </a:p>
        </p:txBody>
      </p:sp>
      <p:pic>
        <p:nvPicPr>
          <p:cNvPr id="4" name="Рисунок 3">
            <a:extLst>
              <a:ext uri="{FF2B5EF4-FFF2-40B4-BE49-F238E27FC236}">
                <a16:creationId xmlns:a16="http://schemas.microsoft.com/office/drawing/2014/main" id="{CC00470C-17DF-4784-BBD8-23EC5F33C014}"/>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14542" y="3203906"/>
            <a:ext cx="2915197" cy="2431350"/>
          </a:xfrm>
          <a:prstGeom prst="rect">
            <a:avLst/>
          </a:prstGeom>
          <a:noFill/>
          <a:ln>
            <a:noFill/>
          </a:ln>
        </p:spPr>
      </p:pic>
      <p:pic>
        <p:nvPicPr>
          <p:cNvPr id="5" name="Рисунок 4">
            <a:extLst>
              <a:ext uri="{FF2B5EF4-FFF2-40B4-BE49-F238E27FC236}">
                <a16:creationId xmlns:a16="http://schemas.microsoft.com/office/drawing/2014/main" id="{A3511E9D-34CF-4415-B11B-405ADD436137}"/>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25292" y="2679405"/>
            <a:ext cx="3519689" cy="1930903"/>
          </a:xfrm>
          <a:prstGeom prst="rect">
            <a:avLst/>
          </a:prstGeom>
          <a:noFill/>
          <a:ln>
            <a:noFill/>
          </a:ln>
        </p:spPr>
      </p:pic>
      <p:pic>
        <p:nvPicPr>
          <p:cNvPr id="6" name="Рисунок 5">
            <a:extLst>
              <a:ext uri="{FF2B5EF4-FFF2-40B4-BE49-F238E27FC236}">
                <a16:creationId xmlns:a16="http://schemas.microsoft.com/office/drawing/2014/main" id="{A8889AA5-CA2C-40E2-ACF2-00ACCBF7C284}"/>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83046" y="4179845"/>
            <a:ext cx="3778623" cy="2458757"/>
          </a:xfrm>
          <a:prstGeom prst="rect">
            <a:avLst/>
          </a:prstGeom>
          <a:noFill/>
          <a:ln>
            <a:noFill/>
          </a:ln>
        </p:spPr>
      </p:pic>
    </p:spTree>
    <p:extLst>
      <p:ext uri="{BB962C8B-B14F-4D97-AF65-F5344CB8AC3E}">
        <p14:creationId xmlns:p14="http://schemas.microsoft.com/office/powerpoint/2010/main" val="321866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777429C-8D59-4138-909B-1876AF0D4EA2}"/>
              </a:ext>
            </a:extLst>
          </p:cNvPr>
          <p:cNvSpPr>
            <a:spLocks noGrp="1"/>
          </p:cNvSpPr>
          <p:nvPr>
            <p:ph type="title"/>
          </p:nvPr>
        </p:nvSpPr>
        <p:spPr/>
        <p:txBody>
          <a:bodyPr/>
          <a:lstStyle/>
          <a:p>
            <a:endParaRPr lang="ru-RU"/>
          </a:p>
        </p:txBody>
      </p:sp>
      <p:sp>
        <p:nvSpPr>
          <p:cNvPr id="3" name="Объект 2">
            <a:extLst>
              <a:ext uri="{FF2B5EF4-FFF2-40B4-BE49-F238E27FC236}">
                <a16:creationId xmlns:a16="http://schemas.microsoft.com/office/drawing/2014/main" id="{3ADF06BE-2311-40E7-856D-89AD8ACAFEF8}"/>
              </a:ext>
            </a:extLst>
          </p:cNvPr>
          <p:cNvSpPr>
            <a:spLocks noGrp="1"/>
          </p:cNvSpPr>
          <p:nvPr>
            <p:ph idx="1"/>
          </p:nvPr>
        </p:nvSpPr>
        <p:spPr>
          <a:xfrm>
            <a:off x="838200" y="350874"/>
            <a:ext cx="10515600" cy="5826089"/>
          </a:xfrm>
        </p:spPr>
        <p:txBody>
          <a:bodyPr/>
          <a:lstStyle/>
          <a:p>
            <a:pPr marL="0" indent="0" algn="just">
              <a:buNone/>
            </a:pPr>
            <a:r>
              <a:rPr lang="ru-RU" sz="3200" dirty="0">
                <a:solidFill>
                  <a:srgbClr val="0000CC"/>
                </a:solidFill>
                <a:latin typeface="Times New Roman" pitchFamily="18" charset="0"/>
                <a:cs typeface="Times New Roman" pitchFamily="18" charset="0"/>
              </a:rPr>
              <a:t>				Подростки с нарушением интеллекта 			впервые сталкивается с 	необходимостью 			освоения новых элементов социальной 				среды и узнаёт их позитивные и 					негативные стороны. Здесь все силы педагогического коллектива колледжа должны быть направлены на смягчение адаптационного шока. Большую помощь могут оказать родители, постоянно расспрашивая таких подростков о жизни в колледже, при этом абсолютно исключив порицания за неудачи.</a:t>
            </a:r>
          </a:p>
          <a:p>
            <a:endParaRPr lang="ru-RU" dirty="0"/>
          </a:p>
        </p:txBody>
      </p:sp>
      <p:pic>
        <p:nvPicPr>
          <p:cNvPr id="5" name="Рисунок 4">
            <a:extLst>
              <a:ext uri="{FF2B5EF4-FFF2-40B4-BE49-F238E27FC236}">
                <a16:creationId xmlns:a16="http://schemas.microsoft.com/office/drawing/2014/main" id="{460B8A10-E7C9-4117-9272-4FEDE98AAB46}"/>
              </a:ext>
            </a:extLst>
          </p:cNvPr>
          <p:cNvPicPr/>
          <p:nvPr/>
        </p:nvPicPr>
        <p:blipFill rotWithShape="1">
          <a:blip r:embed="rId2">
            <a:extLst>
              <a:ext uri="{28A0092B-C50C-407E-A947-70E740481C1C}">
                <a14:useLocalDpi xmlns:a14="http://schemas.microsoft.com/office/drawing/2010/main" val="0"/>
              </a:ext>
            </a:extLst>
          </a:blip>
          <a:srcRect l="72001" t="5203" r="-335" b="-2221"/>
          <a:stretch/>
        </p:blipFill>
        <p:spPr bwMode="auto">
          <a:xfrm>
            <a:off x="765544" y="382772"/>
            <a:ext cx="2615609" cy="2094614"/>
          </a:xfrm>
          <a:prstGeom prst="rect">
            <a:avLst/>
          </a:prstGeom>
          <a:noFill/>
          <a:ln>
            <a:noFill/>
          </a:ln>
          <a:extLst>
            <a:ext uri="{53640926-AAD7-44D8-BBD7-CCE9431645EC}">
              <a14:shadowObscured xmlns:a14="http://schemas.microsoft.com/office/drawing/2010/main"/>
            </a:ext>
          </a:extLst>
        </p:spPr>
      </p:pic>
      <p:pic>
        <p:nvPicPr>
          <p:cNvPr id="6" name="Рисунок 5" descr="http://o522.pskovedu.ru/download.php/pskovedu/files/PAGES/IMAGES/8cd181d5-cce3-4832-8429-8a8d79f91f22/86358AFBEBFC4D7F4473A07F7BBCE187?title=13.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85321" y="4423145"/>
            <a:ext cx="4274288" cy="2254102"/>
          </a:xfrm>
          <a:prstGeom prst="rect">
            <a:avLst/>
          </a:prstGeom>
          <a:noFill/>
          <a:ln>
            <a:noFill/>
          </a:ln>
        </p:spPr>
      </p:pic>
    </p:spTree>
    <p:extLst>
      <p:ext uri="{BB962C8B-B14F-4D97-AF65-F5344CB8AC3E}">
        <p14:creationId xmlns:p14="http://schemas.microsoft.com/office/powerpoint/2010/main" val="24841662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03EDA64-1A09-4000-822E-6ACC65575439}"/>
              </a:ext>
            </a:extLst>
          </p:cNvPr>
          <p:cNvSpPr>
            <a:spLocks noGrp="1"/>
          </p:cNvSpPr>
          <p:nvPr>
            <p:ph type="title"/>
          </p:nvPr>
        </p:nvSpPr>
        <p:spPr/>
        <p:txBody>
          <a:bodyPr/>
          <a:lstStyle/>
          <a:p>
            <a:endParaRPr lang="ru-RU"/>
          </a:p>
        </p:txBody>
      </p:sp>
      <p:sp>
        <p:nvSpPr>
          <p:cNvPr id="3" name="Объект 2">
            <a:extLst>
              <a:ext uri="{FF2B5EF4-FFF2-40B4-BE49-F238E27FC236}">
                <a16:creationId xmlns:a16="http://schemas.microsoft.com/office/drawing/2014/main" id="{BCDC480C-70AF-46EF-B1B9-3BBD01D9CB58}"/>
              </a:ext>
            </a:extLst>
          </p:cNvPr>
          <p:cNvSpPr>
            <a:spLocks noGrp="1"/>
          </p:cNvSpPr>
          <p:nvPr>
            <p:ph idx="1"/>
          </p:nvPr>
        </p:nvSpPr>
        <p:spPr>
          <a:xfrm>
            <a:off x="838200" y="393405"/>
            <a:ext cx="10515600" cy="5783558"/>
          </a:xfrm>
        </p:spPr>
        <p:txBody>
          <a:bodyPr>
            <a:normAutofit/>
          </a:bodyPr>
          <a:lstStyle/>
          <a:p>
            <a:pPr marL="0" indent="0" algn="just">
              <a:buNone/>
            </a:pPr>
            <a:r>
              <a:rPr lang="ru-RU" sz="3200" dirty="0">
                <a:solidFill>
                  <a:srgbClr val="0000CC"/>
                </a:solidFill>
                <a:latin typeface="Times New Roman" pitchFamily="18" charset="0"/>
                <a:cs typeface="Times New Roman" pitchFamily="18" charset="0"/>
              </a:rPr>
              <a:t>				В ОГБПОУ «Костромской торгово-				экономический колледж» действует модель 			наставничества «обучающийся – 					обучающийся (группа обучающихся)», что 			приводит к сокращению сроков адаптации 			к условиям осуществления 						профессиональной деятельности, усвоение им традиций, стандартов и правил внутреннего трудового распорядка. Данная модель наставничества позволяет: реального вовлекать обучающихся с нарушением интеллекта в активную общественную жизнь колледжа. </a:t>
            </a:r>
          </a:p>
          <a:p>
            <a:pPr marL="0" indent="0" algn="just">
              <a:buNone/>
            </a:pPr>
            <a:endParaRPr lang="ru-RU" sz="3200" dirty="0">
              <a:solidFill>
                <a:srgbClr val="0000CC"/>
              </a:solidFill>
              <a:latin typeface="Times New Roman" pitchFamily="18" charset="0"/>
              <a:cs typeface="Times New Roman" pitchFamily="18" charset="0"/>
            </a:endParaRPr>
          </a:p>
        </p:txBody>
      </p:sp>
      <p:pic>
        <p:nvPicPr>
          <p:cNvPr id="4" name="Рисунок 3">
            <a:extLst>
              <a:ext uri="{FF2B5EF4-FFF2-40B4-BE49-F238E27FC236}">
                <a16:creationId xmlns:a16="http://schemas.microsoft.com/office/drawing/2014/main" id="{0580B3C8-BAC7-4C04-8059-C5FEF10DBD47}"/>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70121" y="641082"/>
            <a:ext cx="3375212" cy="2716306"/>
          </a:xfrm>
          <a:prstGeom prst="rect">
            <a:avLst/>
          </a:prstGeom>
          <a:noFill/>
          <a:ln>
            <a:noFill/>
          </a:ln>
        </p:spPr>
      </p:pic>
    </p:spTree>
    <p:extLst>
      <p:ext uri="{BB962C8B-B14F-4D97-AF65-F5344CB8AC3E}">
        <p14:creationId xmlns:p14="http://schemas.microsoft.com/office/powerpoint/2010/main" val="41357970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0EE2EE9-428A-4DD5-B96B-EC39491EED4F}"/>
              </a:ext>
            </a:extLst>
          </p:cNvPr>
          <p:cNvSpPr>
            <a:spLocks noGrp="1"/>
          </p:cNvSpPr>
          <p:nvPr>
            <p:ph type="title"/>
          </p:nvPr>
        </p:nvSpPr>
        <p:spPr/>
        <p:txBody>
          <a:bodyPr/>
          <a:lstStyle/>
          <a:p>
            <a:endParaRPr lang="ru-RU"/>
          </a:p>
        </p:txBody>
      </p:sp>
      <p:sp>
        <p:nvSpPr>
          <p:cNvPr id="3" name="Объект 2">
            <a:extLst>
              <a:ext uri="{FF2B5EF4-FFF2-40B4-BE49-F238E27FC236}">
                <a16:creationId xmlns:a16="http://schemas.microsoft.com/office/drawing/2014/main" id="{B7C70447-3617-4B80-BB27-654E9834ACF5}"/>
              </a:ext>
            </a:extLst>
          </p:cNvPr>
          <p:cNvSpPr>
            <a:spLocks noGrp="1"/>
          </p:cNvSpPr>
          <p:nvPr>
            <p:ph idx="1"/>
          </p:nvPr>
        </p:nvSpPr>
        <p:spPr>
          <a:xfrm>
            <a:off x="838200" y="393405"/>
            <a:ext cx="10515600" cy="5783558"/>
          </a:xfrm>
        </p:spPr>
        <p:txBody>
          <a:bodyPr/>
          <a:lstStyle/>
          <a:p>
            <a:pPr marL="0" indent="0" algn="just">
              <a:buNone/>
            </a:pPr>
            <a:r>
              <a:rPr lang="ru-RU" sz="3200" dirty="0">
                <a:solidFill>
                  <a:srgbClr val="0000CC"/>
                </a:solidFill>
                <a:latin typeface="Times New Roman" pitchFamily="18" charset="0"/>
                <a:cs typeface="Times New Roman" pitchFamily="18" charset="0"/>
              </a:rPr>
              <a:t>			Организация образовательного процесса 			для обучающихся с нарушениями интеллекта в 		ОГБПОУ «Костромской торгово-экономический 		колледж» осуществляется по адаптированным 			образовательным программам в соответствии с учебными планами, графиками учебного процесса, расписанием занятий с учётом психофизического развития, индивидуальных возможностей, состояния здоровья, обучающихся с нарушениями интеллекта Содержание должно включать в себя наполнение образовательного, коррекционного и воспитательного компонентов.</a:t>
            </a:r>
          </a:p>
          <a:p>
            <a:endParaRPr lang="ru-RU" dirty="0"/>
          </a:p>
        </p:txBody>
      </p:sp>
      <p:pic>
        <p:nvPicPr>
          <p:cNvPr id="4" name="Рисунок 3" descr="https://technograv.ru/upload/medialibrary/bc9/bc9d899394524b328519aad2cc6b50af.jpg">
            <a:extLst>
              <a:ext uri="{FF2B5EF4-FFF2-40B4-BE49-F238E27FC236}">
                <a16:creationId xmlns:a16="http://schemas.microsoft.com/office/drawing/2014/main" id="{B5366E3E-8430-4454-A946-BE67867F267D}"/>
              </a:ext>
            </a:extLst>
          </p:cNvPr>
          <p:cNvPicPr/>
          <p:nvPr/>
        </p:nvPicPr>
        <p:blipFill rotWithShape="1">
          <a:blip r:embed="rId2" cstate="print">
            <a:extLst>
              <a:ext uri="{28A0092B-C50C-407E-A947-70E740481C1C}">
                <a14:useLocalDpi xmlns:a14="http://schemas.microsoft.com/office/drawing/2010/main" val="0"/>
              </a:ext>
            </a:extLst>
          </a:blip>
          <a:srcRect l="25916" t="1" r="24438" b="-7002"/>
          <a:stretch/>
        </p:blipFill>
        <p:spPr bwMode="auto">
          <a:xfrm>
            <a:off x="776178" y="297712"/>
            <a:ext cx="1158948" cy="2381693"/>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0468559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69AB27B-3F10-4DD1-A483-80608953820F}"/>
              </a:ext>
            </a:extLst>
          </p:cNvPr>
          <p:cNvSpPr>
            <a:spLocks noGrp="1"/>
          </p:cNvSpPr>
          <p:nvPr>
            <p:ph type="title"/>
          </p:nvPr>
        </p:nvSpPr>
        <p:spPr/>
        <p:txBody>
          <a:bodyPr/>
          <a:lstStyle/>
          <a:p>
            <a:endParaRPr lang="ru-RU"/>
          </a:p>
        </p:txBody>
      </p:sp>
      <p:sp>
        <p:nvSpPr>
          <p:cNvPr id="3" name="Объект 2">
            <a:extLst>
              <a:ext uri="{FF2B5EF4-FFF2-40B4-BE49-F238E27FC236}">
                <a16:creationId xmlns:a16="http://schemas.microsoft.com/office/drawing/2014/main" id="{7A0004E8-4BCB-47B4-9E4F-ABC5136DBAF4}"/>
              </a:ext>
            </a:extLst>
          </p:cNvPr>
          <p:cNvSpPr>
            <a:spLocks noGrp="1"/>
          </p:cNvSpPr>
          <p:nvPr>
            <p:ph idx="1"/>
          </p:nvPr>
        </p:nvSpPr>
        <p:spPr>
          <a:xfrm>
            <a:off x="838200" y="393405"/>
            <a:ext cx="10515600" cy="5783558"/>
          </a:xfrm>
        </p:spPr>
        <p:txBody>
          <a:bodyPr>
            <a:normAutofit/>
          </a:bodyPr>
          <a:lstStyle/>
          <a:p>
            <a:pPr marL="0" indent="0" algn="just">
              <a:buNone/>
            </a:pPr>
            <a:r>
              <a:rPr lang="ru-RU" sz="3200" dirty="0">
                <a:solidFill>
                  <a:srgbClr val="0000CC"/>
                </a:solidFill>
                <a:latin typeface="Times New Roman" pitchFamily="18" charset="0"/>
                <a:cs typeface="Times New Roman" pitchFamily="18" charset="0"/>
              </a:rPr>
              <a:t>			Содержание адаптированных программ для 		обучающихся с ОВЗ (интеллектуальными 			нарушениями) не предполагает освоения 				сложных и квалифицированных видов работ. В 		процессе разработки адаптированной 				программы и её элементов должны быть значительно снижены объем и глубина изучаемого материала, упрощена структура изучаемого материала.  Обучающимся с нарушениями интеллекта даётся значительно менее узкая система знаний и умений, ряд понятий не изучаются. </a:t>
            </a:r>
          </a:p>
        </p:txBody>
      </p:sp>
      <p:pic>
        <p:nvPicPr>
          <p:cNvPr id="4" name="Рисунок 3" descr="https://im0-tub-ru.yandex.net/i?id=5e9dd8ffed7f2e596fa2c81c2dc5df4e&amp;ref=rim&amp;n=33&amp;w=128&amp;h=135"/>
          <p:cNvPicPr/>
          <p:nvPr/>
        </p:nvPicPr>
        <p:blipFill>
          <a:blip r:embed="rId2">
            <a:extLst>
              <a:ext uri="{28A0092B-C50C-407E-A947-70E740481C1C}">
                <a14:useLocalDpi xmlns:a14="http://schemas.microsoft.com/office/drawing/2010/main" val="0"/>
              </a:ext>
            </a:extLst>
          </a:blip>
          <a:srcRect/>
          <a:stretch>
            <a:fillRect/>
          </a:stretch>
        </p:blipFill>
        <p:spPr bwMode="auto">
          <a:xfrm>
            <a:off x="500999" y="467833"/>
            <a:ext cx="1912592" cy="2126511"/>
          </a:xfrm>
          <a:prstGeom prst="rect">
            <a:avLst/>
          </a:prstGeom>
          <a:noFill/>
          <a:ln>
            <a:noFill/>
          </a:ln>
        </p:spPr>
      </p:pic>
      <p:pic>
        <p:nvPicPr>
          <p:cNvPr id="5" name="Рисунок 4" descr="https://im0-tub-ru.yandex.net/i?id=423b64c428007468b74fe49021aaac46&amp;ref=rim&amp;n=33&amp;w=97&amp;h=135"/>
          <p:cNvPicPr/>
          <p:nvPr/>
        </p:nvPicPr>
        <p:blipFill>
          <a:blip r:embed="rId3">
            <a:extLst>
              <a:ext uri="{28A0092B-C50C-407E-A947-70E740481C1C}">
                <a14:useLocalDpi xmlns:a14="http://schemas.microsoft.com/office/drawing/2010/main" val="0"/>
              </a:ext>
            </a:extLst>
          </a:blip>
          <a:srcRect/>
          <a:stretch>
            <a:fillRect/>
          </a:stretch>
        </p:blipFill>
        <p:spPr bwMode="auto">
          <a:xfrm>
            <a:off x="9526773" y="4816549"/>
            <a:ext cx="1637414" cy="1871330"/>
          </a:xfrm>
          <a:prstGeom prst="rect">
            <a:avLst/>
          </a:prstGeom>
          <a:noFill/>
          <a:ln>
            <a:noFill/>
          </a:ln>
        </p:spPr>
      </p:pic>
    </p:spTree>
    <p:extLst>
      <p:ext uri="{BB962C8B-B14F-4D97-AF65-F5344CB8AC3E}">
        <p14:creationId xmlns:p14="http://schemas.microsoft.com/office/powerpoint/2010/main" val="8845248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CDC911C-F031-4D3C-A6DA-A1177DEED84A}"/>
              </a:ext>
            </a:extLst>
          </p:cNvPr>
          <p:cNvSpPr>
            <a:spLocks noGrp="1"/>
          </p:cNvSpPr>
          <p:nvPr>
            <p:ph type="title"/>
          </p:nvPr>
        </p:nvSpPr>
        <p:spPr/>
        <p:txBody>
          <a:bodyPr/>
          <a:lstStyle/>
          <a:p>
            <a:endParaRPr lang="ru-RU"/>
          </a:p>
        </p:txBody>
      </p:sp>
      <p:sp>
        <p:nvSpPr>
          <p:cNvPr id="3" name="Объект 2">
            <a:extLst>
              <a:ext uri="{FF2B5EF4-FFF2-40B4-BE49-F238E27FC236}">
                <a16:creationId xmlns:a16="http://schemas.microsoft.com/office/drawing/2014/main" id="{83002AFD-DCA6-42A7-94E7-E921FBE35DAD}"/>
              </a:ext>
            </a:extLst>
          </p:cNvPr>
          <p:cNvSpPr>
            <a:spLocks noGrp="1"/>
          </p:cNvSpPr>
          <p:nvPr>
            <p:ph idx="1"/>
          </p:nvPr>
        </p:nvSpPr>
        <p:spPr>
          <a:xfrm>
            <a:off x="838200" y="372140"/>
            <a:ext cx="10515600" cy="5804823"/>
          </a:xfrm>
        </p:spPr>
        <p:txBody>
          <a:bodyPr>
            <a:normAutofit/>
          </a:bodyPr>
          <a:lstStyle/>
          <a:p>
            <a:pPr marL="0" indent="0" algn="just">
              <a:buNone/>
            </a:pPr>
            <a:r>
              <a:rPr lang="ru-RU" sz="3200" dirty="0">
                <a:solidFill>
                  <a:srgbClr val="0000CC"/>
                </a:solidFill>
                <a:latin typeface="Times New Roman" pitchFamily="18" charset="0"/>
                <a:cs typeface="Times New Roman" pitchFamily="18" charset="0"/>
              </a:rPr>
              <a:t>				Обучение лиц с нарушениями 					интеллекта 		предусматривают 				усвоение знаний на первом-втором  					уровнях  усвоения  (показ  картинки  				соответствующей  данному  понятию,  				выбор картинки  из нескольких  предложенных,  выбор  варианта  ответа).  Формирование навыков осуществляется на уровне повторения сначала с подсказкой и помощью, а затем самостоятельно.</a:t>
            </a:r>
          </a:p>
        </p:txBody>
      </p:sp>
      <p:pic>
        <p:nvPicPr>
          <p:cNvPr id="4" name="Рисунок 3">
            <a:extLst>
              <a:ext uri="{FF2B5EF4-FFF2-40B4-BE49-F238E27FC236}">
                <a16:creationId xmlns:a16="http://schemas.microsoft.com/office/drawing/2014/main" id="{D844F92D-C352-410A-B469-52B617F34EE0}"/>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037674" y="4380614"/>
            <a:ext cx="2743200" cy="2349795"/>
          </a:xfrm>
          <a:prstGeom prst="rect">
            <a:avLst/>
          </a:prstGeom>
          <a:noFill/>
          <a:ln>
            <a:noFill/>
          </a:ln>
        </p:spPr>
      </p:pic>
      <p:pic>
        <p:nvPicPr>
          <p:cNvPr id="5" name="Рисунок 4" descr="http://www.pputruba.ru/images/2018-10-22/obuchenie.jpg"/>
          <p:cNvPicPr/>
          <p:nvPr/>
        </p:nvPicPr>
        <p:blipFill>
          <a:blip r:embed="rId3">
            <a:extLst>
              <a:ext uri="{28A0092B-C50C-407E-A947-70E740481C1C}">
                <a14:useLocalDpi xmlns:a14="http://schemas.microsoft.com/office/drawing/2010/main" val="0"/>
              </a:ext>
            </a:extLst>
          </a:blip>
          <a:srcRect/>
          <a:stretch>
            <a:fillRect/>
          </a:stretch>
        </p:blipFill>
        <p:spPr bwMode="auto">
          <a:xfrm>
            <a:off x="520995" y="510362"/>
            <a:ext cx="2998382" cy="2541182"/>
          </a:xfrm>
          <a:prstGeom prst="rect">
            <a:avLst/>
          </a:prstGeom>
          <a:noFill/>
          <a:ln>
            <a:noFill/>
          </a:ln>
        </p:spPr>
      </p:pic>
    </p:spTree>
    <p:extLst>
      <p:ext uri="{BB962C8B-B14F-4D97-AF65-F5344CB8AC3E}">
        <p14:creationId xmlns:p14="http://schemas.microsoft.com/office/powerpoint/2010/main" val="25720135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F581C6E-CE30-49A1-A5CE-FCE92BDFD04C}"/>
              </a:ext>
            </a:extLst>
          </p:cNvPr>
          <p:cNvSpPr>
            <a:spLocks noGrp="1"/>
          </p:cNvSpPr>
          <p:nvPr>
            <p:ph type="title"/>
          </p:nvPr>
        </p:nvSpPr>
        <p:spPr/>
        <p:txBody>
          <a:bodyPr/>
          <a:lstStyle/>
          <a:p>
            <a:endParaRPr lang="ru-RU"/>
          </a:p>
        </p:txBody>
      </p:sp>
      <p:sp>
        <p:nvSpPr>
          <p:cNvPr id="3" name="Объект 2">
            <a:extLst>
              <a:ext uri="{FF2B5EF4-FFF2-40B4-BE49-F238E27FC236}">
                <a16:creationId xmlns:a16="http://schemas.microsoft.com/office/drawing/2014/main" id="{CE12ABA2-F2D7-4D74-90F1-63EB749EC288}"/>
              </a:ext>
            </a:extLst>
          </p:cNvPr>
          <p:cNvSpPr>
            <a:spLocks noGrp="1"/>
          </p:cNvSpPr>
          <p:nvPr>
            <p:ph idx="1"/>
          </p:nvPr>
        </p:nvSpPr>
        <p:spPr>
          <a:xfrm>
            <a:off x="838200" y="365125"/>
            <a:ext cx="10515600" cy="5811838"/>
          </a:xfrm>
        </p:spPr>
        <p:txBody>
          <a:bodyPr>
            <a:normAutofit/>
          </a:bodyPr>
          <a:lstStyle/>
          <a:p>
            <a:pPr marL="0" indent="0" algn="just">
              <a:buNone/>
            </a:pPr>
            <a:r>
              <a:rPr lang="ru-RU" sz="3200" dirty="0">
                <a:solidFill>
                  <a:srgbClr val="000066"/>
                </a:solidFill>
                <a:effectLst/>
                <a:latin typeface="Times New Roman" panose="02020603050405020304" pitchFamily="18" charset="0"/>
                <a:ea typeface="Calibri" panose="020F0502020204030204" pitchFamily="34" charset="0"/>
              </a:rPr>
              <a:t>			</a:t>
            </a:r>
            <a:r>
              <a:rPr lang="ru-RU" sz="3200" dirty="0">
                <a:solidFill>
                  <a:srgbClr val="0000CC"/>
                </a:solidFill>
                <a:effectLst/>
                <a:latin typeface="Times New Roman" panose="02020603050405020304" pitchFamily="18" charset="0"/>
                <a:ea typeface="Calibri" panose="020F0502020204030204" pitchFamily="34" charset="0"/>
              </a:rPr>
              <a:t>Право на образование является одним из 				основных </a:t>
            </a:r>
            <a:r>
              <a:rPr lang="ru-RU" sz="3200" dirty="0">
                <a:solidFill>
                  <a:srgbClr val="0000CC"/>
                </a:solidFill>
                <a:latin typeface="Times New Roman" panose="02020603050405020304" pitchFamily="18" charset="0"/>
                <a:ea typeface="Calibri" panose="020F0502020204030204" pitchFamily="34" charset="0"/>
              </a:rPr>
              <a:t> 									</a:t>
            </a:r>
            <a:r>
              <a:rPr lang="ru-RU" sz="3200" dirty="0">
                <a:solidFill>
                  <a:srgbClr val="0000CC"/>
                </a:solidFill>
                <a:effectLst/>
                <a:latin typeface="Times New Roman" panose="02020603050405020304" pitchFamily="18" charset="0"/>
                <a:ea typeface="Calibri" panose="020F0502020204030204" pitchFamily="34" charset="0"/>
              </a:rPr>
              <a:t>неотъемлемых конституционных прав 				граждан Российской Федерации. При этом 			возможность получения образования 				гарантируется гражданам Российской Федерации независимо от их состояния здоровья. Закон № 273-ФЗ от 21 декабря 2012 г. «Об образовании в Российской Федерации» регламентирует обеспечение равного доступа к образованию для всех обучающихся с учётом разнообразия особых образовательных потребностей и индивидуальных возможностей.</a:t>
            </a:r>
            <a:endParaRPr lang="ru-RU" sz="3200" dirty="0">
              <a:solidFill>
                <a:srgbClr val="0000CC"/>
              </a:solidFill>
            </a:endParaRPr>
          </a:p>
        </p:txBody>
      </p:sp>
      <p:pic>
        <p:nvPicPr>
          <p:cNvPr id="4" name="Рисунок 3" descr="http://cpk.edu35.ru/images/news/2019-2020/february/15.06.2020-2.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7321" y="244550"/>
            <a:ext cx="2796363" cy="2796362"/>
          </a:xfrm>
          <a:prstGeom prst="rect">
            <a:avLst/>
          </a:prstGeom>
          <a:noFill/>
          <a:ln>
            <a:noFill/>
          </a:ln>
        </p:spPr>
      </p:pic>
    </p:spTree>
    <p:extLst>
      <p:ext uri="{BB962C8B-B14F-4D97-AF65-F5344CB8AC3E}">
        <p14:creationId xmlns:p14="http://schemas.microsoft.com/office/powerpoint/2010/main" val="20896404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A552A15-358D-43CE-AEA3-0967DC00C767}"/>
              </a:ext>
            </a:extLst>
          </p:cNvPr>
          <p:cNvSpPr>
            <a:spLocks noGrp="1"/>
          </p:cNvSpPr>
          <p:nvPr>
            <p:ph type="title"/>
          </p:nvPr>
        </p:nvSpPr>
        <p:spPr/>
        <p:txBody>
          <a:bodyPr/>
          <a:lstStyle/>
          <a:p>
            <a:endParaRPr lang="ru-RU"/>
          </a:p>
        </p:txBody>
      </p:sp>
      <p:sp>
        <p:nvSpPr>
          <p:cNvPr id="3" name="Объект 2">
            <a:extLst>
              <a:ext uri="{FF2B5EF4-FFF2-40B4-BE49-F238E27FC236}">
                <a16:creationId xmlns:a16="http://schemas.microsoft.com/office/drawing/2014/main" id="{30B5DD9D-A87D-4478-B726-262CECAD3501}"/>
              </a:ext>
            </a:extLst>
          </p:cNvPr>
          <p:cNvSpPr>
            <a:spLocks noGrp="1"/>
          </p:cNvSpPr>
          <p:nvPr>
            <p:ph idx="1"/>
          </p:nvPr>
        </p:nvSpPr>
        <p:spPr>
          <a:xfrm>
            <a:off x="838200" y="340242"/>
            <a:ext cx="10515600" cy="5836721"/>
          </a:xfrm>
        </p:spPr>
        <p:txBody>
          <a:bodyPr/>
          <a:lstStyle/>
          <a:p>
            <a:pPr marL="0" indent="0" algn="just">
              <a:buNone/>
            </a:pPr>
            <a:r>
              <a:rPr lang="ru-RU" dirty="0">
                <a:latin typeface="Times New Roman" pitchFamily="18" charset="0"/>
                <a:cs typeface="Times New Roman" pitchFamily="18" charset="0"/>
              </a:rPr>
              <a:t>	</a:t>
            </a:r>
            <a:r>
              <a:rPr lang="ru-RU" sz="3200" dirty="0">
                <a:solidFill>
                  <a:srgbClr val="0000CC"/>
                </a:solidFill>
                <a:latin typeface="Times New Roman" pitchFamily="18" charset="0"/>
                <a:cs typeface="Times New Roman" pitchFamily="18" charset="0"/>
              </a:rPr>
              <a:t>Для обучения лиц с нарушением интеллекта рекомендуется применять </a:t>
            </a:r>
            <a:r>
              <a:rPr lang="ru-RU" sz="3200" b="1" dirty="0">
                <a:solidFill>
                  <a:srgbClr val="0000CC"/>
                </a:solidFill>
                <a:latin typeface="Times New Roman" pitchFamily="18" charset="0"/>
                <a:cs typeface="Times New Roman" pitchFamily="18" charset="0"/>
              </a:rPr>
              <a:t>блочно-модульную систему обучения.  </a:t>
            </a:r>
          </a:p>
          <a:p>
            <a:pPr marL="0" indent="0" algn="just">
              <a:buNone/>
            </a:pPr>
            <a:r>
              <a:rPr lang="ru-RU" sz="3200" dirty="0">
                <a:solidFill>
                  <a:srgbClr val="0000CC"/>
                </a:solidFill>
                <a:latin typeface="Times New Roman" pitchFamily="18" charset="0"/>
                <a:cs typeface="Times New Roman" pitchFamily="18" charset="0"/>
              </a:rPr>
              <a:t>			</a:t>
            </a:r>
            <a:r>
              <a:rPr lang="ru-RU" sz="3200" b="1" dirty="0">
                <a:solidFill>
                  <a:srgbClr val="0000CC"/>
                </a:solidFill>
                <a:latin typeface="Times New Roman" pitchFamily="18" charset="0"/>
                <a:cs typeface="Times New Roman" pitchFamily="18" charset="0"/>
              </a:rPr>
              <a:t>Цель</a:t>
            </a:r>
            <a:r>
              <a:rPr lang="ru-RU" sz="3200" dirty="0">
                <a:solidFill>
                  <a:srgbClr val="0000CC"/>
                </a:solidFill>
                <a:latin typeface="Times New Roman" pitchFamily="18" charset="0"/>
                <a:cs typeface="Times New Roman" pitchFamily="18" charset="0"/>
              </a:rPr>
              <a:t>, которую преследует </a:t>
            </a:r>
            <a:r>
              <a:rPr lang="ru-RU" sz="3200" b="1" dirty="0">
                <a:solidFill>
                  <a:srgbClr val="0000CC"/>
                </a:solidFill>
                <a:latin typeface="Times New Roman" pitchFamily="18" charset="0"/>
                <a:cs typeface="Times New Roman" pitchFamily="18" charset="0"/>
              </a:rPr>
              <a:t>блочно-				модульное обучение</a:t>
            </a:r>
            <a:r>
              <a:rPr lang="ru-RU" sz="3200" dirty="0">
                <a:solidFill>
                  <a:srgbClr val="0000CC"/>
                </a:solidFill>
                <a:latin typeface="Times New Roman" pitchFamily="18" charset="0"/>
                <a:cs typeface="Times New Roman" pitchFamily="18" charset="0"/>
              </a:rPr>
              <a:t>, заключается в создании 			наиболее благоприятных условий для развития 		личности обучаемого, путём обеспечения 			гибкого содержание обучения, приспособление 		дидактической системы к индивидуальным 			возможностям, запросам и уровню базовой подготовки обучающихся с нарушениями интеллекта. </a:t>
            </a:r>
            <a:endParaRPr lang="ru-RU" sz="3200" b="1" dirty="0">
              <a:solidFill>
                <a:srgbClr val="0000CC"/>
              </a:solidFill>
              <a:latin typeface="Times New Roman" pitchFamily="18" charset="0"/>
              <a:cs typeface="Times New Roman" pitchFamily="18" charset="0"/>
            </a:endParaRPr>
          </a:p>
        </p:txBody>
      </p:sp>
      <p:pic>
        <p:nvPicPr>
          <p:cNvPr id="4" name="Рисунок 3">
            <a:extLst>
              <a:ext uri="{FF2B5EF4-FFF2-40B4-BE49-F238E27FC236}">
                <a16:creationId xmlns:a16="http://schemas.microsoft.com/office/drawing/2014/main" id="{E113C896-023A-401D-8716-EEB5B44BEFF6}"/>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3275" y="1826953"/>
            <a:ext cx="1797906" cy="3064023"/>
          </a:xfrm>
          <a:prstGeom prst="rect">
            <a:avLst/>
          </a:prstGeom>
          <a:noFill/>
          <a:ln>
            <a:noFill/>
          </a:ln>
        </p:spPr>
      </p:pic>
    </p:spTree>
    <p:extLst>
      <p:ext uri="{BB962C8B-B14F-4D97-AF65-F5344CB8AC3E}">
        <p14:creationId xmlns:p14="http://schemas.microsoft.com/office/powerpoint/2010/main" val="29666712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35D9474-04D0-4EA5-B9ED-28B2F7BF6169}"/>
              </a:ext>
            </a:extLst>
          </p:cNvPr>
          <p:cNvSpPr>
            <a:spLocks noGrp="1"/>
          </p:cNvSpPr>
          <p:nvPr>
            <p:ph type="title"/>
          </p:nvPr>
        </p:nvSpPr>
        <p:spPr/>
        <p:txBody>
          <a:bodyPr/>
          <a:lstStyle/>
          <a:p>
            <a:endParaRPr lang="ru-RU"/>
          </a:p>
        </p:txBody>
      </p:sp>
      <p:sp>
        <p:nvSpPr>
          <p:cNvPr id="3" name="Объект 2">
            <a:extLst>
              <a:ext uri="{FF2B5EF4-FFF2-40B4-BE49-F238E27FC236}">
                <a16:creationId xmlns:a16="http://schemas.microsoft.com/office/drawing/2014/main" id="{E7C01056-66DF-450E-9058-DBB95E71FA5F}"/>
              </a:ext>
            </a:extLst>
          </p:cNvPr>
          <p:cNvSpPr>
            <a:spLocks noGrp="1"/>
          </p:cNvSpPr>
          <p:nvPr>
            <p:ph idx="1"/>
          </p:nvPr>
        </p:nvSpPr>
        <p:spPr>
          <a:xfrm>
            <a:off x="838200" y="340242"/>
            <a:ext cx="10515600" cy="5836721"/>
          </a:xfrm>
        </p:spPr>
        <p:txBody>
          <a:bodyPr>
            <a:normAutofit/>
          </a:bodyPr>
          <a:lstStyle/>
          <a:p>
            <a:pPr marL="0" indent="0" algn="just">
              <a:buNone/>
            </a:pPr>
            <a:r>
              <a:rPr lang="ru-RU" sz="3200" dirty="0">
                <a:solidFill>
                  <a:srgbClr val="0000CC"/>
                </a:solidFill>
                <a:latin typeface="Times New Roman" pitchFamily="18" charset="0"/>
                <a:cs typeface="Times New Roman" pitchFamily="18" charset="0"/>
              </a:rPr>
              <a:t>	В процессе </a:t>
            </a:r>
            <a:r>
              <a:rPr lang="ru-RU" sz="3200" b="1" dirty="0">
                <a:solidFill>
                  <a:srgbClr val="0000CC"/>
                </a:solidFill>
                <a:latin typeface="Times New Roman" pitchFamily="18" charset="0"/>
                <a:cs typeface="Times New Roman" pitchFamily="18" charset="0"/>
              </a:rPr>
              <a:t>блочно-модульного обучения </a:t>
            </a:r>
            <a:r>
              <a:rPr lang="ru-RU" sz="3200" dirty="0">
                <a:solidFill>
                  <a:srgbClr val="0000CC"/>
                </a:solidFill>
                <a:latin typeface="Times New Roman" pitchFamily="18" charset="0"/>
                <a:cs typeface="Times New Roman" pitchFamily="18" charset="0"/>
              </a:rPr>
              <a:t>обучающихся с нарушениями интеллекта преподаватель должен:</a:t>
            </a:r>
          </a:p>
          <a:p>
            <a:pPr lvl="0" algn="just"/>
            <a:r>
              <a:rPr lang="ru-RU" sz="3200" dirty="0">
                <a:solidFill>
                  <a:srgbClr val="0000CC"/>
                </a:solidFill>
                <a:latin typeface="Times New Roman" pitchFamily="18" charset="0"/>
                <a:cs typeface="Times New Roman" pitchFamily="18" charset="0"/>
              </a:rPr>
              <a:t>использовать чёткие указания;</a:t>
            </a:r>
          </a:p>
          <a:p>
            <a:pPr lvl="0" algn="just"/>
            <a:r>
              <a:rPr lang="ru-RU" sz="3200" dirty="0">
                <a:solidFill>
                  <a:srgbClr val="0000CC"/>
                </a:solidFill>
                <a:latin typeface="Times New Roman" pitchFamily="18" charset="0"/>
                <a:cs typeface="Times New Roman" pitchFamily="18" charset="0"/>
              </a:rPr>
              <a:t>поэтапно разъяснять задания;</a:t>
            </a:r>
          </a:p>
          <a:p>
            <a:pPr lvl="0" algn="just"/>
            <a:r>
              <a:rPr lang="ru-RU" sz="3200" dirty="0">
                <a:solidFill>
                  <a:srgbClr val="0000CC"/>
                </a:solidFill>
                <a:latin typeface="Times New Roman" pitchFamily="18" charset="0"/>
                <a:cs typeface="Times New Roman" pitchFamily="18" charset="0"/>
              </a:rPr>
              <a:t>учить последовательно выполнять задания;</a:t>
            </a:r>
          </a:p>
          <a:p>
            <a:pPr lvl="0" algn="just"/>
            <a:r>
              <a:rPr lang="ru-RU" sz="3200" dirty="0">
                <a:solidFill>
                  <a:srgbClr val="0000CC"/>
                </a:solidFill>
                <a:latin typeface="Times New Roman" pitchFamily="18" charset="0"/>
                <a:cs typeface="Times New Roman" pitchFamily="18" charset="0"/>
              </a:rPr>
              <a:t>повторять инструкции к выполнению задания;</a:t>
            </a:r>
          </a:p>
          <a:p>
            <a:pPr lvl="0" algn="just"/>
            <a:r>
              <a:rPr lang="ru-RU" sz="3200" dirty="0">
                <a:solidFill>
                  <a:srgbClr val="0000CC"/>
                </a:solidFill>
                <a:latin typeface="Times New Roman" pitchFamily="18" charset="0"/>
                <a:cs typeface="Times New Roman" pitchFamily="18" charset="0"/>
              </a:rPr>
              <a:t>демонстрировать уже выполненное задание.</a:t>
            </a:r>
          </a:p>
          <a:p>
            <a:pPr algn="just"/>
            <a:endParaRPr lang="ru-RU" sz="3200" dirty="0">
              <a:solidFill>
                <a:srgbClr val="0000CC"/>
              </a:solidFill>
              <a:latin typeface="Times New Roman" pitchFamily="18" charset="0"/>
              <a:cs typeface="Times New Roman" pitchFamily="18" charset="0"/>
            </a:endParaRPr>
          </a:p>
        </p:txBody>
      </p:sp>
      <p:pic>
        <p:nvPicPr>
          <p:cNvPr id="4" name="Рисунок 3" descr="https://img3.okidoker.com/c/5/4/0/440333/6865847/14672180_2.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282223" y="3327991"/>
            <a:ext cx="2636875" cy="3253562"/>
          </a:xfrm>
          <a:prstGeom prst="rect">
            <a:avLst/>
          </a:prstGeom>
          <a:noFill/>
          <a:ln>
            <a:noFill/>
          </a:ln>
        </p:spPr>
      </p:pic>
    </p:spTree>
    <p:extLst>
      <p:ext uri="{BB962C8B-B14F-4D97-AF65-F5344CB8AC3E}">
        <p14:creationId xmlns:p14="http://schemas.microsoft.com/office/powerpoint/2010/main" val="3254669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AE64C79-E8A3-4EBE-86FA-77D4BA415D23}"/>
              </a:ext>
            </a:extLst>
          </p:cNvPr>
          <p:cNvSpPr>
            <a:spLocks noGrp="1"/>
          </p:cNvSpPr>
          <p:nvPr>
            <p:ph type="title"/>
          </p:nvPr>
        </p:nvSpPr>
        <p:spPr/>
        <p:txBody>
          <a:bodyPr/>
          <a:lstStyle/>
          <a:p>
            <a:endParaRPr lang="ru-RU"/>
          </a:p>
        </p:txBody>
      </p:sp>
      <p:sp>
        <p:nvSpPr>
          <p:cNvPr id="3" name="Объект 2">
            <a:extLst>
              <a:ext uri="{FF2B5EF4-FFF2-40B4-BE49-F238E27FC236}">
                <a16:creationId xmlns:a16="http://schemas.microsoft.com/office/drawing/2014/main" id="{170E82E8-01F6-4D1D-9C1E-16AE2BAAE5A7}"/>
              </a:ext>
            </a:extLst>
          </p:cNvPr>
          <p:cNvSpPr>
            <a:spLocks noGrp="1"/>
          </p:cNvSpPr>
          <p:nvPr>
            <p:ph idx="1"/>
          </p:nvPr>
        </p:nvSpPr>
        <p:spPr>
          <a:xfrm>
            <a:off x="838200" y="382772"/>
            <a:ext cx="10515600" cy="5794191"/>
          </a:xfrm>
        </p:spPr>
        <p:txBody>
          <a:bodyPr/>
          <a:lstStyle/>
          <a:p>
            <a:pPr marL="0" indent="0" algn="just">
              <a:buNone/>
            </a:pPr>
            <a:r>
              <a:rPr lang="ru-RU" sz="3200" dirty="0">
                <a:solidFill>
                  <a:srgbClr val="0000CC"/>
                </a:solidFill>
                <a:latin typeface="Times New Roman" pitchFamily="18" charset="0"/>
                <a:cs typeface="Times New Roman" pitchFamily="18" charset="0"/>
              </a:rPr>
              <a:t>	При этом должна быть хорошая артикуляция преподавателя; немногословность, чёткость изложения, отсутствие лишних слов неоднократное повторение фраз без изменения слов и порядка их следования; обеспечение зрительного контакта во время говорения и чуть более медленного темпа речи. Преподаватель должен помнить, что излишне примитивная речь не способствует развитию обучающихся с нарушениями интеллекта, не становится положительным образцом для подражания.</a:t>
            </a:r>
          </a:p>
          <a:p>
            <a:endParaRPr lang="ru-RU" dirty="0"/>
          </a:p>
        </p:txBody>
      </p:sp>
      <p:pic>
        <p:nvPicPr>
          <p:cNvPr id="5" name="Рисунок 4" descr="https://i.ytimg.com/vi/i2kYk2PfoBg/maxresdefault.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89088" y="4051005"/>
            <a:ext cx="3604438" cy="2562446"/>
          </a:xfrm>
          <a:prstGeom prst="rect">
            <a:avLst/>
          </a:prstGeom>
          <a:noFill/>
          <a:ln>
            <a:noFill/>
          </a:ln>
        </p:spPr>
      </p:pic>
    </p:spTree>
    <p:extLst>
      <p:ext uri="{BB962C8B-B14F-4D97-AF65-F5344CB8AC3E}">
        <p14:creationId xmlns:p14="http://schemas.microsoft.com/office/powerpoint/2010/main" val="16454396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E5D8825-48B7-4252-B202-31B7EA699540}"/>
              </a:ext>
            </a:extLst>
          </p:cNvPr>
          <p:cNvSpPr>
            <a:spLocks noGrp="1"/>
          </p:cNvSpPr>
          <p:nvPr>
            <p:ph type="title"/>
          </p:nvPr>
        </p:nvSpPr>
        <p:spPr/>
        <p:txBody>
          <a:bodyPr/>
          <a:lstStyle/>
          <a:p>
            <a:endParaRPr lang="ru-RU"/>
          </a:p>
        </p:txBody>
      </p:sp>
      <p:sp>
        <p:nvSpPr>
          <p:cNvPr id="3" name="Объект 2">
            <a:extLst>
              <a:ext uri="{FF2B5EF4-FFF2-40B4-BE49-F238E27FC236}">
                <a16:creationId xmlns:a16="http://schemas.microsoft.com/office/drawing/2014/main" id="{4B0DAE72-C7F6-4DD7-BB50-8C78C66AAC4D}"/>
              </a:ext>
            </a:extLst>
          </p:cNvPr>
          <p:cNvSpPr>
            <a:spLocks noGrp="1"/>
          </p:cNvSpPr>
          <p:nvPr>
            <p:ph idx="1"/>
          </p:nvPr>
        </p:nvSpPr>
        <p:spPr>
          <a:xfrm>
            <a:off x="838200" y="382772"/>
            <a:ext cx="10515600" cy="5794191"/>
          </a:xfrm>
        </p:spPr>
        <p:txBody>
          <a:bodyPr>
            <a:normAutofit/>
          </a:bodyPr>
          <a:lstStyle/>
          <a:p>
            <a:pPr marL="0" indent="0" algn="just">
              <a:buNone/>
            </a:pPr>
            <a:r>
              <a:rPr lang="ru-RU" sz="3200" dirty="0">
                <a:solidFill>
                  <a:srgbClr val="0000CC"/>
                </a:solidFill>
                <a:latin typeface="Times New Roman" pitchFamily="18" charset="0"/>
                <a:cs typeface="Times New Roman" pitchFamily="18" charset="0"/>
              </a:rPr>
              <a:t>	Для профессионального обучения лиц с ограниченными возможностями здоровья с нарушением интеллекта возможно применение метода коррекционной педагогики – </a:t>
            </a:r>
            <a:r>
              <a:rPr lang="ru-RU" sz="3200" b="1" dirty="0">
                <a:solidFill>
                  <a:srgbClr val="0000CC"/>
                </a:solidFill>
                <a:latin typeface="Times New Roman" pitchFamily="18" charset="0"/>
                <a:cs typeface="Times New Roman" pitchFamily="18" charset="0"/>
              </a:rPr>
              <a:t>сказкотерапии</a:t>
            </a:r>
            <a:r>
              <a:rPr lang="ru-RU" sz="3200" dirty="0">
                <a:solidFill>
                  <a:srgbClr val="0000CC"/>
                </a:solidFill>
                <a:latin typeface="Times New Roman" pitchFamily="18" charset="0"/>
                <a:cs typeface="Times New Roman" pitchFamily="18" charset="0"/>
              </a:rPr>
              <a:t>.</a:t>
            </a:r>
          </a:p>
          <a:p>
            <a:pPr marL="0" indent="0" algn="just">
              <a:buNone/>
            </a:pPr>
            <a:r>
              <a:rPr lang="ru-RU" sz="3200" dirty="0">
                <a:solidFill>
                  <a:srgbClr val="0000CC"/>
                </a:solidFill>
                <a:latin typeface="Times New Roman" pitchFamily="18" charset="0"/>
                <a:cs typeface="Times New Roman" pitchFamily="18" charset="0"/>
              </a:rPr>
              <a:t>	</a:t>
            </a:r>
            <a:r>
              <a:rPr lang="ru-RU" sz="3200" b="1" dirty="0">
                <a:solidFill>
                  <a:srgbClr val="0000CC"/>
                </a:solidFill>
                <a:latin typeface="Times New Roman" pitchFamily="18" charset="0"/>
                <a:cs typeface="Times New Roman" pitchFamily="18" charset="0"/>
              </a:rPr>
              <a:t>Сказкотерапия</a:t>
            </a:r>
            <a:r>
              <a:rPr lang="ru-RU" sz="3200" dirty="0">
                <a:solidFill>
                  <a:srgbClr val="0000CC"/>
                </a:solidFill>
                <a:latin typeface="Times New Roman" pitchFamily="18" charset="0"/>
                <a:cs typeface="Times New Roman" pitchFamily="18" charset="0"/>
              </a:rPr>
              <a:t> - метод, использующий сказочную форму для интеграции личности, развития творческих способностей, расширение сознания, совершенствования взаимодействий с окружающим миром. </a:t>
            </a:r>
          </a:p>
        </p:txBody>
      </p:sp>
      <p:pic>
        <p:nvPicPr>
          <p:cNvPr id="4" name="Рисунок 3" descr="http://i.mycdn.me/i?r=AzEPZsRbOZEKgBhR0XGMT1RkJbGNO8e4AuoFw8S-erf6waaKTM5SRkZCeTgDn6uOyic"/>
          <p:cNvPicPr/>
          <p:nvPr/>
        </p:nvPicPr>
        <p:blipFill rotWithShape="1">
          <a:blip r:embed="rId2">
            <a:extLst>
              <a:ext uri="{28A0092B-C50C-407E-A947-70E740481C1C}">
                <a14:useLocalDpi xmlns:a14="http://schemas.microsoft.com/office/drawing/2010/main" val="0"/>
              </a:ext>
            </a:extLst>
          </a:blip>
          <a:srcRect r="2471" b="31826"/>
          <a:stretch/>
        </p:blipFill>
        <p:spPr bwMode="auto">
          <a:xfrm>
            <a:off x="7325833" y="4125433"/>
            <a:ext cx="4391246" cy="2371059"/>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079725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a:xfrm>
            <a:off x="838200" y="361507"/>
            <a:ext cx="10515600" cy="5815456"/>
          </a:xfrm>
        </p:spPr>
        <p:txBody>
          <a:bodyPr>
            <a:normAutofit/>
          </a:bodyPr>
          <a:lstStyle/>
          <a:p>
            <a:pPr marL="0" indent="0" algn="just">
              <a:buNone/>
            </a:pPr>
            <a:r>
              <a:rPr lang="ru-RU" sz="3200" dirty="0">
                <a:solidFill>
                  <a:srgbClr val="0000CC"/>
                </a:solidFill>
                <a:latin typeface="Times New Roman" pitchFamily="18" charset="0"/>
                <a:cs typeface="Times New Roman" pitchFamily="18" charset="0"/>
              </a:rPr>
              <a:t>				Обязательным условием для 					обучающихся с нарушениями интеллекта 				является использование наглядной опоры. 			Сказки служат моральным и нравственным 			законом, предохраняют подростков от 				напастей, учат жизни. Любая сказка 					ориентирована на социально-педагогический эффект: она обучает, воспитывает, побуждает к деятельности и даже лечит. Сказки помогают обучающемуся с нарушениями интеллекта адаптироваться к жизни: решая сказочные конфликты, обучающийся приобретает веру в себя и чувство защищённости.</a:t>
            </a:r>
          </a:p>
        </p:txBody>
      </p:sp>
      <p:pic>
        <p:nvPicPr>
          <p:cNvPr id="5" name="Рисунок 4" descr="https://ds03.infourok.ru/uploads/ex/105b/0000858a-fa5f310a/img1.jpg"/>
          <p:cNvPicPr/>
          <p:nvPr/>
        </p:nvPicPr>
        <p:blipFill rotWithShape="1">
          <a:blip r:embed="rId2">
            <a:extLst>
              <a:ext uri="{28A0092B-C50C-407E-A947-70E740481C1C}">
                <a14:useLocalDpi xmlns:a14="http://schemas.microsoft.com/office/drawing/2010/main" val="0"/>
              </a:ext>
            </a:extLst>
          </a:blip>
          <a:srcRect l="57453" t="46443" r="2361"/>
          <a:stretch/>
        </p:blipFill>
        <p:spPr bwMode="auto">
          <a:xfrm>
            <a:off x="516143" y="432855"/>
            <a:ext cx="2896908" cy="2948298"/>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6876476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sp>
        <p:nvSpPr>
          <p:cNvPr id="3" name="Объект 2"/>
          <p:cNvSpPr>
            <a:spLocks noGrp="1"/>
          </p:cNvSpPr>
          <p:nvPr>
            <p:ph idx="1"/>
          </p:nvPr>
        </p:nvSpPr>
        <p:spPr>
          <a:xfrm>
            <a:off x="838200" y="382772"/>
            <a:ext cx="10515600" cy="5794191"/>
          </a:xfrm>
        </p:spPr>
        <p:txBody>
          <a:bodyPr>
            <a:normAutofit lnSpcReduction="10000"/>
          </a:bodyPr>
          <a:lstStyle/>
          <a:p>
            <a:pPr marL="0" indent="0" algn="ctr">
              <a:buNone/>
            </a:pPr>
            <a:r>
              <a:rPr lang="ru-RU" sz="3200" b="1" dirty="0">
                <a:solidFill>
                  <a:srgbClr val="0000CC"/>
                </a:solidFill>
                <a:latin typeface="Times New Roman" pitchFamily="18" charset="0"/>
                <a:cs typeface="Times New Roman" pitchFamily="18" charset="0"/>
              </a:rPr>
              <a:t>Сказкотерапия:</a:t>
            </a:r>
          </a:p>
          <a:p>
            <a:pPr marL="0" indent="0" algn="ctr">
              <a:buNone/>
            </a:pPr>
            <a:endParaRPr lang="ru-RU" sz="3200" b="1" dirty="0">
              <a:solidFill>
                <a:srgbClr val="0000CC"/>
              </a:solidFill>
              <a:latin typeface="Times New Roman" pitchFamily="18" charset="0"/>
              <a:cs typeface="Times New Roman" pitchFamily="18" charset="0"/>
            </a:endParaRPr>
          </a:p>
          <a:p>
            <a:pPr lvl="0" algn="just"/>
            <a:r>
              <a:rPr lang="ru-RU" sz="3200" dirty="0">
                <a:solidFill>
                  <a:srgbClr val="0000CC"/>
                </a:solidFill>
                <a:latin typeface="Times New Roman" pitchFamily="18" charset="0"/>
                <a:cs typeface="Times New Roman" pitchFamily="18" charset="0"/>
              </a:rPr>
              <a:t>наиболее благоприятная, доступная и интересная технология в работе с обучающимися с нарушениями интеллекта; </a:t>
            </a:r>
          </a:p>
          <a:p>
            <a:pPr lvl="0" algn="just"/>
            <a:r>
              <a:rPr lang="ru-RU" sz="3200" dirty="0">
                <a:solidFill>
                  <a:srgbClr val="0000CC"/>
                </a:solidFill>
                <a:latin typeface="Times New Roman" pitchFamily="18" charset="0"/>
                <a:cs typeface="Times New Roman" pitchFamily="18" charset="0"/>
              </a:rPr>
              <a:t>снижает уровень тревожности, агрессивности, помогает отдохнуть от стресса, восстановить силы;</a:t>
            </a:r>
          </a:p>
          <a:p>
            <a:pPr lvl="0" algn="just"/>
            <a:r>
              <a:rPr lang="ru-RU" sz="3200" dirty="0">
                <a:solidFill>
                  <a:srgbClr val="0000CC"/>
                </a:solidFill>
                <a:latin typeface="Times New Roman" pitchFamily="18" charset="0"/>
                <a:cs typeface="Times New Roman" pitchFamily="18" charset="0"/>
              </a:rPr>
              <a:t>создаёт коммуникативную направленность </a:t>
            </a:r>
          </a:p>
          <a:p>
            <a:pPr marL="0" lvl="0" indent="0" algn="just">
              <a:buNone/>
            </a:pPr>
            <a:r>
              <a:rPr lang="ru-RU" sz="3200" dirty="0">
                <a:solidFill>
                  <a:srgbClr val="0000CC"/>
                </a:solidFill>
                <a:latin typeface="Times New Roman" pitchFamily="18" charset="0"/>
                <a:cs typeface="Times New Roman" pitchFamily="18" charset="0"/>
              </a:rPr>
              <a:t>речевых высказываний;</a:t>
            </a:r>
          </a:p>
          <a:p>
            <a:pPr lvl="0" algn="just"/>
            <a:r>
              <a:rPr lang="ru-RU" sz="3200" dirty="0">
                <a:solidFill>
                  <a:srgbClr val="0000CC"/>
                </a:solidFill>
                <a:latin typeface="Times New Roman" pitchFamily="18" charset="0"/>
                <a:cs typeface="Times New Roman" pitchFamily="18" charset="0"/>
              </a:rPr>
              <a:t>способствует развитию речевой </a:t>
            </a:r>
          </a:p>
          <a:p>
            <a:pPr marL="0" lvl="0" indent="0" algn="just">
              <a:buNone/>
            </a:pPr>
            <a:r>
              <a:rPr lang="ru-RU" sz="3200" dirty="0">
                <a:solidFill>
                  <a:srgbClr val="0000CC"/>
                </a:solidFill>
                <a:latin typeface="Times New Roman" pitchFamily="18" charset="0"/>
                <a:cs typeface="Times New Roman" pitchFamily="18" charset="0"/>
              </a:rPr>
              <a:t>активности подростков.</a:t>
            </a:r>
          </a:p>
          <a:p>
            <a:endParaRPr lang="ru-RU" dirty="0"/>
          </a:p>
        </p:txBody>
      </p:sp>
      <p:pic>
        <p:nvPicPr>
          <p:cNvPr id="6" name="Рисунок 5" descr="http://data24.i.gallery.ru/albums/gallery/372863-f790a-73167506-m750x740-u18f9a.jpg"/>
          <p:cNvPicPr/>
          <p:nvPr/>
        </p:nvPicPr>
        <p:blipFill>
          <a:blip r:embed="rId2">
            <a:extLst>
              <a:ext uri="{28A0092B-C50C-407E-A947-70E740481C1C}">
                <a14:useLocalDpi xmlns:a14="http://schemas.microsoft.com/office/drawing/2010/main" val="0"/>
              </a:ext>
            </a:extLst>
          </a:blip>
          <a:srcRect/>
          <a:stretch>
            <a:fillRect/>
          </a:stretch>
        </p:blipFill>
        <p:spPr bwMode="auto">
          <a:xfrm>
            <a:off x="8740420" y="3508531"/>
            <a:ext cx="2997924" cy="2987962"/>
          </a:xfrm>
          <a:prstGeom prst="rect">
            <a:avLst/>
          </a:prstGeom>
          <a:noFill/>
          <a:ln>
            <a:noFill/>
          </a:ln>
        </p:spPr>
      </p:pic>
      <p:pic>
        <p:nvPicPr>
          <p:cNvPr id="7" name="Рисунок 6" descr="https://i.ytimg.com/vi/UJAtGEfY-dQ/maxresdefault.jpg"/>
          <p:cNvPicPr/>
          <p:nvPr/>
        </p:nvPicPr>
        <p:blipFill rotWithShape="1">
          <a:blip r:embed="rId3" cstate="print">
            <a:extLst>
              <a:ext uri="{28A0092B-C50C-407E-A947-70E740481C1C}">
                <a14:useLocalDpi xmlns:a14="http://schemas.microsoft.com/office/drawing/2010/main" val="0"/>
              </a:ext>
            </a:extLst>
          </a:blip>
          <a:srcRect l="12717" r="12717"/>
          <a:stretch/>
        </p:blipFill>
        <p:spPr bwMode="auto">
          <a:xfrm>
            <a:off x="357129" y="85060"/>
            <a:ext cx="2035197" cy="1344259"/>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1809226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a:xfrm>
            <a:off x="838200" y="382772"/>
            <a:ext cx="10515600" cy="5794191"/>
          </a:xfrm>
        </p:spPr>
        <p:txBody>
          <a:bodyPr>
            <a:normAutofit/>
          </a:bodyPr>
          <a:lstStyle/>
          <a:p>
            <a:pPr marL="0" indent="0" algn="just">
              <a:buNone/>
            </a:pPr>
            <a:r>
              <a:rPr lang="ru-RU" sz="3200" dirty="0">
                <a:solidFill>
                  <a:srgbClr val="0000CC"/>
                </a:solidFill>
                <a:latin typeface="Times New Roman" pitchFamily="18" charset="0"/>
                <a:cs typeface="Times New Roman" pitchFamily="18" charset="0"/>
              </a:rPr>
              <a:t>	Использование метода сказкотерапии можно применять на таких дисциплинах как «Математика в профессиональной деятельности» («Путешествие в стану цифр»), «Основы микробиологии, санитарии и гигиены в пищевом производстве» («Загадочный мир микробов»), «Социокультурные истоки» («Русские богатыри и их подвиги») и т.д.</a:t>
            </a:r>
          </a:p>
          <a:p>
            <a:pPr marL="0" indent="0" algn="just">
              <a:buNone/>
            </a:pPr>
            <a:endParaRPr lang="ru-RU" sz="3200" dirty="0">
              <a:solidFill>
                <a:srgbClr val="0000CC"/>
              </a:solidFill>
              <a:latin typeface="Times New Roman" pitchFamily="18" charset="0"/>
              <a:cs typeface="Times New Roman" pitchFamily="18" charset="0"/>
            </a:endParaRPr>
          </a:p>
        </p:txBody>
      </p:sp>
      <p:pic>
        <p:nvPicPr>
          <p:cNvPr id="4" name="Рисунок 3" descr="https://i.ytimg.com/vi/M0o_r49v12s/maxresdefault.jpg"/>
          <p:cNvPicPr/>
          <p:nvPr/>
        </p:nvPicPr>
        <p:blipFill rotWithShape="1">
          <a:blip r:embed="rId2">
            <a:extLst>
              <a:ext uri="{28A0092B-C50C-407E-A947-70E740481C1C}">
                <a14:useLocalDpi xmlns:a14="http://schemas.microsoft.com/office/drawing/2010/main" val="0"/>
              </a:ext>
            </a:extLst>
          </a:blip>
          <a:srcRect l="13410" r="12370"/>
          <a:stretch/>
        </p:blipFill>
        <p:spPr bwMode="auto">
          <a:xfrm>
            <a:off x="4104167" y="3104708"/>
            <a:ext cx="3434317" cy="3094073"/>
          </a:xfrm>
          <a:prstGeom prst="rect">
            <a:avLst/>
          </a:prstGeom>
          <a:noFill/>
          <a:ln>
            <a:noFill/>
          </a:ln>
          <a:extLst>
            <a:ext uri="{53640926-AAD7-44D8-BBD7-CCE9431645EC}">
              <a14:shadowObscured xmlns:a14="http://schemas.microsoft.com/office/drawing/2010/main"/>
            </a:ext>
          </a:extLst>
        </p:spPr>
      </p:pic>
      <p:pic>
        <p:nvPicPr>
          <p:cNvPr id="5" name="Рисунок 4" descr="http://tana.ucoz.ru/_ld/47/71793398.jpg"/>
          <p:cNvPicPr/>
          <p:nvPr/>
        </p:nvPicPr>
        <p:blipFill rotWithShape="1">
          <a:blip r:embed="rId3">
            <a:extLst>
              <a:ext uri="{28A0092B-C50C-407E-A947-70E740481C1C}">
                <a14:useLocalDpi xmlns:a14="http://schemas.microsoft.com/office/drawing/2010/main" val="0"/>
              </a:ext>
            </a:extLst>
          </a:blip>
          <a:srcRect l="7761" t="-904" r="3977" b="904"/>
          <a:stretch/>
        </p:blipFill>
        <p:spPr bwMode="auto">
          <a:xfrm>
            <a:off x="659219" y="3604437"/>
            <a:ext cx="3221665" cy="3051544"/>
          </a:xfrm>
          <a:prstGeom prst="rect">
            <a:avLst/>
          </a:prstGeom>
          <a:noFill/>
          <a:ln>
            <a:noFill/>
          </a:ln>
        </p:spPr>
      </p:pic>
      <p:pic>
        <p:nvPicPr>
          <p:cNvPr id="6" name="Рисунок 5" descr="https://avatars.mds.yandex.net/get-pdb/1642751/789c95e8-cdb9-44ea-9e0c-4e0bc5e2415d/s1200"/>
          <p:cNvPicPr/>
          <p:nvPr/>
        </p:nvPicPr>
        <p:blipFill>
          <a:blip r:embed="rId4">
            <a:extLst>
              <a:ext uri="{28A0092B-C50C-407E-A947-70E740481C1C}">
                <a14:useLocalDpi xmlns:a14="http://schemas.microsoft.com/office/drawing/2010/main" val="0"/>
              </a:ext>
            </a:extLst>
          </a:blip>
          <a:srcRect/>
          <a:stretch>
            <a:fillRect/>
          </a:stretch>
        </p:blipFill>
        <p:spPr bwMode="auto">
          <a:xfrm>
            <a:off x="7676708" y="3466214"/>
            <a:ext cx="4263656" cy="3327990"/>
          </a:xfrm>
          <a:prstGeom prst="rect">
            <a:avLst/>
          </a:prstGeom>
          <a:noFill/>
          <a:ln>
            <a:noFill/>
          </a:ln>
        </p:spPr>
      </p:pic>
    </p:spTree>
    <p:extLst>
      <p:ext uri="{BB962C8B-B14F-4D97-AF65-F5344CB8AC3E}">
        <p14:creationId xmlns:p14="http://schemas.microsoft.com/office/powerpoint/2010/main" val="35010733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a:xfrm>
            <a:off x="838200" y="382772"/>
            <a:ext cx="10515600" cy="5794191"/>
          </a:xfrm>
        </p:spPr>
        <p:txBody>
          <a:bodyPr>
            <a:normAutofit/>
          </a:bodyPr>
          <a:lstStyle/>
          <a:p>
            <a:pPr marL="0" indent="0" algn="just">
              <a:buNone/>
            </a:pPr>
            <a:r>
              <a:rPr lang="ru-RU" sz="3200" dirty="0">
                <a:solidFill>
                  <a:srgbClr val="0000CC"/>
                </a:solidFill>
                <a:latin typeface="Times New Roman" pitchFamily="18" charset="0"/>
                <a:cs typeface="Times New Roman" pitchFamily="18" charset="0"/>
              </a:rPr>
              <a:t>	Наряду со сказкотерапией можно использовать игротерапию или игровые технологии. </a:t>
            </a:r>
            <a:r>
              <a:rPr lang="ru-RU" sz="3200" b="1" dirty="0">
                <a:solidFill>
                  <a:srgbClr val="0000CC"/>
                </a:solidFill>
                <a:latin typeface="Times New Roman" pitchFamily="18" charset="0"/>
                <a:cs typeface="Times New Roman" pitchFamily="18" charset="0"/>
              </a:rPr>
              <a:t>Игоротерапия (игровые технологии)</a:t>
            </a:r>
            <a:r>
              <a:rPr lang="ru-RU" sz="3200" dirty="0">
                <a:solidFill>
                  <a:srgbClr val="0000CC"/>
                </a:solidFill>
                <a:latin typeface="Times New Roman" pitchFamily="18" charset="0"/>
                <a:cs typeface="Times New Roman" pitchFamily="18" charset="0"/>
              </a:rPr>
              <a:t> – используется как средство самовыражения, достижения эмоциональной устойчивости и саморегуляции. </a:t>
            </a:r>
          </a:p>
          <a:p>
            <a:pPr marL="0" indent="0" algn="just">
              <a:buNone/>
            </a:pPr>
            <a:r>
              <a:rPr lang="ru-RU" sz="3200" dirty="0">
                <a:solidFill>
                  <a:srgbClr val="0000CC"/>
                </a:solidFill>
                <a:latin typeface="Times New Roman" pitchFamily="18" charset="0"/>
                <a:cs typeface="Times New Roman" pitchFamily="18" charset="0"/>
              </a:rPr>
              <a:t>	</a:t>
            </a:r>
            <a:r>
              <a:rPr lang="ru-RU" sz="3200" b="1" dirty="0">
                <a:solidFill>
                  <a:srgbClr val="0000CC"/>
                </a:solidFill>
                <a:latin typeface="Times New Roman" pitchFamily="18" charset="0"/>
                <a:cs typeface="Times New Roman" pitchFamily="18" charset="0"/>
              </a:rPr>
              <a:t>Игровые технологии</a:t>
            </a:r>
            <a:r>
              <a:rPr lang="ru-RU" sz="3200" dirty="0">
                <a:solidFill>
                  <a:srgbClr val="0000CC"/>
                </a:solidFill>
                <a:latin typeface="Times New Roman" pitchFamily="18" charset="0"/>
                <a:cs typeface="Times New Roman" pitchFamily="18" charset="0"/>
              </a:rPr>
              <a:t> – это игровая форма взаимодействия педагога и обучающегося через реализацию определённого сюжета (игры, сказки, спектакли, деловое общение). </a:t>
            </a:r>
          </a:p>
        </p:txBody>
      </p:sp>
      <p:pic>
        <p:nvPicPr>
          <p:cNvPr id="4" name="Рисунок 3" descr="https://50.img.avito.st/640x480/8610955650.jpg"/>
          <p:cNvPicPr/>
          <p:nvPr/>
        </p:nvPicPr>
        <p:blipFill>
          <a:blip r:embed="rId2">
            <a:extLst>
              <a:ext uri="{28A0092B-C50C-407E-A947-70E740481C1C}">
                <a14:useLocalDpi xmlns:a14="http://schemas.microsoft.com/office/drawing/2010/main" val="0"/>
              </a:ext>
            </a:extLst>
          </a:blip>
          <a:srcRect/>
          <a:stretch>
            <a:fillRect/>
          </a:stretch>
        </p:blipFill>
        <p:spPr bwMode="auto">
          <a:xfrm>
            <a:off x="7081284" y="4242391"/>
            <a:ext cx="4421445" cy="2357149"/>
          </a:xfrm>
          <a:prstGeom prst="rect">
            <a:avLst/>
          </a:prstGeom>
          <a:noFill/>
          <a:ln>
            <a:noFill/>
          </a:ln>
        </p:spPr>
      </p:pic>
    </p:spTree>
    <p:extLst>
      <p:ext uri="{BB962C8B-B14F-4D97-AF65-F5344CB8AC3E}">
        <p14:creationId xmlns:p14="http://schemas.microsoft.com/office/powerpoint/2010/main" val="12112074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a:xfrm>
            <a:off x="838200" y="372140"/>
            <a:ext cx="10515600" cy="5804823"/>
          </a:xfrm>
        </p:spPr>
        <p:txBody>
          <a:bodyPr>
            <a:normAutofit/>
          </a:bodyPr>
          <a:lstStyle/>
          <a:p>
            <a:pPr marL="0" indent="0" algn="just">
              <a:buNone/>
            </a:pPr>
            <a:r>
              <a:rPr lang="ru-RU" sz="3200" dirty="0">
                <a:solidFill>
                  <a:srgbClr val="0000CC"/>
                </a:solidFill>
                <a:latin typeface="Times New Roman" pitchFamily="18" charset="0"/>
                <a:cs typeface="Times New Roman" pitchFamily="18" charset="0"/>
              </a:rPr>
              <a:t>				В отличие от игр вообще, 						педагогическая игра обладает 						существенным признаком – чётко 					поставленной целью обучения и 					соответствующим ей педагогическим 				результатом, которые могут быть обоснованы, выделены в явном виде и характеризуются познавательной направленностью. При этом образовательные задачи включаются в содержание игры. </a:t>
            </a:r>
          </a:p>
        </p:txBody>
      </p:sp>
      <p:pic>
        <p:nvPicPr>
          <p:cNvPr id="4" name="Рисунок 3" descr="http://ou1.tav.obr55.ru/files/2020/04/profstandart.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08065" y="4540102"/>
            <a:ext cx="2573077" cy="2139603"/>
          </a:xfrm>
          <a:prstGeom prst="rect">
            <a:avLst/>
          </a:prstGeom>
          <a:noFill/>
          <a:ln>
            <a:noFill/>
          </a:ln>
        </p:spPr>
      </p:pic>
      <p:pic>
        <p:nvPicPr>
          <p:cNvPr id="5" name="Рисунок 4" descr="http://rudocs.exdat.com/pars_docs/tw_refs/9/8708/8708_html_mc9e4ebb.gif"/>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4279" y="404037"/>
            <a:ext cx="2488019" cy="2573079"/>
          </a:xfrm>
          <a:prstGeom prst="rect">
            <a:avLst/>
          </a:prstGeom>
          <a:noFill/>
          <a:ln>
            <a:noFill/>
          </a:ln>
        </p:spPr>
      </p:pic>
    </p:spTree>
    <p:extLst>
      <p:ext uri="{BB962C8B-B14F-4D97-AF65-F5344CB8AC3E}">
        <p14:creationId xmlns:p14="http://schemas.microsoft.com/office/powerpoint/2010/main" val="29569743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a:xfrm>
            <a:off x="838200" y="361507"/>
            <a:ext cx="10515600" cy="5815456"/>
          </a:xfrm>
        </p:spPr>
        <p:txBody>
          <a:bodyPr/>
          <a:lstStyle/>
          <a:p>
            <a:pPr marL="0" indent="0" algn="just">
              <a:buNone/>
            </a:pPr>
            <a:r>
              <a:rPr lang="ru-RU" sz="3200" dirty="0">
                <a:solidFill>
                  <a:srgbClr val="0000CC"/>
                </a:solidFill>
                <a:latin typeface="Times New Roman" pitchFamily="18" charset="0"/>
                <a:cs typeface="Times New Roman" pitchFamily="18" charset="0"/>
              </a:rPr>
              <a:t>				В образовательном процессе 					используются занимательные</a:t>
            </a:r>
            <a:r>
              <a:rPr lang="ru-RU" sz="3200" b="1" dirty="0">
                <a:solidFill>
                  <a:srgbClr val="0000CC"/>
                </a:solidFill>
                <a:latin typeface="Times New Roman" pitchFamily="18" charset="0"/>
                <a:cs typeface="Times New Roman" pitchFamily="18" charset="0"/>
              </a:rPr>
              <a:t>,</a:t>
            </a:r>
            <a:r>
              <a:rPr lang="ru-RU" sz="3200" dirty="0">
                <a:solidFill>
                  <a:srgbClr val="0000CC"/>
                </a:solidFill>
                <a:latin typeface="Times New Roman" pitchFamily="18" charset="0"/>
                <a:cs typeface="Times New Roman" pitchFamily="18" charset="0"/>
              </a:rPr>
              <a:t> 						театрализованные, деловые, ролевые, 				компьютерные игры</a:t>
            </a:r>
            <a:r>
              <a:rPr lang="ru-RU" dirty="0"/>
              <a:t>. </a:t>
            </a:r>
            <a:r>
              <a:rPr lang="ru-RU" sz="3200" dirty="0">
                <a:solidFill>
                  <a:srgbClr val="0000CC"/>
                </a:solidFill>
                <a:latin typeface="Times New Roman" pitchFamily="18" charset="0"/>
                <a:cs typeface="Times New Roman" pitchFamily="18" charset="0"/>
              </a:rPr>
              <a:t>Процесс проведения 			игры должен быть организован так, чтобы 			каждый обучающийся с нарушениями 				интеллекта стремился, старался сам решить учебную задачу своими силами, и научился работать в команде. Через игру идёт нескончаемый поток информации, который заставляет активизировать мыслительную деятельность обучающихся с нарушениями интеллекта. </a:t>
            </a:r>
          </a:p>
          <a:p>
            <a:pPr marL="0" indent="0" algn="just">
              <a:buNone/>
            </a:pPr>
            <a:endParaRPr lang="ru-RU" dirty="0"/>
          </a:p>
        </p:txBody>
      </p:sp>
      <p:pic>
        <p:nvPicPr>
          <p:cNvPr id="4" name="Рисунок 3" descr="C:\Documents and Settings\Учитель\Рабочий стол\повар.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0363" y="276447"/>
            <a:ext cx="2945218" cy="3009013"/>
          </a:xfrm>
          <a:prstGeom prst="rect">
            <a:avLst/>
          </a:prstGeom>
          <a:noFill/>
          <a:ln>
            <a:noFill/>
          </a:ln>
        </p:spPr>
      </p:pic>
    </p:spTree>
    <p:extLst>
      <p:ext uri="{BB962C8B-B14F-4D97-AF65-F5344CB8AC3E}">
        <p14:creationId xmlns:p14="http://schemas.microsoft.com/office/powerpoint/2010/main" val="439294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10A59BE-8458-4481-9BF9-9B546D3B488B}"/>
              </a:ext>
            </a:extLst>
          </p:cNvPr>
          <p:cNvSpPr>
            <a:spLocks noGrp="1"/>
          </p:cNvSpPr>
          <p:nvPr>
            <p:ph type="title"/>
          </p:nvPr>
        </p:nvSpPr>
        <p:spPr/>
        <p:txBody>
          <a:bodyPr/>
          <a:lstStyle/>
          <a:p>
            <a:endParaRPr lang="ru-RU"/>
          </a:p>
        </p:txBody>
      </p:sp>
      <p:sp>
        <p:nvSpPr>
          <p:cNvPr id="3" name="Объект 2">
            <a:extLst>
              <a:ext uri="{FF2B5EF4-FFF2-40B4-BE49-F238E27FC236}">
                <a16:creationId xmlns:a16="http://schemas.microsoft.com/office/drawing/2014/main" id="{0E9212A9-7CCA-4B54-B24E-5E9AF2BCBA78}"/>
              </a:ext>
            </a:extLst>
          </p:cNvPr>
          <p:cNvSpPr>
            <a:spLocks noGrp="1"/>
          </p:cNvSpPr>
          <p:nvPr>
            <p:ph idx="1"/>
          </p:nvPr>
        </p:nvSpPr>
        <p:spPr>
          <a:xfrm>
            <a:off x="838200" y="365125"/>
            <a:ext cx="10515600" cy="5811838"/>
          </a:xfrm>
        </p:spPr>
        <p:txBody>
          <a:bodyPr/>
          <a:lstStyle/>
          <a:p>
            <a:pPr marL="0" indent="0">
              <a:buNone/>
            </a:pPr>
            <a:r>
              <a:rPr lang="ru-RU" sz="3200" dirty="0">
                <a:solidFill>
                  <a:srgbClr val="000066"/>
                </a:solidFill>
                <a:latin typeface="Times New Roman" pitchFamily="18" charset="0"/>
                <a:cs typeface="Times New Roman" pitchFamily="18" charset="0"/>
              </a:rPr>
              <a:t>					</a:t>
            </a:r>
          </a:p>
          <a:p>
            <a:pPr marL="0" indent="0">
              <a:buNone/>
            </a:pPr>
            <a:endParaRPr lang="ru-RU" sz="3200" dirty="0">
              <a:solidFill>
                <a:srgbClr val="000066"/>
              </a:solidFill>
              <a:latin typeface="Times New Roman" pitchFamily="18" charset="0"/>
              <a:cs typeface="Times New Roman" pitchFamily="18" charset="0"/>
            </a:endParaRPr>
          </a:p>
          <a:p>
            <a:pPr marL="0" indent="0" algn="just">
              <a:buNone/>
            </a:pPr>
            <a:r>
              <a:rPr lang="ru-RU" sz="3200" dirty="0">
                <a:solidFill>
                  <a:srgbClr val="000066"/>
                </a:solidFill>
                <a:latin typeface="Times New Roman" pitchFamily="18" charset="0"/>
                <a:cs typeface="Times New Roman" pitchFamily="18" charset="0"/>
              </a:rPr>
              <a:t>					</a:t>
            </a:r>
            <a:r>
              <a:rPr lang="ru-RU" sz="3200" dirty="0">
                <a:solidFill>
                  <a:srgbClr val="0000CC"/>
                </a:solidFill>
                <a:latin typeface="Times New Roman" pitchFamily="18" charset="0"/>
                <a:cs typeface="Times New Roman" pitchFamily="18" charset="0"/>
              </a:rPr>
              <a:t>Одной из 	стратегических 						задач ОГБПОУ «Костромской торгово-экономический колледж» </a:t>
            </a:r>
            <a:r>
              <a:rPr lang="ru-RU" sz="3200" b="1" dirty="0">
                <a:solidFill>
                  <a:srgbClr val="0000CC"/>
                </a:solidFill>
                <a:latin typeface="Times New Roman" pitchFamily="18" charset="0"/>
                <a:cs typeface="Times New Roman" pitchFamily="18" charset="0"/>
              </a:rPr>
              <a:t>является обеспечение доступности качественного профессионального образования для обучающихся с ограниченными возможностями здоровья.</a:t>
            </a:r>
          </a:p>
          <a:p>
            <a:endParaRPr lang="ru-RU" dirty="0"/>
          </a:p>
        </p:txBody>
      </p:sp>
      <p:pic>
        <p:nvPicPr>
          <p:cNvPr id="4" name="Рисунок 3" descr="http://www.school56klgd.ru/upload/resize_cache/iblock/29a/720_463_2/29a950e5c44b2a368282ad447d62b6ca.png">
            <a:extLst>
              <a:ext uri="{FF2B5EF4-FFF2-40B4-BE49-F238E27FC236}">
                <a16:creationId xmlns:a16="http://schemas.microsoft.com/office/drawing/2014/main" id="{C0830445-570F-4284-BAC4-019E441E67BD}"/>
              </a:ext>
            </a:extLst>
          </p:cNvPr>
          <p:cNvPicPr/>
          <p:nvPr/>
        </p:nvPicPr>
        <p:blipFill rotWithShape="1">
          <a:blip r:embed="rId2">
            <a:extLst>
              <a:ext uri="{28A0092B-C50C-407E-A947-70E740481C1C}">
                <a14:useLocalDpi xmlns:a14="http://schemas.microsoft.com/office/drawing/2010/main" val="0"/>
              </a:ext>
            </a:extLst>
          </a:blip>
          <a:srcRect t="1" b="32439"/>
          <a:stretch/>
        </p:blipFill>
        <p:spPr bwMode="auto">
          <a:xfrm>
            <a:off x="506776" y="0"/>
            <a:ext cx="4373696" cy="2275384"/>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5255789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a:xfrm>
            <a:off x="1765004" y="414669"/>
            <a:ext cx="9397409" cy="5772926"/>
          </a:xfrm>
        </p:spPr>
        <p:txBody>
          <a:bodyPr>
            <a:normAutofit/>
          </a:bodyPr>
          <a:lstStyle/>
          <a:p>
            <a:pPr marL="0" indent="0" algn="just">
              <a:buNone/>
            </a:pPr>
            <a:r>
              <a:rPr lang="ru-RU" sz="3200" dirty="0">
                <a:solidFill>
                  <a:srgbClr val="0000CC"/>
                </a:solidFill>
                <a:latin typeface="Times New Roman" pitchFamily="18" charset="0"/>
                <a:cs typeface="Times New Roman" pitchFamily="18" charset="0"/>
              </a:rPr>
              <a:t>	Основные принципы организации игры для обучающихся с нарушением интеллекта: </a:t>
            </a:r>
          </a:p>
          <a:p>
            <a:pPr algn="just"/>
            <a:r>
              <a:rPr lang="ru-RU" sz="3200" dirty="0">
                <a:solidFill>
                  <a:srgbClr val="0000CC"/>
                </a:solidFill>
                <a:latin typeface="Times New Roman" pitchFamily="18" charset="0"/>
                <a:cs typeface="Times New Roman" pitchFamily="18" charset="0"/>
              </a:rPr>
              <a:t>отсутствие принуждения;</a:t>
            </a:r>
          </a:p>
          <a:p>
            <a:pPr lvl="0" algn="just"/>
            <a:r>
              <a:rPr lang="ru-RU" sz="3200" dirty="0">
                <a:solidFill>
                  <a:srgbClr val="0000CC"/>
                </a:solidFill>
                <a:latin typeface="Times New Roman" pitchFamily="18" charset="0"/>
                <a:cs typeface="Times New Roman" pitchFamily="18" charset="0"/>
              </a:rPr>
              <a:t>развитие игровой динамики;</a:t>
            </a:r>
          </a:p>
          <a:p>
            <a:pPr lvl="0" algn="just"/>
            <a:r>
              <a:rPr lang="ru-RU" sz="3200" dirty="0">
                <a:solidFill>
                  <a:srgbClr val="0000CC"/>
                </a:solidFill>
                <a:latin typeface="Times New Roman" pitchFamily="18" charset="0"/>
                <a:cs typeface="Times New Roman" pitchFamily="18" charset="0"/>
              </a:rPr>
              <a:t>поддержание игровой атмосферы;</a:t>
            </a:r>
          </a:p>
          <a:p>
            <a:pPr lvl="0" algn="just"/>
            <a:r>
              <a:rPr lang="ru-RU" sz="3200" dirty="0">
                <a:solidFill>
                  <a:srgbClr val="0000CC"/>
                </a:solidFill>
                <a:latin typeface="Times New Roman" pitchFamily="18" charset="0"/>
                <a:cs typeface="Times New Roman" pitchFamily="18" charset="0"/>
              </a:rPr>
              <a:t>переход от простейших игр к сложным;</a:t>
            </a:r>
          </a:p>
          <a:p>
            <a:pPr lvl="0" algn="just"/>
            <a:r>
              <a:rPr lang="ru-RU" sz="3200" dirty="0">
                <a:solidFill>
                  <a:srgbClr val="0000CC"/>
                </a:solidFill>
                <a:latin typeface="Times New Roman" pitchFamily="18" charset="0"/>
                <a:cs typeface="Times New Roman" pitchFamily="18" charset="0"/>
              </a:rPr>
              <a:t>поддержания – к игровой инициативе;</a:t>
            </a:r>
          </a:p>
          <a:p>
            <a:pPr lvl="0" algn="just"/>
            <a:r>
              <a:rPr lang="ru-RU" sz="3200" dirty="0">
                <a:solidFill>
                  <a:srgbClr val="0000CC"/>
                </a:solidFill>
                <a:latin typeface="Times New Roman" pitchFamily="18" charset="0"/>
                <a:cs typeface="Times New Roman" pitchFamily="18" charset="0"/>
              </a:rPr>
              <a:t>взаимосвязь игровой и учебной деятельности;</a:t>
            </a:r>
          </a:p>
          <a:p>
            <a:pPr lvl="0" algn="just"/>
            <a:r>
              <a:rPr lang="ru-RU" sz="3200" dirty="0">
                <a:solidFill>
                  <a:srgbClr val="0000CC"/>
                </a:solidFill>
                <a:latin typeface="Times New Roman" pitchFamily="18" charset="0"/>
                <a:cs typeface="Times New Roman" pitchFamily="18" charset="0"/>
              </a:rPr>
              <a:t>углубление содержания игровых заданий.</a:t>
            </a:r>
          </a:p>
        </p:txBody>
      </p:sp>
      <p:pic>
        <p:nvPicPr>
          <p:cNvPr id="4" name="Рисунок 3" descr="https://storage.googleapis.com/stateless-eng911-ru/2018/10/b97956ed-vosklicatelnii-znak.jpg"/>
          <p:cNvPicPr/>
          <p:nvPr/>
        </p:nvPicPr>
        <p:blipFill rotWithShape="1">
          <a:blip r:embed="rId2" cstate="print">
            <a:extLst>
              <a:ext uri="{28A0092B-C50C-407E-A947-70E740481C1C}">
                <a14:useLocalDpi xmlns:a14="http://schemas.microsoft.com/office/drawing/2010/main" val="0"/>
              </a:ext>
            </a:extLst>
          </a:blip>
          <a:srcRect l="20026" r="19154"/>
          <a:stretch/>
        </p:blipFill>
        <p:spPr bwMode="auto">
          <a:xfrm>
            <a:off x="418176" y="1542607"/>
            <a:ext cx="1127125" cy="266700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0491526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a:xfrm>
            <a:off x="838200" y="350874"/>
            <a:ext cx="10515600" cy="5826089"/>
          </a:xfrm>
        </p:spPr>
        <p:txBody>
          <a:bodyPr/>
          <a:lstStyle/>
          <a:p>
            <a:pPr marL="0" indent="0" algn="just">
              <a:buNone/>
            </a:pPr>
            <a:r>
              <a:rPr lang="ru-RU" sz="3200" dirty="0">
                <a:solidFill>
                  <a:srgbClr val="0000CC"/>
                </a:solidFill>
                <a:latin typeface="Times New Roman" pitchFamily="18" charset="0"/>
                <a:cs typeface="Times New Roman" pitchFamily="18" charset="0"/>
              </a:rPr>
              <a:t>	Один из приёмов игротерапии - использование вставок на доску (буквы, слова) при выполнении задания, разгадывания кроссворда и т. д. Подросткам с нарушениями интеллекта очень нравится соревновательный момент в ходе выполнения данного вида задания, т. к., чтобы прикрепить свою карточку на доску, им нужно правильно ответить на вопрос, или выполнить предложенное задание лучше других.</a:t>
            </a:r>
          </a:p>
          <a:p>
            <a:pPr marL="0" indent="0" algn="just">
              <a:buNone/>
            </a:pPr>
            <a:endParaRPr lang="ru-RU" dirty="0">
              <a:solidFill>
                <a:srgbClr val="0000CC"/>
              </a:solidFill>
              <a:latin typeface="Times New Roman" pitchFamily="18" charset="0"/>
              <a:cs typeface="Times New Roman" pitchFamily="18" charset="0"/>
            </a:endParaRPr>
          </a:p>
        </p:txBody>
      </p:sp>
      <p:pic>
        <p:nvPicPr>
          <p:cNvPr id="4" name="Рисунок 3" descr="http://20dimitrow17.ucoz.club/_ph/3/694800563.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90031" y="4001722"/>
            <a:ext cx="3778663" cy="2675524"/>
          </a:xfrm>
          <a:prstGeom prst="rect">
            <a:avLst/>
          </a:prstGeom>
          <a:noFill/>
          <a:ln>
            <a:noFill/>
          </a:ln>
        </p:spPr>
      </p:pic>
      <p:pic>
        <p:nvPicPr>
          <p:cNvPr id="6" name="Рисунок 5" descr="https://www.culture.ru/storage/images/337d4d89eb22b884de61a72423f48729/f3c2047dbd447918e7222129aed3b38a.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3767" y="3870251"/>
            <a:ext cx="4231758" cy="2806995"/>
          </a:xfrm>
          <a:prstGeom prst="rect">
            <a:avLst/>
          </a:prstGeom>
          <a:noFill/>
          <a:ln>
            <a:noFill/>
          </a:ln>
        </p:spPr>
      </p:pic>
    </p:spTree>
    <p:extLst>
      <p:ext uri="{BB962C8B-B14F-4D97-AF65-F5344CB8AC3E}">
        <p14:creationId xmlns:p14="http://schemas.microsoft.com/office/powerpoint/2010/main" val="40223417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a:xfrm>
            <a:off x="838200" y="372140"/>
            <a:ext cx="10515600" cy="5804823"/>
          </a:xfrm>
        </p:spPr>
        <p:txBody>
          <a:bodyPr>
            <a:normAutofit/>
          </a:bodyPr>
          <a:lstStyle/>
          <a:p>
            <a:pPr marL="0" indent="0" algn="just">
              <a:buNone/>
            </a:pPr>
            <a:r>
              <a:rPr lang="ru-RU" sz="3200" dirty="0">
                <a:solidFill>
                  <a:srgbClr val="0000CC"/>
                </a:solidFill>
                <a:latin typeface="Times New Roman" pitchFamily="18" charset="0"/>
                <a:cs typeface="Times New Roman" pitchFamily="18" charset="0"/>
              </a:rPr>
              <a:t>	Использование на уроках таких игр, как «Выбери необходимое сырье», «Выбери необходимое оборудование, температурные режимы приготовления, форму нарезки и т.д.», «Найди ошибку» и др. предполагает формирование у обучающихся с нарушениями интеллекта вариативного мышления, то есть понимание возможности различных вариантов решения задачи, умение осуществлять систематический перебор вариантов, сравнивать их и находить оптимальный вариант. </a:t>
            </a:r>
          </a:p>
        </p:txBody>
      </p:sp>
      <p:pic>
        <p:nvPicPr>
          <p:cNvPr id="5" name="Рисунок 4" descr="https://avatars.mds.yandex.net/get-zen_doc/1585599/pub_5d3b7772182b5800ad0148ab_5d3b780c9c944600ad5254d8/scale_1200"/>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46828" y="4114800"/>
            <a:ext cx="3997842" cy="2509284"/>
          </a:xfrm>
          <a:prstGeom prst="rect">
            <a:avLst/>
          </a:prstGeom>
          <a:noFill/>
          <a:ln>
            <a:noFill/>
          </a:ln>
        </p:spPr>
      </p:pic>
    </p:spTree>
    <p:extLst>
      <p:ext uri="{BB962C8B-B14F-4D97-AF65-F5344CB8AC3E}">
        <p14:creationId xmlns:p14="http://schemas.microsoft.com/office/powerpoint/2010/main" val="35944485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a:xfrm>
            <a:off x="838200" y="350874"/>
            <a:ext cx="10515600" cy="5826089"/>
          </a:xfrm>
        </p:spPr>
        <p:txBody>
          <a:bodyPr>
            <a:normAutofit/>
          </a:bodyPr>
          <a:lstStyle/>
          <a:p>
            <a:pPr marL="0" indent="0" algn="just">
              <a:buNone/>
            </a:pPr>
            <a:r>
              <a:rPr lang="ru-RU" sz="3200" dirty="0">
                <a:solidFill>
                  <a:srgbClr val="0000CC"/>
                </a:solidFill>
                <a:latin typeface="Times New Roman" pitchFamily="18" charset="0"/>
                <a:cs typeface="Times New Roman" pitchFamily="18" charset="0"/>
              </a:rPr>
              <a:t>				На занятиях по учебной практике в 				ходе различных игровых ситуаций 					целесообразно применение деловой игры с 			имитацией реальных производственных 				ситуаций: например, для профессии «Повар» - столовая, кафе, (где каждый выполняет конкретное задание), приготовление блюд из овощей и грибов, приготовление холодных блюд и закусок и т.д. Каждому обучающемуся отводится своя роль с учётом их индивидуальных особенностей.</a:t>
            </a:r>
          </a:p>
        </p:txBody>
      </p:sp>
      <p:pic>
        <p:nvPicPr>
          <p:cNvPr id="4" name="Рисунок 3">
            <a:extLst>
              <a:ext uri="{FF2B5EF4-FFF2-40B4-BE49-F238E27FC236}">
                <a16:creationId xmlns:a16="http://schemas.microsoft.com/office/drawing/2014/main" id="{F28A506C-0EBB-4ADF-9388-442924422437}"/>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700382" y="526474"/>
            <a:ext cx="2689225" cy="1807210"/>
          </a:xfrm>
          <a:prstGeom prst="rect">
            <a:avLst/>
          </a:prstGeom>
          <a:noFill/>
          <a:ln>
            <a:noFill/>
          </a:ln>
        </p:spPr>
      </p:pic>
      <p:pic>
        <p:nvPicPr>
          <p:cNvPr id="5" name="Рисунок 4">
            <a:extLst>
              <a:ext uri="{FF2B5EF4-FFF2-40B4-BE49-F238E27FC236}">
                <a16:creationId xmlns:a16="http://schemas.microsoft.com/office/drawing/2014/main" id="{3D1265AB-AC6E-4C82-80E5-1084160BADB8}"/>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38484" y="4412512"/>
            <a:ext cx="3923414" cy="2073348"/>
          </a:xfrm>
          <a:prstGeom prst="rect">
            <a:avLst/>
          </a:prstGeom>
          <a:noFill/>
          <a:ln>
            <a:noFill/>
          </a:ln>
        </p:spPr>
      </p:pic>
    </p:spTree>
    <p:extLst>
      <p:ext uri="{BB962C8B-B14F-4D97-AF65-F5344CB8AC3E}">
        <p14:creationId xmlns:p14="http://schemas.microsoft.com/office/powerpoint/2010/main" val="14929339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b="1" dirty="0">
                <a:solidFill>
                  <a:srgbClr val="0000CC"/>
                </a:solidFill>
                <a:latin typeface="Times New Roman" panose="02020603050405020304" pitchFamily="18" charset="0"/>
                <a:cs typeface="Times New Roman" panose="02020603050405020304" pitchFamily="18" charset="0"/>
              </a:rPr>
              <a:t>Например, игра «Назовите права детей»</a:t>
            </a:r>
            <a:endParaRPr lang="ru-RU" b="1" dirty="0">
              <a:solidFill>
                <a:srgbClr val="0000CC"/>
              </a:solidFill>
            </a:endParaRPr>
          </a:p>
        </p:txBody>
      </p:sp>
      <p:pic>
        <p:nvPicPr>
          <p:cNvPr id="4" name="Объект 3">
            <a:extLst>
              <a:ext uri="{FF2B5EF4-FFF2-40B4-BE49-F238E27FC236}">
                <a16:creationId xmlns:a16="http://schemas.microsoft.com/office/drawing/2014/main" id="{6BFBFA10-BD51-4EB4-99ED-882414B86A43}"/>
              </a:ext>
            </a:extLst>
          </p:cNvPr>
          <p:cNvPicPr>
            <a:picLocks noGrp="1"/>
          </p:cNvPicPr>
          <p:nvPr>
            <p:ph idx="1"/>
          </p:nvPr>
        </p:nvPicPr>
        <p:blipFill rotWithShape="1">
          <a:blip r:embed="rId2">
            <a:extLst>
              <a:ext uri="{28A0092B-C50C-407E-A947-70E740481C1C}">
                <a14:useLocalDpi xmlns:a14="http://schemas.microsoft.com/office/drawing/2010/main" val="0"/>
              </a:ext>
            </a:extLst>
          </a:blip>
          <a:srcRect l="66262" t="41041" r="-2133" b="36925"/>
          <a:stretch/>
        </p:blipFill>
        <p:spPr bwMode="auto">
          <a:xfrm>
            <a:off x="1170974" y="1850065"/>
            <a:ext cx="4825789" cy="3455581"/>
          </a:xfrm>
          <a:prstGeom prst="rect">
            <a:avLst/>
          </a:prstGeom>
          <a:noFill/>
          <a:ln>
            <a:noFill/>
          </a:ln>
          <a:extLst>
            <a:ext uri="{53640926-AAD7-44D8-BBD7-CCE9431645EC}">
              <a14:shadowObscured xmlns:a14="http://schemas.microsoft.com/office/drawing/2010/main"/>
            </a:ext>
          </a:extLst>
        </p:spPr>
      </p:pic>
      <p:pic>
        <p:nvPicPr>
          <p:cNvPr id="5" name="Рисунок 4">
            <a:extLst>
              <a:ext uri="{FF2B5EF4-FFF2-40B4-BE49-F238E27FC236}">
                <a16:creationId xmlns:a16="http://schemas.microsoft.com/office/drawing/2014/main" id="{AAEA18D2-C5B9-440D-A751-4BD6145FB40F}"/>
              </a:ext>
            </a:extLst>
          </p:cNvPr>
          <p:cNvPicPr/>
          <p:nvPr/>
        </p:nvPicPr>
        <p:blipFill rotWithShape="1">
          <a:blip r:embed="rId2">
            <a:extLst>
              <a:ext uri="{28A0092B-C50C-407E-A947-70E740481C1C}">
                <a14:useLocalDpi xmlns:a14="http://schemas.microsoft.com/office/drawing/2010/main" val="0"/>
              </a:ext>
            </a:extLst>
          </a:blip>
          <a:srcRect l="1932" t="69413" r="66705" b="8840"/>
          <a:stretch/>
        </p:blipFill>
        <p:spPr bwMode="auto">
          <a:xfrm>
            <a:off x="6114365" y="1860809"/>
            <a:ext cx="4835236" cy="3463203"/>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1233777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b="1" dirty="0">
                <a:solidFill>
                  <a:srgbClr val="0000CC"/>
                </a:solidFill>
                <a:latin typeface="Times New Roman" panose="02020603050405020304" pitchFamily="18" charset="0"/>
                <a:cs typeface="Times New Roman" panose="02020603050405020304" pitchFamily="18" charset="0"/>
              </a:rPr>
              <a:t>Например, игра «Назовите права детей»</a:t>
            </a:r>
            <a:endParaRPr lang="ru-RU" dirty="0"/>
          </a:p>
        </p:txBody>
      </p:sp>
      <p:pic>
        <p:nvPicPr>
          <p:cNvPr id="4" name="Объект 3">
            <a:extLst>
              <a:ext uri="{FF2B5EF4-FFF2-40B4-BE49-F238E27FC236}">
                <a16:creationId xmlns:a16="http://schemas.microsoft.com/office/drawing/2014/main" id="{4054EA07-ADD0-41A1-80B6-36FC6586F1B6}"/>
              </a:ext>
            </a:extLst>
          </p:cNvPr>
          <p:cNvPicPr>
            <a:picLocks noGrp="1"/>
          </p:cNvPicPr>
          <p:nvPr>
            <p:ph idx="1"/>
          </p:nvPr>
        </p:nvPicPr>
        <p:blipFill rotWithShape="1">
          <a:blip r:embed="rId2">
            <a:extLst>
              <a:ext uri="{28A0092B-C50C-407E-A947-70E740481C1C}">
                <a14:useLocalDpi xmlns:a14="http://schemas.microsoft.com/office/drawing/2010/main" val="0"/>
              </a:ext>
            </a:extLst>
          </a:blip>
          <a:srcRect l="66825" t="13380" r="878" b="65283"/>
          <a:stretch/>
        </p:blipFill>
        <p:spPr bwMode="auto">
          <a:xfrm>
            <a:off x="1023753" y="1775637"/>
            <a:ext cx="4845419" cy="4084836"/>
          </a:xfrm>
          <a:prstGeom prst="rect">
            <a:avLst/>
          </a:prstGeom>
          <a:noFill/>
          <a:ln>
            <a:noFill/>
          </a:ln>
          <a:extLst>
            <a:ext uri="{53640926-AAD7-44D8-BBD7-CCE9431645EC}">
              <a14:shadowObscured xmlns:a14="http://schemas.microsoft.com/office/drawing/2010/main"/>
            </a:ext>
          </a:extLst>
        </p:spPr>
      </p:pic>
      <p:pic>
        <p:nvPicPr>
          <p:cNvPr id="5" name="Рисунок 4">
            <a:extLst>
              <a:ext uri="{FF2B5EF4-FFF2-40B4-BE49-F238E27FC236}">
                <a16:creationId xmlns:a16="http://schemas.microsoft.com/office/drawing/2014/main" id="{7930F17E-CA76-481F-B98B-CD17EDA53F81}"/>
              </a:ext>
            </a:extLst>
          </p:cNvPr>
          <p:cNvPicPr/>
          <p:nvPr/>
        </p:nvPicPr>
        <p:blipFill rotWithShape="1">
          <a:blip r:embed="rId2">
            <a:extLst>
              <a:ext uri="{28A0092B-C50C-407E-A947-70E740481C1C}">
                <a14:useLocalDpi xmlns:a14="http://schemas.microsoft.com/office/drawing/2010/main" val="0"/>
              </a:ext>
            </a:extLst>
          </a:blip>
          <a:srcRect l="-550" t="41810" r="65630" b="36454"/>
          <a:stretch/>
        </p:blipFill>
        <p:spPr bwMode="auto">
          <a:xfrm>
            <a:off x="6315740" y="1679944"/>
            <a:ext cx="5038060" cy="4180529"/>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6849557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1E491C0-3143-4FCA-B095-A2C69FADE148}"/>
              </a:ext>
            </a:extLst>
          </p:cNvPr>
          <p:cNvSpPr>
            <a:spLocks noGrp="1"/>
          </p:cNvSpPr>
          <p:nvPr>
            <p:ph type="title"/>
          </p:nvPr>
        </p:nvSpPr>
        <p:spPr/>
        <p:txBody>
          <a:bodyPr/>
          <a:lstStyle/>
          <a:p>
            <a:pPr algn="ctr"/>
            <a:r>
              <a:rPr lang="ru-RU" sz="4400" b="1" dirty="0">
                <a:solidFill>
                  <a:srgbClr val="0000CC"/>
                </a:solidFill>
                <a:latin typeface="Times New Roman" panose="02020603050405020304" pitchFamily="18" charset="0"/>
                <a:cs typeface="Times New Roman" panose="02020603050405020304" pitchFamily="18" charset="0"/>
              </a:rPr>
              <a:t>Игра: Что лишнее?</a:t>
            </a:r>
            <a:br>
              <a:rPr lang="ru-RU" sz="4400" b="1" dirty="0">
                <a:solidFill>
                  <a:srgbClr val="0000CC"/>
                </a:solidFill>
                <a:latin typeface="Times New Roman" panose="02020603050405020304" pitchFamily="18" charset="0"/>
                <a:cs typeface="Times New Roman" panose="02020603050405020304" pitchFamily="18" charset="0"/>
              </a:rPr>
            </a:br>
            <a:endParaRPr lang="ru-RU" dirty="0"/>
          </a:p>
        </p:txBody>
      </p:sp>
      <p:pic>
        <p:nvPicPr>
          <p:cNvPr id="4" name="Объект 3">
            <a:extLst>
              <a:ext uri="{FF2B5EF4-FFF2-40B4-BE49-F238E27FC236}">
                <a16:creationId xmlns:a16="http://schemas.microsoft.com/office/drawing/2014/main" id="{C93872AA-F607-46C1-9DF5-FB673DE3D464}"/>
              </a:ext>
            </a:extLst>
          </p:cNvPr>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94230" y="1027906"/>
            <a:ext cx="3437313" cy="2381596"/>
          </a:xfrm>
          <a:prstGeom prst="rect">
            <a:avLst/>
          </a:prstGeom>
          <a:noFill/>
          <a:ln>
            <a:noFill/>
          </a:ln>
        </p:spPr>
      </p:pic>
      <p:pic>
        <p:nvPicPr>
          <p:cNvPr id="5" name="Рисунок 4">
            <a:extLst>
              <a:ext uri="{FF2B5EF4-FFF2-40B4-BE49-F238E27FC236}">
                <a16:creationId xmlns:a16="http://schemas.microsoft.com/office/drawing/2014/main" id="{66AC6BF7-A5F7-42A1-A75C-07A544A017D1}"/>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43759" y="1049356"/>
            <a:ext cx="3133580" cy="2467779"/>
          </a:xfrm>
          <a:prstGeom prst="rect">
            <a:avLst/>
          </a:prstGeom>
          <a:noFill/>
          <a:ln>
            <a:noFill/>
          </a:ln>
        </p:spPr>
      </p:pic>
      <p:pic>
        <p:nvPicPr>
          <p:cNvPr id="6" name="Рисунок 5">
            <a:extLst>
              <a:ext uri="{FF2B5EF4-FFF2-40B4-BE49-F238E27FC236}">
                <a16:creationId xmlns:a16="http://schemas.microsoft.com/office/drawing/2014/main" id="{440535B4-E71D-4E08-AD06-0F883B414F38}"/>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44029" y="1049356"/>
            <a:ext cx="3309771" cy="2379644"/>
          </a:xfrm>
          <a:prstGeom prst="rect">
            <a:avLst/>
          </a:prstGeom>
          <a:noFill/>
          <a:ln>
            <a:noFill/>
          </a:ln>
        </p:spPr>
      </p:pic>
      <p:pic>
        <p:nvPicPr>
          <p:cNvPr id="7" name="Рисунок 6">
            <a:extLst>
              <a:ext uri="{FF2B5EF4-FFF2-40B4-BE49-F238E27FC236}">
                <a16:creationId xmlns:a16="http://schemas.microsoft.com/office/drawing/2014/main" id="{146AF88D-D476-4DF4-9E84-6ED6AA6BCB03}"/>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8674" y="3844884"/>
            <a:ext cx="3664228" cy="2647991"/>
          </a:xfrm>
          <a:prstGeom prst="rect">
            <a:avLst/>
          </a:prstGeom>
          <a:noFill/>
          <a:ln>
            <a:noFill/>
          </a:ln>
        </p:spPr>
      </p:pic>
      <p:pic>
        <p:nvPicPr>
          <p:cNvPr id="8" name="Рисунок 7">
            <a:extLst>
              <a:ext uri="{FF2B5EF4-FFF2-40B4-BE49-F238E27FC236}">
                <a16:creationId xmlns:a16="http://schemas.microsoft.com/office/drawing/2014/main" id="{E05B55D8-33D5-4F36-B3EB-A2654243CDF7}"/>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4543759" y="3844884"/>
            <a:ext cx="3255504" cy="2647992"/>
          </a:xfrm>
          <a:prstGeom prst="rect">
            <a:avLst/>
          </a:prstGeom>
          <a:noFill/>
          <a:ln>
            <a:noFill/>
          </a:ln>
        </p:spPr>
      </p:pic>
      <p:pic>
        <p:nvPicPr>
          <p:cNvPr id="9" name="Рисунок 8">
            <a:extLst>
              <a:ext uri="{FF2B5EF4-FFF2-40B4-BE49-F238E27FC236}">
                <a16:creationId xmlns:a16="http://schemas.microsoft.com/office/drawing/2014/main" id="{5579FD9C-D256-44ED-A9EB-19A29EDB7F4E}"/>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108414" y="3821287"/>
            <a:ext cx="3119783" cy="2914402"/>
          </a:xfrm>
          <a:prstGeom prst="rect">
            <a:avLst/>
          </a:prstGeom>
          <a:noFill/>
          <a:ln>
            <a:noFill/>
          </a:ln>
        </p:spPr>
      </p:pic>
    </p:spTree>
    <p:extLst>
      <p:ext uri="{BB962C8B-B14F-4D97-AF65-F5344CB8AC3E}">
        <p14:creationId xmlns:p14="http://schemas.microsoft.com/office/powerpoint/2010/main" val="4126499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0AC9263-5C02-4779-A8D2-FE20112BBD90}"/>
              </a:ext>
            </a:extLst>
          </p:cNvPr>
          <p:cNvSpPr>
            <a:spLocks noGrp="1"/>
          </p:cNvSpPr>
          <p:nvPr>
            <p:ph type="title"/>
          </p:nvPr>
        </p:nvSpPr>
        <p:spPr/>
        <p:txBody>
          <a:bodyPr/>
          <a:lstStyle/>
          <a:p>
            <a:pPr algn="ctr"/>
            <a:r>
              <a:rPr lang="ru-RU" sz="4400" b="1" dirty="0">
                <a:solidFill>
                  <a:srgbClr val="0000CC"/>
                </a:solidFill>
                <a:latin typeface="Times New Roman" panose="02020603050405020304" pitchFamily="18" charset="0"/>
                <a:cs typeface="Times New Roman" panose="02020603050405020304" pitchFamily="18" charset="0"/>
              </a:rPr>
              <a:t>Игра: Что лишнее?</a:t>
            </a:r>
            <a:br>
              <a:rPr lang="ru-RU" sz="4400" b="1" dirty="0">
                <a:solidFill>
                  <a:srgbClr val="0000CC"/>
                </a:solidFill>
                <a:latin typeface="Times New Roman" panose="02020603050405020304" pitchFamily="18" charset="0"/>
                <a:cs typeface="Times New Roman" panose="02020603050405020304" pitchFamily="18" charset="0"/>
              </a:rPr>
            </a:br>
            <a:endParaRPr lang="ru-RU" dirty="0"/>
          </a:p>
        </p:txBody>
      </p:sp>
      <p:pic>
        <p:nvPicPr>
          <p:cNvPr id="4" name="Объект 3">
            <a:extLst>
              <a:ext uri="{FF2B5EF4-FFF2-40B4-BE49-F238E27FC236}">
                <a16:creationId xmlns:a16="http://schemas.microsoft.com/office/drawing/2014/main" id="{654C24C0-3BF7-4F4D-8D62-8F1A639A9D58}"/>
              </a:ext>
            </a:extLst>
          </p:cNvPr>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4488953" y="1072452"/>
            <a:ext cx="3202161" cy="2356548"/>
          </a:xfrm>
          <a:prstGeom prst="rect">
            <a:avLst/>
          </a:prstGeom>
          <a:noFill/>
          <a:ln>
            <a:noFill/>
          </a:ln>
        </p:spPr>
      </p:pic>
      <p:pic>
        <p:nvPicPr>
          <p:cNvPr id="6" name="Рисунок 5">
            <a:extLst>
              <a:ext uri="{FF2B5EF4-FFF2-40B4-BE49-F238E27FC236}">
                <a16:creationId xmlns:a16="http://schemas.microsoft.com/office/drawing/2014/main" id="{53534377-A204-469B-85FB-8296ADBA3F46}"/>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0658" y="1006060"/>
            <a:ext cx="3133442" cy="2356548"/>
          </a:xfrm>
          <a:prstGeom prst="rect">
            <a:avLst/>
          </a:prstGeom>
          <a:noFill/>
          <a:ln>
            <a:noFill/>
          </a:ln>
        </p:spPr>
      </p:pic>
      <p:pic>
        <p:nvPicPr>
          <p:cNvPr id="7" name="Рисунок 6">
            <a:extLst>
              <a:ext uri="{FF2B5EF4-FFF2-40B4-BE49-F238E27FC236}">
                <a16:creationId xmlns:a16="http://schemas.microsoft.com/office/drawing/2014/main" id="{E28A8884-F8E3-4537-9408-E994E89EB89A}"/>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47901" y="1072452"/>
            <a:ext cx="3249981" cy="2422940"/>
          </a:xfrm>
          <a:prstGeom prst="rect">
            <a:avLst/>
          </a:prstGeom>
          <a:noFill/>
          <a:ln>
            <a:noFill/>
          </a:ln>
        </p:spPr>
      </p:pic>
      <p:pic>
        <p:nvPicPr>
          <p:cNvPr id="8" name="Рисунок 7">
            <a:extLst>
              <a:ext uri="{FF2B5EF4-FFF2-40B4-BE49-F238E27FC236}">
                <a16:creationId xmlns:a16="http://schemas.microsoft.com/office/drawing/2014/main" id="{D57E0B05-B936-4A47-9D62-F9273D10FE92}"/>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0658" y="3709426"/>
            <a:ext cx="3121514" cy="2621491"/>
          </a:xfrm>
          <a:prstGeom prst="rect">
            <a:avLst/>
          </a:prstGeom>
          <a:noFill/>
          <a:ln>
            <a:noFill/>
          </a:ln>
        </p:spPr>
      </p:pic>
      <p:pic>
        <p:nvPicPr>
          <p:cNvPr id="9" name="Рисунок 8">
            <a:extLst>
              <a:ext uri="{FF2B5EF4-FFF2-40B4-BE49-F238E27FC236}">
                <a16:creationId xmlns:a16="http://schemas.microsoft.com/office/drawing/2014/main" id="{70201C4F-1F41-45D7-B75B-3C4FC9C38546}"/>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7945893" y="3677763"/>
            <a:ext cx="3253998" cy="2596213"/>
          </a:xfrm>
          <a:prstGeom prst="rect">
            <a:avLst/>
          </a:prstGeom>
          <a:noFill/>
          <a:ln>
            <a:noFill/>
          </a:ln>
        </p:spPr>
      </p:pic>
      <p:pic>
        <p:nvPicPr>
          <p:cNvPr id="10" name="Рисунок 9">
            <a:extLst>
              <a:ext uri="{FF2B5EF4-FFF2-40B4-BE49-F238E27FC236}">
                <a16:creationId xmlns:a16="http://schemas.microsoft.com/office/drawing/2014/main" id="{31777E82-6E0C-4DEB-BD86-E3CC08572EB9}"/>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640859" y="3709426"/>
            <a:ext cx="3050256" cy="2743199"/>
          </a:xfrm>
          <a:prstGeom prst="rect">
            <a:avLst/>
          </a:prstGeom>
          <a:noFill/>
          <a:ln>
            <a:noFill/>
          </a:ln>
        </p:spPr>
      </p:pic>
    </p:spTree>
    <p:extLst>
      <p:ext uri="{BB962C8B-B14F-4D97-AF65-F5344CB8AC3E}">
        <p14:creationId xmlns:p14="http://schemas.microsoft.com/office/powerpoint/2010/main" val="231251558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2575A88-6400-40B9-8E32-C3880CB8C85E}"/>
              </a:ext>
            </a:extLst>
          </p:cNvPr>
          <p:cNvSpPr>
            <a:spLocks noGrp="1"/>
          </p:cNvSpPr>
          <p:nvPr>
            <p:ph type="title"/>
          </p:nvPr>
        </p:nvSpPr>
        <p:spPr/>
        <p:txBody>
          <a:bodyPr/>
          <a:lstStyle/>
          <a:p>
            <a:endParaRPr lang="ru-RU"/>
          </a:p>
        </p:txBody>
      </p:sp>
      <p:sp>
        <p:nvSpPr>
          <p:cNvPr id="3" name="Объект 2">
            <a:extLst>
              <a:ext uri="{FF2B5EF4-FFF2-40B4-BE49-F238E27FC236}">
                <a16:creationId xmlns:a16="http://schemas.microsoft.com/office/drawing/2014/main" id="{86F91499-88E3-4D13-AB3C-CDA6087B974A}"/>
              </a:ext>
            </a:extLst>
          </p:cNvPr>
          <p:cNvSpPr>
            <a:spLocks noGrp="1"/>
          </p:cNvSpPr>
          <p:nvPr>
            <p:ph idx="1"/>
          </p:nvPr>
        </p:nvSpPr>
        <p:spPr>
          <a:xfrm>
            <a:off x="838200" y="365125"/>
            <a:ext cx="10515600" cy="5811838"/>
          </a:xfrm>
        </p:spPr>
        <p:txBody>
          <a:bodyPr/>
          <a:lstStyle/>
          <a:p>
            <a:pPr marL="0" indent="0" algn="ctr">
              <a:buNone/>
            </a:pPr>
            <a:r>
              <a:rPr lang="ru-RU" sz="2800" dirty="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3200" b="1" dirty="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Игра: Загадки</a:t>
            </a:r>
          </a:p>
          <a:p>
            <a:pPr marL="0" indent="0" algn="just">
              <a:buNone/>
            </a:pPr>
            <a:r>
              <a:rPr lang="ru-RU" sz="2800" dirty="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3200" dirty="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Рано-рано утром встаёт повар. Раньше всех приходит он на свою работу, ведь ему нужно успеть приготовить завтрак. На кухне у повара есть предметы, которые ему помогают в готовке. Что это за предметы?</a:t>
            </a:r>
          </a:p>
          <a:p>
            <a:pPr marL="0" indent="0" algn="just">
              <a:buNone/>
            </a:pPr>
            <a:endParaRPr lang="ru-RU" sz="3200" dirty="0">
              <a:solidFill>
                <a:srgbClr val="0000CC"/>
              </a:solidFill>
              <a:latin typeface="Times New Roman" panose="02020603050405020304" pitchFamily="18" charset="0"/>
              <a:cs typeface="Times New Roman" panose="02020603050405020304" pitchFamily="18" charset="0"/>
            </a:endParaRPr>
          </a:p>
          <a:p>
            <a:pPr algn="ctr">
              <a:lnSpc>
                <a:spcPct val="100000"/>
              </a:lnSpc>
              <a:spcAft>
                <a:spcPts val="600"/>
              </a:spcAft>
              <a:buFont typeface="Wingdings" panose="05000000000000000000" pitchFamily="2" charset="2"/>
              <a:buChar char="ü"/>
            </a:pPr>
            <a:r>
              <a:rPr lang="ru-RU" sz="3200" dirty="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Полюбуйся, посмотри -</a:t>
            </a:r>
            <a:endParaRPr lang="ru-RU" sz="32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indent="0" algn="ctr">
              <a:lnSpc>
                <a:spcPct val="100000"/>
              </a:lnSpc>
              <a:spcAft>
                <a:spcPts val="600"/>
              </a:spcAft>
              <a:buNone/>
            </a:pPr>
            <a:r>
              <a:rPr lang="ru-RU" sz="3200" dirty="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Полюс северный внутри!</a:t>
            </a:r>
            <a:endParaRPr lang="ru-RU" sz="32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indent="0" algn="ctr">
              <a:lnSpc>
                <a:spcPct val="100000"/>
              </a:lnSpc>
              <a:spcAft>
                <a:spcPts val="600"/>
              </a:spcAft>
              <a:buNone/>
            </a:pPr>
            <a:r>
              <a:rPr lang="ru-RU" sz="3200" dirty="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Там сверкает снег и лед,</a:t>
            </a:r>
            <a:endParaRPr lang="ru-RU" sz="32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indent="0" algn="ctr">
              <a:lnSpc>
                <a:spcPct val="100000"/>
              </a:lnSpc>
              <a:spcAft>
                <a:spcPts val="600"/>
              </a:spcAft>
              <a:buNone/>
            </a:pPr>
            <a:r>
              <a:rPr lang="ru-RU" sz="3200" dirty="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Там сама зима живет. </a:t>
            </a:r>
            <a:endParaRPr lang="ru-RU" sz="3200" dirty="0"/>
          </a:p>
        </p:txBody>
      </p:sp>
      <p:pic>
        <p:nvPicPr>
          <p:cNvPr id="4" name="Рисунок 3">
            <a:extLst>
              <a:ext uri="{FF2B5EF4-FFF2-40B4-BE49-F238E27FC236}">
                <a16:creationId xmlns:a16="http://schemas.microsoft.com/office/drawing/2014/main" id="{3C81FFDD-FBA3-4A8A-9A61-CFA99CD6591E}"/>
              </a:ext>
            </a:extLst>
          </p:cNvPr>
          <p:cNvPicPr/>
          <p:nvPr/>
        </p:nvPicPr>
        <p:blipFill rotWithShape="1">
          <a:blip r:embed="rId2">
            <a:extLst>
              <a:ext uri="{28A0092B-C50C-407E-A947-70E740481C1C}">
                <a14:useLocalDpi xmlns:a14="http://schemas.microsoft.com/office/drawing/2010/main" val="0"/>
              </a:ext>
            </a:extLst>
          </a:blip>
          <a:srcRect l="6946" t="-12" r="13311" b="12"/>
          <a:stretch/>
        </p:blipFill>
        <p:spPr bwMode="auto">
          <a:xfrm>
            <a:off x="1011043" y="2958521"/>
            <a:ext cx="2588964" cy="3327094"/>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87309875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B62CA8D-A98D-406F-8A7E-BB808F0C509F}"/>
              </a:ext>
            </a:extLst>
          </p:cNvPr>
          <p:cNvSpPr>
            <a:spLocks noGrp="1"/>
          </p:cNvSpPr>
          <p:nvPr>
            <p:ph type="title"/>
          </p:nvPr>
        </p:nvSpPr>
        <p:spPr/>
        <p:txBody>
          <a:bodyPr/>
          <a:lstStyle/>
          <a:p>
            <a:endParaRPr lang="ru-RU"/>
          </a:p>
        </p:txBody>
      </p:sp>
      <p:sp>
        <p:nvSpPr>
          <p:cNvPr id="3" name="Объект 2">
            <a:extLst>
              <a:ext uri="{FF2B5EF4-FFF2-40B4-BE49-F238E27FC236}">
                <a16:creationId xmlns:a16="http://schemas.microsoft.com/office/drawing/2014/main" id="{B09DA7E8-3468-4C3E-80F0-A4A90D9C4183}"/>
              </a:ext>
            </a:extLst>
          </p:cNvPr>
          <p:cNvSpPr>
            <a:spLocks noGrp="1"/>
          </p:cNvSpPr>
          <p:nvPr>
            <p:ph idx="1"/>
          </p:nvPr>
        </p:nvSpPr>
        <p:spPr>
          <a:xfrm>
            <a:off x="838200" y="365125"/>
            <a:ext cx="10515600" cy="5954194"/>
          </a:xfrm>
        </p:spPr>
        <p:txBody>
          <a:bodyPr/>
          <a:lstStyle/>
          <a:p>
            <a:pPr algn="ctr">
              <a:buFont typeface="Wingdings" panose="05000000000000000000" pitchFamily="2" charset="2"/>
              <a:buChar char="ü"/>
            </a:pPr>
            <a:r>
              <a:rPr lang="ru-RU" sz="3200" dirty="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Сама не ем, а людей кормлю.</a:t>
            </a:r>
          </a:p>
          <a:p>
            <a:pPr marL="0" indent="0" algn="ctr">
              <a:buNone/>
            </a:pPr>
            <a:endParaRPr lang="ru-RU" sz="3200" dirty="0">
              <a:solidFill>
                <a:srgbClr val="0000CC"/>
              </a:solidFill>
              <a:latin typeface="Times New Roman" panose="02020603050405020304" pitchFamily="18" charset="0"/>
              <a:cs typeface="Times New Roman" panose="02020603050405020304" pitchFamily="18" charset="0"/>
            </a:endParaRPr>
          </a:p>
          <a:p>
            <a:pPr marL="0" indent="0" algn="ctr">
              <a:buNone/>
            </a:pPr>
            <a:endParaRPr lang="ru-RU" sz="3200" dirty="0">
              <a:solidFill>
                <a:srgbClr val="0000CC"/>
              </a:solidFill>
              <a:latin typeface="Times New Roman" panose="02020603050405020304" pitchFamily="18" charset="0"/>
              <a:cs typeface="Times New Roman" panose="02020603050405020304" pitchFamily="18" charset="0"/>
            </a:endParaRPr>
          </a:p>
          <a:p>
            <a:pPr algn="ctr">
              <a:lnSpc>
                <a:spcPct val="107000"/>
              </a:lnSpc>
              <a:spcAft>
                <a:spcPts val="800"/>
              </a:spcAft>
              <a:buFont typeface="Wingdings" panose="05000000000000000000" pitchFamily="2" charset="2"/>
              <a:buChar char="ü"/>
            </a:pPr>
            <a:r>
              <a:rPr lang="ru-RU" sz="3200" dirty="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 Среди ложек я полковник.</a:t>
            </a:r>
            <a:endParaRPr lang="ru-RU" sz="32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indent="0" algn="ctr">
              <a:buNone/>
            </a:pPr>
            <a:r>
              <a:rPr lang="ru-RU" sz="3200" dirty="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И зовут меня… </a:t>
            </a:r>
          </a:p>
          <a:p>
            <a:pPr marL="0" indent="0" algn="ctr">
              <a:buNone/>
            </a:pPr>
            <a:endParaRPr lang="ru-RU" sz="3200" dirty="0">
              <a:solidFill>
                <a:srgbClr val="0000CC"/>
              </a:solidFill>
              <a:latin typeface="Times New Roman" panose="02020603050405020304" pitchFamily="18" charset="0"/>
              <a:cs typeface="Times New Roman" panose="02020603050405020304" pitchFamily="18" charset="0"/>
            </a:endParaRPr>
          </a:p>
          <a:p>
            <a:pPr algn="ctr">
              <a:lnSpc>
                <a:spcPct val="107000"/>
              </a:lnSpc>
              <a:spcAft>
                <a:spcPts val="800"/>
              </a:spcAft>
              <a:buFont typeface="Wingdings" panose="05000000000000000000" pitchFamily="2" charset="2"/>
              <a:buChar char="ü"/>
            </a:pPr>
            <a:r>
              <a:rPr lang="ru-RU" sz="3200" dirty="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 Под крышей - четыре ножки,</a:t>
            </a:r>
            <a:endParaRPr lang="ru-RU" sz="32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indent="0" algn="ctr">
              <a:buNone/>
            </a:pPr>
            <a:r>
              <a:rPr lang="ru-RU" sz="3200" dirty="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Над крышей - суп да ложки.</a:t>
            </a:r>
          </a:p>
          <a:p>
            <a:pPr marL="0" indent="0" algn="ctr">
              <a:buNone/>
            </a:pPr>
            <a:endParaRPr lang="ru-RU" sz="320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endParaRPr>
          </a:p>
          <a:p>
            <a:pPr marL="0" indent="0">
              <a:buNone/>
            </a:pPr>
            <a:r>
              <a:rPr lang="ru-RU" sz="18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https://www.youtube.com/watch?v=Q5JWDnXXaKA</a:t>
            </a:r>
          </a:p>
          <a:p>
            <a:pPr marL="0" indent="0">
              <a:buNone/>
            </a:pPr>
            <a:endParaRPr lang="ru-RU" sz="3200" dirty="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indent="0" algn="ctr">
              <a:buNone/>
            </a:pPr>
            <a:endParaRPr lang="ru-RU" sz="3200" dirty="0">
              <a:solidFill>
                <a:srgbClr val="0000CC"/>
              </a:solidFill>
              <a:latin typeface="Times New Roman" panose="02020603050405020304" pitchFamily="18" charset="0"/>
              <a:cs typeface="Times New Roman" panose="02020603050405020304" pitchFamily="18" charset="0"/>
            </a:endParaRPr>
          </a:p>
          <a:p>
            <a:pPr marL="0" indent="0">
              <a:buNone/>
            </a:pPr>
            <a:endParaRPr lang="ru-RU" sz="3200" dirty="0">
              <a:solidFill>
                <a:srgbClr val="0000CC"/>
              </a:solidFill>
              <a:latin typeface="Times New Roman" panose="02020603050405020304" pitchFamily="18" charset="0"/>
              <a:cs typeface="Times New Roman" panose="02020603050405020304" pitchFamily="18" charset="0"/>
            </a:endParaRPr>
          </a:p>
          <a:p>
            <a:pPr marL="0" indent="0">
              <a:buNone/>
            </a:pPr>
            <a:endParaRPr lang="ru-RU" dirty="0"/>
          </a:p>
        </p:txBody>
      </p:sp>
      <p:pic>
        <p:nvPicPr>
          <p:cNvPr id="4" name="Рисунок 3">
            <a:extLst>
              <a:ext uri="{FF2B5EF4-FFF2-40B4-BE49-F238E27FC236}">
                <a16:creationId xmlns:a16="http://schemas.microsoft.com/office/drawing/2014/main" id="{71CCB3B9-AA57-4419-84D9-5001AA09F8B9}"/>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2593" y="659050"/>
            <a:ext cx="2978568" cy="2769950"/>
          </a:xfrm>
          <a:prstGeom prst="rect">
            <a:avLst/>
          </a:prstGeom>
          <a:noFill/>
          <a:ln>
            <a:noFill/>
          </a:ln>
        </p:spPr>
      </p:pic>
      <p:pic>
        <p:nvPicPr>
          <p:cNvPr id="5" name="Рисунок 4">
            <a:extLst>
              <a:ext uri="{FF2B5EF4-FFF2-40B4-BE49-F238E27FC236}">
                <a16:creationId xmlns:a16="http://schemas.microsoft.com/office/drawing/2014/main" id="{8C06B99E-CA2E-4CB0-974E-441C9B51C54F}"/>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67839" y="4261959"/>
            <a:ext cx="3085065" cy="2230916"/>
          </a:xfrm>
          <a:prstGeom prst="rect">
            <a:avLst/>
          </a:prstGeom>
          <a:noFill/>
          <a:ln>
            <a:noFill/>
          </a:ln>
        </p:spPr>
      </p:pic>
    </p:spTree>
    <p:extLst>
      <p:ext uri="{BB962C8B-B14F-4D97-AF65-F5344CB8AC3E}">
        <p14:creationId xmlns:p14="http://schemas.microsoft.com/office/powerpoint/2010/main" val="7394036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91B2BA1-7B33-4B3B-AEC0-B4EC951E9067}"/>
              </a:ext>
            </a:extLst>
          </p:cNvPr>
          <p:cNvSpPr>
            <a:spLocks noGrp="1"/>
          </p:cNvSpPr>
          <p:nvPr>
            <p:ph type="title"/>
          </p:nvPr>
        </p:nvSpPr>
        <p:spPr/>
        <p:txBody>
          <a:bodyPr/>
          <a:lstStyle/>
          <a:p>
            <a:pPr algn="ctr"/>
            <a:endParaRPr lang="ru-RU" dirty="0">
              <a:latin typeface="Times New Roman" panose="02020603050405020304" pitchFamily="18" charset="0"/>
              <a:cs typeface="Times New Roman" panose="02020603050405020304" pitchFamily="18" charset="0"/>
            </a:endParaRPr>
          </a:p>
        </p:txBody>
      </p:sp>
      <p:sp>
        <p:nvSpPr>
          <p:cNvPr id="3" name="Объект 2">
            <a:extLst>
              <a:ext uri="{FF2B5EF4-FFF2-40B4-BE49-F238E27FC236}">
                <a16:creationId xmlns:a16="http://schemas.microsoft.com/office/drawing/2014/main" id="{B95B13C4-3ED4-4257-8D89-41159B5B5C24}"/>
              </a:ext>
            </a:extLst>
          </p:cNvPr>
          <p:cNvSpPr>
            <a:spLocks noGrp="1"/>
          </p:cNvSpPr>
          <p:nvPr>
            <p:ph idx="1"/>
          </p:nvPr>
        </p:nvSpPr>
        <p:spPr>
          <a:xfrm>
            <a:off x="838200" y="365125"/>
            <a:ext cx="10515600" cy="5811838"/>
          </a:xfrm>
        </p:spPr>
        <p:txBody>
          <a:bodyPr>
            <a:normAutofit lnSpcReduction="10000"/>
          </a:bodyPr>
          <a:lstStyle/>
          <a:p>
            <a:pPr lvl="0" algn="just"/>
            <a:endParaRPr lang="ru-RU" sz="3200" dirty="0">
              <a:solidFill>
                <a:srgbClr val="0000CC"/>
              </a:solidFill>
              <a:latin typeface="Times New Roman" pitchFamily="18" charset="0"/>
              <a:cs typeface="Times New Roman" pitchFamily="18" charset="0"/>
            </a:endParaRPr>
          </a:p>
          <a:p>
            <a:pPr lvl="0" algn="just"/>
            <a:endParaRPr lang="ru-RU" sz="3200" dirty="0">
              <a:solidFill>
                <a:srgbClr val="0000CC"/>
              </a:solidFill>
              <a:latin typeface="Times New Roman" pitchFamily="18" charset="0"/>
              <a:cs typeface="Times New Roman" pitchFamily="18" charset="0"/>
            </a:endParaRPr>
          </a:p>
          <a:p>
            <a:pPr marL="0" lvl="0" indent="0" algn="just">
              <a:buNone/>
            </a:pPr>
            <a:endParaRPr lang="ru-RU" sz="3200" dirty="0">
              <a:solidFill>
                <a:srgbClr val="0000CC"/>
              </a:solidFill>
              <a:latin typeface="Times New Roman" pitchFamily="18" charset="0"/>
              <a:cs typeface="Times New Roman" pitchFamily="18" charset="0"/>
            </a:endParaRPr>
          </a:p>
          <a:p>
            <a:pPr lvl="0" algn="just"/>
            <a:r>
              <a:rPr lang="ru-RU" sz="3200" dirty="0">
                <a:solidFill>
                  <a:srgbClr val="0000CC"/>
                </a:solidFill>
                <a:latin typeface="Times New Roman" pitchFamily="18" charset="0"/>
                <a:cs typeface="Times New Roman" pitchFamily="18" charset="0"/>
              </a:rPr>
              <a:t>Федеральный закон «Об образовании в РФ» от 29.12.2012 года № 273;</a:t>
            </a:r>
          </a:p>
          <a:p>
            <a:pPr lvl="0" algn="just"/>
            <a:r>
              <a:rPr lang="ru-RU" sz="3200" dirty="0">
                <a:solidFill>
                  <a:srgbClr val="0000CC"/>
                </a:solidFill>
                <a:latin typeface="Times New Roman" pitchFamily="18" charset="0"/>
                <a:cs typeface="Times New Roman" pitchFamily="18" charset="0"/>
              </a:rPr>
              <a:t>Письмо Министерства образования и науки Российской Федерации от 18 марта 2014 года № 06-281 «Требования к организации образовательного процесса для обучения инвалидов и лиц с ограниченными возможностями здоровья в профессиональных образовательных организациях»;</a:t>
            </a:r>
          </a:p>
          <a:p>
            <a:pPr marL="0" indent="0" algn="just">
              <a:buNone/>
            </a:pPr>
            <a:r>
              <a:rPr lang="ru-RU" sz="3200" b="1" dirty="0">
                <a:solidFill>
                  <a:srgbClr val="0000CC"/>
                </a:solidFill>
                <a:latin typeface="Times New Roman" panose="02020603050405020304" pitchFamily="18" charset="0"/>
                <a:cs typeface="Times New Roman" panose="02020603050405020304" pitchFamily="18" charset="0"/>
              </a:rPr>
              <a:t> </a:t>
            </a:r>
          </a:p>
        </p:txBody>
      </p:sp>
      <p:pic>
        <p:nvPicPr>
          <p:cNvPr id="4" name="Рисунок 3" descr="http://oivchenkova.tom.ru/images/Files/1_-_.png"/>
          <p:cNvPicPr/>
          <p:nvPr/>
        </p:nvPicPr>
        <p:blipFill>
          <a:blip r:embed="rId2">
            <a:extLst>
              <a:ext uri="{28A0092B-C50C-407E-A947-70E740481C1C}">
                <a14:useLocalDpi xmlns:a14="http://schemas.microsoft.com/office/drawing/2010/main" val="0"/>
              </a:ext>
            </a:extLst>
          </a:blip>
          <a:srcRect/>
          <a:stretch>
            <a:fillRect/>
          </a:stretch>
        </p:blipFill>
        <p:spPr bwMode="auto">
          <a:xfrm>
            <a:off x="3657600" y="95692"/>
            <a:ext cx="3911097" cy="1905123"/>
          </a:xfrm>
          <a:prstGeom prst="rect">
            <a:avLst/>
          </a:prstGeom>
          <a:noFill/>
          <a:ln>
            <a:noFill/>
          </a:ln>
        </p:spPr>
      </p:pic>
    </p:spTree>
    <p:extLst>
      <p:ext uri="{BB962C8B-B14F-4D97-AF65-F5344CB8AC3E}">
        <p14:creationId xmlns:p14="http://schemas.microsoft.com/office/powerpoint/2010/main" val="79341198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a:xfrm>
            <a:off x="838200" y="350874"/>
            <a:ext cx="10515600" cy="5826089"/>
          </a:xfrm>
        </p:spPr>
        <p:txBody>
          <a:bodyPr>
            <a:normAutofit/>
          </a:bodyPr>
          <a:lstStyle/>
          <a:p>
            <a:pPr marL="0" indent="0" algn="just">
              <a:buNone/>
            </a:pPr>
            <a:r>
              <a:rPr lang="ru-RU" b="1" dirty="0">
                <a:solidFill>
                  <a:srgbClr val="0000CC"/>
                </a:solidFill>
                <a:latin typeface="Times New Roman" pitchFamily="18" charset="0"/>
                <a:cs typeface="Times New Roman" pitchFamily="18" charset="0"/>
              </a:rPr>
              <a:t>	</a:t>
            </a:r>
            <a:r>
              <a:rPr lang="ru-RU" sz="3200" b="1" dirty="0">
                <a:solidFill>
                  <a:srgbClr val="0000CC"/>
                </a:solidFill>
                <a:latin typeface="Times New Roman" pitchFamily="18" charset="0"/>
                <a:cs typeface="Times New Roman" pitchFamily="18" charset="0"/>
              </a:rPr>
              <a:t>Экскурсия</a:t>
            </a:r>
            <a:r>
              <a:rPr lang="ru-RU" sz="3200" dirty="0">
                <a:solidFill>
                  <a:srgbClr val="0000CC"/>
                </a:solidFill>
                <a:latin typeface="Times New Roman" pitchFamily="18" charset="0"/>
                <a:cs typeface="Times New Roman" pitchFamily="18" charset="0"/>
              </a:rPr>
              <a:t> довольно распространённый метод обучения лиц с нарушением интеллекта.</a:t>
            </a:r>
          </a:p>
          <a:p>
            <a:pPr marL="0" indent="0" algn="just">
              <a:buNone/>
            </a:pPr>
            <a:r>
              <a:rPr lang="ru-RU" sz="3200" dirty="0">
                <a:solidFill>
                  <a:srgbClr val="0000CC"/>
                </a:solidFill>
                <a:latin typeface="Times New Roman" pitchFamily="18" charset="0"/>
                <a:cs typeface="Times New Roman" pitchFamily="18" charset="0"/>
              </a:rPr>
              <a:t>	Перед учебной экскурсией ставятся такие задачи: </a:t>
            </a:r>
          </a:p>
          <a:p>
            <a:pPr lvl="0" algn="just"/>
            <a:r>
              <a:rPr lang="ru-RU" sz="3200" dirty="0">
                <a:solidFill>
                  <a:srgbClr val="0000CC"/>
                </a:solidFill>
                <a:latin typeface="Times New Roman" pitchFamily="18" charset="0"/>
                <a:cs typeface="Times New Roman" pitchFamily="18" charset="0"/>
              </a:rPr>
              <a:t>обогащать знания обучающихся с нарушениями интеллекта (на основе непосредственного восприятия, накопления наглядных представлений и фактов); </a:t>
            </a:r>
          </a:p>
          <a:p>
            <a:pPr lvl="0" algn="just"/>
            <a:r>
              <a:rPr lang="ru-RU" sz="3200" dirty="0">
                <a:solidFill>
                  <a:srgbClr val="0000CC"/>
                </a:solidFill>
                <a:latin typeface="Times New Roman" pitchFamily="18" charset="0"/>
                <a:cs typeface="Times New Roman" pitchFamily="18" charset="0"/>
              </a:rPr>
              <a:t>устанавливать связи теорий с практикой, с жизненными явлениями и процессами; </a:t>
            </a:r>
          </a:p>
          <a:p>
            <a:endParaRPr lang="ru-RU" dirty="0"/>
          </a:p>
        </p:txBody>
      </p:sp>
      <p:pic>
        <p:nvPicPr>
          <p:cNvPr id="4" name="Рисунок 3" descr="C:\Documents and Settings\Учитель\Рабочий стол\IMG_0800.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282223" y="4051004"/>
            <a:ext cx="2011407" cy="2477327"/>
          </a:xfrm>
          <a:prstGeom prst="rect">
            <a:avLst/>
          </a:prstGeom>
          <a:noFill/>
          <a:ln>
            <a:noFill/>
          </a:ln>
        </p:spPr>
      </p:pic>
    </p:spTree>
    <p:extLst>
      <p:ext uri="{BB962C8B-B14F-4D97-AF65-F5344CB8AC3E}">
        <p14:creationId xmlns:p14="http://schemas.microsoft.com/office/powerpoint/2010/main" val="31805380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a:xfrm>
            <a:off x="838200" y="393405"/>
            <a:ext cx="10515600" cy="5783558"/>
          </a:xfrm>
        </p:spPr>
        <p:txBody>
          <a:bodyPr/>
          <a:lstStyle/>
          <a:p>
            <a:pPr lvl="0" algn="just"/>
            <a:r>
              <a:rPr lang="ru-RU" sz="3200" dirty="0">
                <a:solidFill>
                  <a:srgbClr val="0000CC"/>
                </a:solidFill>
                <a:latin typeface="Times New Roman" pitchFamily="18" charset="0"/>
                <a:cs typeface="Times New Roman" pitchFamily="18" charset="0"/>
              </a:rPr>
              <a:t>пробуждать творческие способности обучающихся с нарушениями интеллекта, их самостоятельность, организованность в учебном труде, чувства коллективизма и взаимопомощи; обогащать эстетические чувства; </a:t>
            </a:r>
          </a:p>
          <a:p>
            <a:pPr lvl="0" algn="just"/>
            <a:r>
              <a:rPr lang="ru-RU" sz="3200" dirty="0">
                <a:solidFill>
                  <a:srgbClr val="0000CC"/>
                </a:solidFill>
                <a:latin typeface="Times New Roman" pitchFamily="18" charset="0"/>
                <a:cs typeface="Times New Roman" pitchFamily="18" charset="0"/>
              </a:rPr>
              <a:t>развивать наблюдательность, память, мышление, эмоции; активизировать познавательную и практическую деятельность; воспитывать положительное отношение к учёбе.</a:t>
            </a:r>
          </a:p>
          <a:p>
            <a:endParaRPr lang="ru-RU" dirty="0"/>
          </a:p>
        </p:txBody>
      </p:sp>
      <p:pic>
        <p:nvPicPr>
          <p:cNvPr id="4" name="Рисунок 3" descr="C:\Documents and Settings\Учитель\Рабочий стол\IMG_0803.jpg"/>
          <p:cNvPicPr/>
          <p:nvPr/>
        </p:nvPicPr>
        <p:blipFill>
          <a:blip r:embed="rId2">
            <a:extLst>
              <a:ext uri="{28A0092B-C50C-407E-A947-70E740481C1C}">
                <a14:useLocalDpi xmlns:a14="http://schemas.microsoft.com/office/drawing/2010/main" val="0"/>
              </a:ext>
            </a:extLst>
          </a:blip>
          <a:srcRect/>
          <a:stretch>
            <a:fillRect/>
          </a:stretch>
        </p:blipFill>
        <p:spPr bwMode="auto">
          <a:xfrm>
            <a:off x="3829491" y="4216545"/>
            <a:ext cx="2616575" cy="2568501"/>
          </a:xfrm>
          <a:prstGeom prst="rect">
            <a:avLst/>
          </a:prstGeom>
          <a:noFill/>
          <a:ln>
            <a:noFill/>
          </a:ln>
        </p:spPr>
      </p:pic>
      <p:pic>
        <p:nvPicPr>
          <p:cNvPr id="5" name="Рисунок 4" descr="C:\Documents and Settings\Учитель\Рабочий стол\IMG_0801.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41125" y="4125431"/>
            <a:ext cx="2193991" cy="2568501"/>
          </a:xfrm>
          <a:prstGeom prst="rect">
            <a:avLst/>
          </a:prstGeom>
          <a:noFill/>
          <a:ln>
            <a:noFill/>
          </a:ln>
        </p:spPr>
      </p:pic>
    </p:spTree>
    <p:extLst>
      <p:ext uri="{BB962C8B-B14F-4D97-AF65-F5344CB8AC3E}">
        <p14:creationId xmlns:p14="http://schemas.microsoft.com/office/powerpoint/2010/main" val="372379634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a:xfrm>
            <a:off x="838200" y="372140"/>
            <a:ext cx="10515600" cy="5804823"/>
          </a:xfrm>
        </p:spPr>
        <p:txBody>
          <a:bodyPr>
            <a:normAutofit/>
          </a:bodyPr>
          <a:lstStyle/>
          <a:p>
            <a:pPr marL="0" indent="0" algn="just">
              <a:buNone/>
            </a:pPr>
            <a:r>
              <a:rPr lang="ru-RU" sz="3200" dirty="0">
                <a:solidFill>
                  <a:srgbClr val="0000CC"/>
                </a:solidFill>
                <a:latin typeface="Times New Roman" pitchFamily="18" charset="0"/>
                <a:cs typeface="Times New Roman" pitchFamily="18" charset="0"/>
              </a:rPr>
              <a:t>				Урок-экскурсия расширяет кругозор 				обучающихся с нарушениями интеллекта, 			повышает познавательный интерес, 					интеллектуальный уровень, выступает как 			ценнейший мотив учебной деятельности. 				Экскурсии способствуют развитию навыков поведения в общественных местах.</a:t>
            </a:r>
          </a:p>
          <a:p>
            <a:pPr marL="0" indent="0" algn="just">
              <a:buNone/>
            </a:pPr>
            <a:endParaRPr lang="ru-RU" sz="3200" dirty="0">
              <a:solidFill>
                <a:srgbClr val="0000CC"/>
              </a:solidFill>
              <a:latin typeface="Times New Roman" pitchFamily="18" charset="0"/>
              <a:cs typeface="Times New Roman" pitchFamily="18" charset="0"/>
            </a:endParaRPr>
          </a:p>
        </p:txBody>
      </p:sp>
      <p:pic>
        <p:nvPicPr>
          <p:cNvPr id="4" name="Рисунок 3" descr="https://im0-tub-ru.yandex.net/i?id=4e924544bd5352181e3bf81c656ff213-l&amp;ref=rim&amp;n=13&amp;w=1000&amp;h=700"/>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06814" y="3766502"/>
            <a:ext cx="3619043" cy="2836542"/>
          </a:xfrm>
          <a:prstGeom prst="rect">
            <a:avLst/>
          </a:prstGeom>
          <a:noFill/>
          <a:ln>
            <a:noFill/>
          </a:ln>
        </p:spPr>
      </p:pic>
      <p:pic>
        <p:nvPicPr>
          <p:cNvPr id="5" name="Рисунок 4">
            <a:extLst>
              <a:ext uri="{FF2B5EF4-FFF2-40B4-BE49-F238E27FC236}">
                <a16:creationId xmlns:a16="http://schemas.microsoft.com/office/drawing/2014/main" id="{AF20E656-CD97-44F5-8941-02FE4E9FAF9B}"/>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440676" y="372140"/>
            <a:ext cx="3139806" cy="2580380"/>
          </a:xfrm>
          <a:prstGeom prst="rect">
            <a:avLst/>
          </a:prstGeom>
          <a:noFill/>
          <a:ln>
            <a:noFill/>
          </a:ln>
        </p:spPr>
      </p:pic>
      <p:pic>
        <p:nvPicPr>
          <p:cNvPr id="6" name="Рисунок 5">
            <a:extLst>
              <a:ext uri="{FF2B5EF4-FFF2-40B4-BE49-F238E27FC236}">
                <a16:creationId xmlns:a16="http://schemas.microsoft.com/office/drawing/2014/main" id="{3C85DBEF-0BA2-455D-8C9C-62B1FE36FAE4}"/>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7224" y="3766502"/>
            <a:ext cx="3222658" cy="2829528"/>
          </a:xfrm>
          <a:prstGeom prst="rect">
            <a:avLst/>
          </a:prstGeom>
          <a:noFill/>
          <a:ln>
            <a:noFill/>
          </a:ln>
        </p:spPr>
      </p:pic>
      <p:pic>
        <p:nvPicPr>
          <p:cNvPr id="7" name="Рисунок 6">
            <a:extLst>
              <a:ext uri="{FF2B5EF4-FFF2-40B4-BE49-F238E27FC236}">
                <a16:creationId xmlns:a16="http://schemas.microsoft.com/office/drawing/2014/main" id="{E4ED2E2F-EB00-401D-82BC-9E9EABF5CF9D}"/>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633310" y="3773516"/>
            <a:ext cx="2968535" cy="2829528"/>
          </a:xfrm>
          <a:prstGeom prst="rect">
            <a:avLst/>
          </a:prstGeom>
          <a:noFill/>
          <a:ln>
            <a:noFill/>
          </a:ln>
        </p:spPr>
      </p:pic>
    </p:spTree>
    <p:extLst>
      <p:ext uri="{BB962C8B-B14F-4D97-AF65-F5344CB8AC3E}">
        <p14:creationId xmlns:p14="http://schemas.microsoft.com/office/powerpoint/2010/main" val="409987524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a:xfrm>
            <a:off x="838200" y="382772"/>
            <a:ext cx="10515600" cy="5794191"/>
          </a:xfrm>
        </p:spPr>
        <p:txBody>
          <a:bodyPr>
            <a:normAutofit/>
          </a:bodyPr>
          <a:lstStyle/>
          <a:p>
            <a:pPr marL="0" indent="0" algn="just">
              <a:buNone/>
            </a:pPr>
            <a:r>
              <a:rPr lang="ru-RU" sz="3200" dirty="0">
                <a:solidFill>
                  <a:srgbClr val="0000CC"/>
                </a:solidFill>
                <a:latin typeface="Times New Roman" pitchFamily="18" charset="0"/>
                <a:cs typeface="Times New Roman" pitchFamily="18" charset="0"/>
              </a:rPr>
              <a:t>	Ценность экскурсий заключается в том, что подростки с нарушениями интеллекта учатся наблюдать натуральные объекты в реальных естественных условиях. 	Наглядность — существеннейший признак учебной экскурсии: удельный вес зрительной и слуховой наглядности в получении информации на экскурсии составляет более 70 %. Благодаря наглядности обучающиеся с ОВЗ быстрее усваивают знания, которые затем на учебных занятиях становятся опорным фактическим материалом при восприятии новой темы, при обобщении и формировании соответствующих выводов. </a:t>
            </a:r>
          </a:p>
        </p:txBody>
      </p:sp>
      <p:pic>
        <p:nvPicPr>
          <p:cNvPr id="4" name="Рисунок 3">
            <a:extLst>
              <a:ext uri="{FF2B5EF4-FFF2-40B4-BE49-F238E27FC236}">
                <a16:creationId xmlns:a16="http://schemas.microsoft.com/office/drawing/2014/main" id="{9D6ACC6A-6FE3-41D8-9794-EF1D7EC213DC}"/>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51736" y="5365723"/>
            <a:ext cx="2359660" cy="1326515"/>
          </a:xfrm>
          <a:prstGeom prst="rect">
            <a:avLst/>
          </a:prstGeom>
          <a:noFill/>
          <a:ln>
            <a:noFill/>
          </a:ln>
        </p:spPr>
      </p:pic>
    </p:spTree>
    <p:extLst>
      <p:ext uri="{BB962C8B-B14F-4D97-AF65-F5344CB8AC3E}">
        <p14:creationId xmlns:p14="http://schemas.microsoft.com/office/powerpoint/2010/main" val="380032300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a:xfrm>
            <a:off x="838200" y="329609"/>
            <a:ext cx="10515600" cy="5847354"/>
          </a:xfrm>
        </p:spPr>
        <p:txBody>
          <a:bodyPr>
            <a:normAutofit/>
          </a:bodyPr>
          <a:lstStyle/>
          <a:p>
            <a:pPr marL="0" indent="0" algn="just">
              <a:buNone/>
            </a:pPr>
            <a:r>
              <a:rPr lang="ru-RU" sz="3200" dirty="0">
                <a:solidFill>
                  <a:srgbClr val="0000CC"/>
                </a:solidFill>
                <a:latin typeface="Times New Roman" pitchFamily="18" charset="0"/>
                <a:cs typeface="Times New Roman" pitchFamily="18" charset="0"/>
              </a:rPr>
              <a:t>	Для обучающихся с нарушениями интеллекта чаще всего проводят </a:t>
            </a:r>
            <a:r>
              <a:rPr lang="ru-RU" sz="3200" b="1" dirty="0">
                <a:solidFill>
                  <a:srgbClr val="0000CC"/>
                </a:solidFill>
                <a:latin typeface="Times New Roman" pitchFamily="18" charset="0"/>
                <a:cs typeface="Times New Roman" pitchFamily="18" charset="0"/>
              </a:rPr>
              <a:t>ознакомительные экскурсии</a:t>
            </a:r>
            <a:r>
              <a:rPr lang="ru-RU" sz="3200" dirty="0">
                <a:solidFill>
                  <a:srgbClr val="0000CC"/>
                </a:solidFill>
                <a:latin typeface="Times New Roman" pitchFamily="18" charset="0"/>
                <a:cs typeface="Times New Roman" pitchFamily="18" charset="0"/>
              </a:rPr>
              <a:t>. </a:t>
            </a:r>
          </a:p>
          <a:p>
            <a:pPr marL="0" indent="0" algn="just">
              <a:buNone/>
            </a:pPr>
            <a:r>
              <a:rPr lang="ru-RU" sz="3200" dirty="0">
                <a:solidFill>
                  <a:srgbClr val="0000CC"/>
                </a:solidFill>
                <a:latin typeface="Times New Roman" pitchFamily="18" charset="0"/>
                <a:cs typeface="Times New Roman" pitchFamily="18" charset="0"/>
              </a:rPr>
              <a:t>				Цель таких экскурсий: ознакомить 				обучающихся с нарушениями интеллекта с 			местом предприятия и отрасли в экономике 			региона, с условиями и характером 					возможно будущей работы, с историей и перспективами развития предприятия общественного питания. </a:t>
            </a:r>
            <a:endParaRPr lang="ru-RU" sz="3200" dirty="0"/>
          </a:p>
        </p:txBody>
      </p:sp>
      <p:pic>
        <p:nvPicPr>
          <p:cNvPr id="4" name="Рисунок 3">
            <a:extLst>
              <a:ext uri="{FF2B5EF4-FFF2-40B4-BE49-F238E27FC236}">
                <a16:creationId xmlns:a16="http://schemas.microsoft.com/office/drawing/2014/main" id="{BB481837-1F35-4C1C-A49C-9567EFD40F4C}"/>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25418" y="1498294"/>
            <a:ext cx="2522862" cy="2126255"/>
          </a:xfrm>
          <a:prstGeom prst="rect">
            <a:avLst/>
          </a:prstGeom>
          <a:noFill/>
          <a:ln>
            <a:noFill/>
          </a:ln>
        </p:spPr>
      </p:pic>
      <p:pic>
        <p:nvPicPr>
          <p:cNvPr id="5" name="Рисунок 4">
            <a:extLst>
              <a:ext uri="{FF2B5EF4-FFF2-40B4-BE49-F238E27FC236}">
                <a16:creationId xmlns:a16="http://schemas.microsoft.com/office/drawing/2014/main" id="{6B9D0E2A-D251-464F-A8DF-3128BF7E02F2}"/>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7359267" y="4164375"/>
            <a:ext cx="3712685" cy="2544896"/>
          </a:xfrm>
          <a:prstGeom prst="rect">
            <a:avLst/>
          </a:prstGeom>
          <a:noFill/>
          <a:ln>
            <a:noFill/>
          </a:ln>
        </p:spPr>
      </p:pic>
      <p:pic>
        <p:nvPicPr>
          <p:cNvPr id="6" name="Рисунок 5">
            <a:extLst>
              <a:ext uri="{FF2B5EF4-FFF2-40B4-BE49-F238E27FC236}">
                <a16:creationId xmlns:a16="http://schemas.microsoft.com/office/drawing/2014/main" id="{926C8A48-B75E-4940-A9F3-9C8E554A48D0}"/>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3128790" y="4164376"/>
            <a:ext cx="3492347" cy="2544896"/>
          </a:xfrm>
          <a:prstGeom prst="rect">
            <a:avLst/>
          </a:prstGeom>
          <a:noFill/>
          <a:ln>
            <a:noFill/>
          </a:ln>
        </p:spPr>
      </p:pic>
    </p:spTree>
    <p:extLst>
      <p:ext uri="{BB962C8B-B14F-4D97-AF65-F5344CB8AC3E}">
        <p14:creationId xmlns:p14="http://schemas.microsoft.com/office/powerpoint/2010/main" val="267244030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a:xfrm>
            <a:off x="838200" y="382772"/>
            <a:ext cx="10515600" cy="5794191"/>
          </a:xfrm>
        </p:spPr>
        <p:txBody>
          <a:bodyPr/>
          <a:lstStyle/>
          <a:p>
            <a:pPr marL="0" indent="0" algn="just">
              <a:buNone/>
            </a:pPr>
            <a:r>
              <a:rPr lang="ru-RU" sz="3200" dirty="0">
                <a:solidFill>
                  <a:srgbClr val="0000CC"/>
                </a:solidFill>
                <a:latin typeface="Times New Roman" pitchFamily="18" charset="0"/>
                <a:cs typeface="Times New Roman" pitchFamily="18" charset="0"/>
              </a:rPr>
              <a:t>	На ознакомительных экскурсиях, вниманием обучающихся с нарушениями интеллекта может быть привлечено к предприятию общественного питания в целом или отдельного цеху (цех горячей продукции, цех закусок сложного ассортимента, кондитерских цех и т.д.) или к отдельным техническим новинкам (тестораскаточная машина, плита настольная индукционная, шкаф шоковой заморозки, помпа для карамели и т.д.). </a:t>
            </a:r>
          </a:p>
          <a:p>
            <a:endParaRPr lang="ru-RU" dirty="0"/>
          </a:p>
        </p:txBody>
      </p:sp>
      <p:pic>
        <p:nvPicPr>
          <p:cNvPr id="4" name="Рисунок 3">
            <a:extLst>
              <a:ext uri="{FF2B5EF4-FFF2-40B4-BE49-F238E27FC236}">
                <a16:creationId xmlns:a16="http://schemas.microsoft.com/office/drawing/2014/main" id="{13679B52-FA25-46CD-A961-F0D89F626AF7}"/>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5324" y="3988106"/>
            <a:ext cx="3708372" cy="2453149"/>
          </a:xfrm>
          <a:prstGeom prst="rect">
            <a:avLst/>
          </a:prstGeom>
          <a:noFill/>
          <a:ln>
            <a:noFill/>
          </a:ln>
        </p:spPr>
      </p:pic>
      <p:pic>
        <p:nvPicPr>
          <p:cNvPr id="5" name="Рисунок 4">
            <a:extLst>
              <a:ext uri="{FF2B5EF4-FFF2-40B4-BE49-F238E27FC236}">
                <a16:creationId xmlns:a16="http://schemas.microsoft.com/office/drawing/2014/main" id="{2D274F2C-777B-4493-883B-37ABC6A05EAC}"/>
              </a:ext>
            </a:extLst>
          </p:cNvPr>
          <p:cNvPicPr/>
          <p:nvPr/>
        </p:nvPicPr>
        <p:blipFill rotWithShape="1">
          <a:blip r:embed="rId3" cstate="print">
            <a:extLst>
              <a:ext uri="{28A0092B-C50C-407E-A947-70E740481C1C}">
                <a14:useLocalDpi xmlns:a14="http://schemas.microsoft.com/office/drawing/2010/main" val="0"/>
              </a:ext>
            </a:extLst>
          </a:blip>
          <a:srcRect t="15466" r="1760" b="14454"/>
          <a:stretch/>
        </p:blipFill>
        <p:spPr bwMode="auto">
          <a:xfrm>
            <a:off x="4930969" y="3988105"/>
            <a:ext cx="2846942" cy="2453149"/>
          </a:xfrm>
          <a:prstGeom prst="rect">
            <a:avLst/>
          </a:prstGeom>
          <a:noFill/>
          <a:ln>
            <a:noFill/>
          </a:ln>
          <a:extLst>
            <a:ext uri="{53640926-AAD7-44D8-BBD7-CCE9431645EC}">
              <a14:shadowObscured xmlns:a14="http://schemas.microsoft.com/office/drawing/2010/main"/>
            </a:ext>
          </a:extLst>
        </p:spPr>
      </p:pic>
      <p:pic>
        <p:nvPicPr>
          <p:cNvPr id="6" name="Рисунок 5">
            <a:extLst>
              <a:ext uri="{FF2B5EF4-FFF2-40B4-BE49-F238E27FC236}">
                <a16:creationId xmlns:a16="http://schemas.microsoft.com/office/drawing/2014/main" id="{4CBF082B-C708-4E26-BF10-CF18D11C71AA}"/>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97397" y="3988106"/>
            <a:ext cx="3084723" cy="2453149"/>
          </a:xfrm>
          <a:prstGeom prst="rect">
            <a:avLst/>
          </a:prstGeom>
          <a:noFill/>
          <a:ln>
            <a:noFill/>
          </a:ln>
        </p:spPr>
      </p:pic>
    </p:spTree>
    <p:extLst>
      <p:ext uri="{BB962C8B-B14F-4D97-AF65-F5344CB8AC3E}">
        <p14:creationId xmlns:p14="http://schemas.microsoft.com/office/powerpoint/2010/main" val="189210741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a:xfrm>
            <a:off x="838200" y="372140"/>
            <a:ext cx="10515600" cy="5804823"/>
          </a:xfrm>
        </p:spPr>
        <p:txBody>
          <a:bodyPr>
            <a:normAutofit lnSpcReduction="10000"/>
          </a:bodyPr>
          <a:lstStyle/>
          <a:p>
            <a:pPr marL="0" indent="0" algn="just">
              <a:buNone/>
            </a:pPr>
            <a:r>
              <a:rPr lang="ru-RU" sz="3200" dirty="0">
                <a:solidFill>
                  <a:srgbClr val="0000CC"/>
                </a:solidFill>
                <a:latin typeface="Times New Roman" pitchFamily="18" charset="0"/>
                <a:cs typeface="Times New Roman" pitchFamily="18" charset="0"/>
              </a:rPr>
              <a:t>				Важным моментом ознакомительной 			экскурсии является привитие 						эмоционально-положительного отношения 			к предприятию, отрасли, будущей 					профессии. Интерес, уважение к истории 				предприятия общественного питания, 				профессионализму работников, значимости и качеству выпускаемой продукции приводят к повышению активности личности в выборе профессии по профилю предприятия. Наоборот, отрицательные эмоции отторгают обучающихся с ОВЗ от предприятия, сферы материального производства. Для того чтобы не вызвать негативных эмоций у данных обучающихся, следует избегать информационной перегрузки</a:t>
            </a:r>
            <a:r>
              <a:rPr lang="ru-RU" dirty="0"/>
              <a:t>. </a:t>
            </a:r>
          </a:p>
        </p:txBody>
      </p:sp>
      <p:pic>
        <p:nvPicPr>
          <p:cNvPr id="4" name="Рисунок 3">
            <a:extLst>
              <a:ext uri="{FF2B5EF4-FFF2-40B4-BE49-F238E27FC236}">
                <a16:creationId xmlns:a16="http://schemas.microsoft.com/office/drawing/2014/main" id="{77EA0202-AE1F-4D10-A1EF-B2FE5BE4957A}"/>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37352" y="471292"/>
            <a:ext cx="2532961" cy="2227841"/>
          </a:xfrm>
          <a:prstGeom prst="rect">
            <a:avLst/>
          </a:prstGeom>
          <a:noFill/>
          <a:ln>
            <a:noFill/>
          </a:ln>
        </p:spPr>
      </p:pic>
    </p:spTree>
    <p:extLst>
      <p:ext uri="{BB962C8B-B14F-4D97-AF65-F5344CB8AC3E}">
        <p14:creationId xmlns:p14="http://schemas.microsoft.com/office/powerpoint/2010/main" val="147444774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a:xfrm>
            <a:off x="838200" y="372140"/>
            <a:ext cx="10515600" cy="5804823"/>
          </a:xfrm>
        </p:spPr>
        <p:txBody>
          <a:bodyPr>
            <a:normAutofit/>
          </a:bodyPr>
          <a:lstStyle/>
          <a:p>
            <a:pPr marL="0" indent="0" algn="just">
              <a:buNone/>
            </a:pPr>
            <a:r>
              <a:rPr lang="ru-RU" sz="3200" dirty="0">
                <a:solidFill>
                  <a:srgbClr val="0000CC"/>
                </a:solidFill>
                <a:latin typeface="Times New Roman" pitchFamily="18" charset="0"/>
                <a:cs typeface="Times New Roman" pitchFamily="18" charset="0"/>
              </a:rPr>
              <a:t>			Также с обучающимися с нарушениями 			интеллекта проводят </a:t>
            </a:r>
            <a:r>
              <a:rPr lang="ru-RU" sz="3200" b="1" dirty="0">
                <a:solidFill>
                  <a:srgbClr val="0000CC"/>
                </a:solidFill>
                <a:latin typeface="Times New Roman" pitchFamily="18" charset="0"/>
                <a:cs typeface="Times New Roman" pitchFamily="18" charset="0"/>
              </a:rPr>
              <a:t>производственные 				экскурсии</a:t>
            </a:r>
            <a:r>
              <a:rPr lang="ru-RU" sz="3200" dirty="0">
                <a:solidFill>
                  <a:srgbClr val="0000CC"/>
                </a:solidFill>
                <a:latin typeface="Times New Roman" pitchFamily="18" charset="0"/>
                <a:cs typeface="Times New Roman" pitchFamily="18" charset="0"/>
              </a:rPr>
              <a:t>. Так, на экскурсии в столовую или 			ресторан, происходит наглядное знакомство с 			практической деятельностью людей, с непосредственным использованием научных знаний, основы которых изучаются на занятии, формируются представления о технологических процессах приготовления блюд, организации производства, отношениях в трудовом коллективе. Наблюдая и познавая явления общественной жизни на экскурсии, обучающиеся с нарушениями интеллекта сами готовятся к работе в сфере общественного питания. </a:t>
            </a:r>
          </a:p>
        </p:txBody>
      </p:sp>
      <p:pic>
        <p:nvPicPr>
          <p:cNvPr id="4" name="Рисунок 3">
            <a:extLst>
              <a:ext uri="{FF2B5EF4-FFF2-40B4-BE49-F238E27FC236}">
                <a16:creationId xmlns:a16="http://schemas.microsoft.com/office/drawing/2014/main" id="{28D23A21-6528-4B0C-B016-FEAD742B3BF7}"/>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9321" y="372140"/>
            <a:ext cx="2379644" cy="2106655"/>
          </a:xfrm>
          <a:prstGeom prst="rect">
            <a:avLst/>
          </a:prstGeom>
          <a:noFill/>
          <a:ln>
            <a:noFill/>
          </a:ln>
        </p:spPr>
      </p:pic>
    </p:spTree>
    <p:extLst>
      <p:ext uri="{BB962C8B-B14F-4D97-AF65-F5344CB8AC3E}">
        <p14:creationId xmlns:p14="http://schemas.microsoft.com/office/powerpoint/2010/main" val="223997388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a:xfrm>
            <a:off x="838200" y="372140"/>
            <a:ext cx="10515600" cy="5804823"/>
          </a:xfrm>
        </p:spPr>
        <p:txBody>
          <a:bodyPr>
            <a:normAutofit fontScale="92500" lnSpcReduction="10000"/>
          </a:bodyPr>
          <a:lstStyle/>
          <a:p>
            <a:pPr marL="0" indent="0" algn="just">
              <a:buNone/>
            </a:pPr>
            <a:r>
              <a:rPr lang="ru-RU" sz="3200" dirty="0">
                <a:solidFill>
                  <a:srgbClr val="0000CC"/>
                </a:solidFill>
                <a:latin typeface="Times New Roman" pitchFamily="18" charset="0"/>
                <a:cs typeface="Times New Roman" pitchFamily="18" charset="0"/>
              </a:rPr>
              <a:t>	В план производственных экскурсий должны быть включены вопросы для наблюдения за деятельностью людей:</a:t>
            </a:r>
          </a:p>
          <a:p>
            <a:pPr marL="3227388" lvl="0" algn="just"/>
            <a:r>
              <a:rPr lang="ru-RU" sz="3200" dirty="0">
                <a:solidFill>
                  <a:srgbClr val="0000CC"/>
                </a:solidFill>
                <a:latin typeface="Times New Roman" pitchFamily="18" charset="0"/>
                <a:cs typeface="Times New Roman" pitchFamily="18" charset="0"/>
              </a:rPr>
              <a:t>что и для какой цели делают работники предприятия?</a:t>
            </a:r>
          </a:p>
          <a:p>
            <a:pPr marL="3227388" lvl="0" algn="just"/>
            <a:r>
              <a:rPr lang="ru-RU" sz="3200" dirty="0">
                <a:solidFill>
                  <a:srgbClr val="0000CC"/>
                </a:solidFill>
                <a:latin typeface="Times New Roman" pitchFamily="18" charset="0"/>
                <a:cs typeface="Times New Roman" pitchFamily="18" charset="0"/>
              </a:rPr>
              <a:t>как и какое технологическое оборудование они используют в своей работе?</a:t>
            </a:r>
          </a:p>
          <a:p>
            <a:pPr marL="3227388" lvl="0" algn="just"/>
            <a:r>
              <a:rPr lang="ru-RU" sz="3200" dirty="0">
                <a:solidFill>
                  <a:srgbClr val="0000CC"/>
                </a:solidFill>
                <a:latin typeface="Times New Roman" pitchFamily="18" charset="0"/>
                <a:cs typeface="Times New Roman" pitchFamily="18" charset="0"/>
              </a:rPr>
              <a:t>как организован труд работников предприятия?</a:t>
            </a:r>
          </a:p>
          <a:p>
            <a:pPr marL="3227388" lvl="0" algn="just"/>
            <a:r>
              <a:rPr lang="ru-RU" sz="3200" dirty="0">
                <a:solidFill>
                  <a:srgbClr val="0000CC"/>
                </a:solidFill>
                <a:latin typeface="Times New Roman" pitchFamily="18" charset="0"/>
                <a:cs typeface="Times New Roman" pitchFamily="18" charset="0"/>
              </a:rPr>
              <a:t>каковы результаты их труда?</a:t>
            </a:r>
          </a:p>
          <a:p>
            <a:pPr marL="0" lvl="0" indent="0" algn="just">
              <a:buNone/>
            </a:pPr>
            <a:endParaRPr lang="ru-RU" sz="3200" dirty="0">
              <a:solidFill>
                <a:srgbClr val="0000CC"/>
              </a:solidFill>
              <a:latin typeface="Times New Roman" pitchFamily="18" charset="0"/>
              <a:cs typeface="Times New Roman" pitchFamily="18" charset="0"/>
            </a:endParaRPr>
          </a:p>
          <a:p>
            <a:pPr marL="0" indent="0" algn="just">
              <a:buNone/>
            </a:pPr>
            <a:r>
              <a:rPr lang="ru-RU" sz="3200" dirty="0">
                <a:solidFill>
                  <a:srgbClr val="0000CC"/>
                </a:solidFill>
                <a:latin typeface="Times New Roman" pitchFamily="18" charset="0"/>
                <a:cs typeface="Times New Roman" pitchFamily="18" charset="0"/>
              </a:rPr>
              <a:t>	Любая экскурсия для обучающихся с нарушениями интеллекта должна начинаться с инструктажа по правилам техники безопасности.</a:t>
            </a:r>
          </a:p>
          <a:p>
            <a:pPr lvl="0" algn="just"/>
            <a:endParaRPr lang="ru-RU" sz="3200" dirty="0">
              <a:solidFill>
                <a:srgbClr val="0000CC"/>
              </a:solidFill>
              <a:latin typeface="Times New Roman" pitchFamily="18" charset="0"/>
              <a:cs typeface="Times New Roman" pitchFamily="18" charset="0"/>
            </a:endParaRPr>
          </a:p>
          <a:p>
            <a:endParaRPr lang="ru-RU" dirty="0"/>
          </a:p>
        </p:txBody>
      </p:sp>
      <p:pic>
        <p:nvPicPr>
          <p:cNvPr id="4" name="Рисунок 3">
            <a:extLst>
              <a:ext uri="{FF2B5EF4-FFF2-40B4-BE49-F238E27FC236}">
                <a16:creationId xmlns:a16="http://schemas.microsoft.com/office/drawing/2014/main" id="{76CEDC8D-553F-4E1B-ADD7-C40A8EDC1BF0}"/>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007559" y="5510848"/>
            <a:ext cx="2131060" cy="1332230"/>
          </a:xfrm>
          <a:prstGeom prst="rect">
            <a:avLst/>
          </a:prstGeom>
          <a:noFill/>
          <a:ln>
            <a:noFill/>
          </a:ln>
        </p:spPr>
      </p:pic>
      <p:pic>
        <p:nvPicPr>
          <p:cNvPr id="6" name="Рисунок 5">
            <a:extLst>
              <a:ext uri="{FF2B5EF4-FFF2-40B4-BE49-F238E27FC236}">
                <a16:creationId xmlns:a16="http://schemas.microsoft.com/office/drawing/2014/main" id="{D3081F5A-FA0E-4551-91EC-FBAE477313D1}"/>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6805" y="1264185"/>
            <a:ext cx="3483166" cy="3506118"/>
          </a:xfrm>
          <a:prstGeom prst="rect">
            <a:avLst/>
          </a:prstGeom>
          <a:noFill/>
          <a:ln>
            <a:noFill/>
          </a:ln>
        </p:spPr>
      </p:pic>
    </p:spTree>
    <p:extLst>
      <p:ext uri="{BB962C8B-B14F-4D97-AF65-F5344CB8AC3E}">
        <p14:creationId xmlns:p14="http://schemas.microsoft.com/office/powerpoint/2010/main" val="320712497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a:xfrm>
            <a:off x="838200" y="372140"/>
            <a:ext cx="10515600" cy="5804823"/>
          </a:xfrm>
        </p:spPr>
        <p:txBody>
          <a:bodyPr/>
          <a:lstStyle/>
          <a:p>
            <a:pPr marL="0" indent="0" algn="just">
              <a:buNone/>
            </a:pPr>
            <a:r>
              <a:rPr lang="ru-RU" sz="3200" dirty="0">
                <a:solidFill>
                  <a:srgbClr val="0000CC"/>
                </a:solidFill>
                <a:latin typeface="Times New Roman" pitchFamily="18" charset="0"/>
                <a:cs typeface="Times New Roman" pitchFamily="18" charset="0"/>
              </a:rPr>
              <a:t>				Экскурсии можно проводить в 					виртуальном формате. 	</a:t>
            </a:r>
          </a:p>
          <a:p>
            <a:pPr marL="0" indent="0" algn="just">
              <a:buNone/>
            </a:pPr>
            <a:r>
              <a:rPr lang="ru-RU" sz="3200" b="1" dirty="0">
                <a:solidFill>
                  <a:srgbClr val="0000CC"/>
                </a:solidFill>
                <a:latin typeface="Times New Roman" pitchFamily="18" charset="0"/>
                <a:cs typeface="Times New Roman" pitchFamily="18" charset="0"/>
              </a:rPr>
              <a:t>				Виртуальная экскурсия</a:t>
            </a:r>
            <a:r>
              <a:rPr lang="ru-RU" sz="3200" dirty="0">
                <a:solidFill>
                  <a:srgbClr val="0000CC"/>
                </a:solidFill>
                <a:latin typeface="Times New Roman" pitchFamily="18" charset="0"/>
                <a:cs typeface="Times New Roman" pitchFamily="18" charset="0"/>
              </a:rPr>
              <a:t> – это 					организационная форма обучения, 					отличающаяся от реальной экскурсии 				виртуальным отображением реально существующих объектов с целью создания условия для самостоятельного наблюдения, сбора необходимых фактов. </a:t>
            </a:r>
          </a:p>
          <a:p>
            <a:endParaRPr lang="ru-RU" dirty="0"/>
          </a:p>
        </p:txBody>
      </p:sp>
      <p:pic>
        <p:nvPicPr>
          <p:cNvPr id="4" name="Рисунок 3">
            <a:extLst>
              <a:ext uri="{FF2B5EF4-FFF2-40B4-BE49-F238E27FC236}">
                <a16:creationId xmlns:a16="http://schemas.microsoft.com/office/drawing/2014/main" id="{BF2E981E-1C25-4A0E-8697-119ED893773E}"/>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7794" y="528810"/>
            <a:ext cx="2897436" cy="2445744"/>
          </a:xfrm>
          <a:prstGeom prst="rect">
            <a:avLst/>
          </a:prstGeom>
          <a:noFill/>
          <a:ln>
            <a:noFill/>
          </a:ln>
        </p:spPr>
      </p:pic>
      <p:pic>
        <p:nvPicPr>
          <p:cNvPr id="5" name="Рисунок 4">
            <a:extLst>
              <a:ext uri="{FF2B5EF4-FFF2-40B4-BE49-F238E27FC236}">
                <a16:creationId xmlns:a16="http://schemas.microsoft.com/office/drawing/2014/main" id="{004AE05E-6474-490B-972C-37272B8007CD}"/>
              </a:ext>
            </a:extLst>
          </p:cNvPr>
          <p:cNvPicPr/>
          <p:nvPr/>
        </p:nvPicPr>
        <p:blipFill rotWithShape="1">
          <a:blip r:embed="rId3" cstate="print">
            <a:extLst>
              <a:ext uri="{28A0092B-C50C-407E-A947-70E740481C1C}">
                <a14:useLocalDpi xmlns:a14="http://schemas.microsoft.com/office/drawing/2010/main" val="0"/>
              </a:ext>
            </a:extLst>
          </a:blip>
          <a:srcRect l="12442" t="34773" r="-1295" b="-1211"/>
          <a:stretch/>
        </p:blipFill>
        <p:spPr bwMode="auto">
          <a:xfrm>
            <a:off x="7282150" y="4219460"/>
            <a:ext cx="4071650" cy="2489812"/>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9715973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a:xfrm>
            <a:off x="838200" y="350874"/>
            <a:ext cx="10515600" cy="6166884"/>
          </a:xfrm>
        </p:spPr>
        <p:txBody>
          <a:bodyPr>
            <a:normAutofit fontScale="92500" lnSpcReduction="10000"/>
          </a:bodyPr>
          <a:lstStyle/>
          <a:p>
            <a:pPr lvl="0" algn="just" fontAlgn="base"/>
            <a:endParaRPr lang="ru-RU" sz="3200" dirty="0">
              <a:solidFill>
                <a:srgbClr val="0000CC"/>
              </a:solidFill>
              <a:latin typeface="Times New Roman" pitchFamily="18" charset="0"/>
              <a:cs typeface="Times New Roman" pitchFamily="18" charset="0"/>
            </a:endParaRPr>
          </a:p>
          <a:p>
            <a:pPr lvl="0" algn="just" fontAlgn="base"/>
            <a:endParaRPr lang="ru-RU" sz="3200" dirty="0">
              <a:solidFill>
                <a:srgbClr val="0000CC"/>
              </a:solidFill>
              <a:latin typeface="Times New Roman" pitchFamily="18" charset="0"/>
              <a:cs typeface="Times New Roman" pitchFamily="18" charset="0"/>
            </a:endParaRPr>
          </a:p>
          <a:p>
            <a:pPr lvl="0" algn="just" fontAlgn="base"/>
            <a:r>
              <a:rPr lang="ru-RU" sz="3400" dirty="0">
                <a:solidFill>
                  <a:srgbClr val="0000CC"/>
                </a:solidFill>
                <a:latin typeface="Times New Roman" pitchFamily="18" charset="0"/>
                <a:cs typeface="Times New Roman" pitchFamily="18" charset="0"/>
              </a:rPr>
              <a:t>Письмо Министерства образования и науки Российской Федерации  от 22 апреля 2015 года  № 06-443 «О направлении методических рекомендаций»  (Методические рекомендации по разработке и реализации адаптированных образовательных программ среднего профессионального образования);</a:t>
            </a:r>
          </a:p>
          <a:p>
            <a:pPr lvl="0" algn="just"/>
            <a:r>
              <a:rPr lang="ru-RU" sz="3400" dirty="0">
                <a:solidFill>
                  <a:srgbClr val="0000CC"/>
                </a:solidFill>
                <a:latin typeface="Times New Roman" pitchFamily="18" charset="0"/>
                <a:cs typeface="Times New Roman" pitchFamily="18" charset="0"/>
              </a:rPr>
              <a:t>Письмо Министерства просвещения Российской Федерации от 11 февраля 2019 года N 05-108 "О профессиональном обучении лиц с различными формами умственной отсталости" (вместе с Разъяснениями по вопросам организации профессионального обучения лиц с умственной отсталостью (интеллектуальными нарушениями)";</a:t>
            </a:r>
          </a:p>
          <a:p>
            <a:endParaRPr lang="ru-RU" dirty="0"/>
          </a:p>
        </p:txBody>
      </p:sp>
      <p:pic>
        <p:nvPicPr>
          <p:cNvPr id="4" name="Рисунок 3" descr="http://oivchenkova.tom.ru/images/Files/1_-_.png"/>
          <p:cNvPicPr/>
          <p:nvPr/>
        </p:nvPicPr>
        <p:blipFill>
          <a:blip r:embed="rId2">
            <a:extLst>
              <a:ext uri="{28A0092B-C50C-407E-A947-70E740481C1C}">
                <a14:useLocalDpi xmlns:a14="http://schemas.microsoft.com/office/drawing/2010/main" val="0"/>
              </a:ext>
            </a:extLst>
          </a:blip>
          <a:srcRect/>
          <a:stretch>
            <a:fillRect/>
          </a:stretch>
        </p:blipFill>
        <p:spPr bwMode="auto">
          <a:xfrm>
            <a:off x="3657600" y="95692"/>
            <a:ext cx="3487479" cy="1382233"/>
          </a:xfrm>
          <a:prstGeom prst="rect">
            <a:avLst/>
          </a:prstGeom>
          <a:noFill/>
          <a:ln>
            <a:noFill/>
          </a:ln>
        </p:spPr>
      </p:pic>
    </p:spTree>
    <p:extLst>
      <p:ext uri="{BB962C8B-B14F-4D97-AF65-F5344CB8AC3E}">
        <p14:creationId xmlns:p14="http://schemas.microsoft.com/office/powerpoint/2010/main" val="176447981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a:xfrm>
            <a:off x="838200" y="372140"/>
            <a:ext cx="10515600" cy="5804823"/>
          </a:xfrm>
        </p:spPr>
        <p:txBody>
          <a:bodyPr>
            <a:normAutofit/>
          </a:bodyPr>
          <a:lstStyle/>
          <a:p>
            <a:pPr marL="0" indent="0" algn="just">
              <a:buNone/>
            </a:pPr>
            <a:r>
              <a:rPr lang="ru-RU" sz="3200" dirty="0">
                <a:solidFill>
                  <a:srgbClr val="0000CC"/>
                </a:solidFill>
                <a:latin typeface="Times New Roman" pitchFamily="18" charset="0"/>
                <a:cs typeface="Times New Roman" pitchFamily="18" charset="0"/>
              </a:rPr>
              <a:t>				Структура виртуальных экскурсий, в 			целом, соответствует структуре реальных 			экскурсий и включает ряд этапов: 					подготовку, проведение, заключение, 				использование результатов экскурсии на 				занятиях. </a:t>
            </a:r>
          </a:p>
          <a:p>
            <a:pPr marL="0" indent="0" algn="just">
              <a:buNone/>
            </a:pPr>
            <a:r>
              <a:rPr lang="ru-RU" sz="3200" dirty="0">
                <a:solidFill>
                  <a:srgbClr val="0000CC"/>
                </a:solidFill>
                <a:latin typeface="Times New Roman" pitchFamily="18" charset="0"/>
                <a:cs typeface="Times New Roman" pitchFamily="18" charset="0"/>
              </a:rPr>
              <a:t>				Методика проведения виртуальной экскурсии включает в себя показ объектов и рассказ о самих объектах и событиях, с ними связанных.  Составляя текст экскурсии, преподавателю необходимо обратить внимание на то, что он должен быть поделён на маленькие порции. </a:t>
            </a:r>
          </a:p>
        </p:txBody>
      </p:sp>
      <p:pic>
        <p:nvPicPr>
          <p:cNvPr id="4" name="Рисунок 3">
            <a:extLst>
              <a:ext uri="{FF2B5EF4-FFF2-40B4-BE49-F238E27FC236}">
                <a16:creationId xmlns:a16="http://schemas.microsoft.com/office/drawing/2014/main" id="{DB9EF12B-88C0-44F9-A044-4EBDB424325E}"/>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231355" y="495759"/>
            <a:ext cx="3227942" cy="2599981"/>
          </a:xfrm>
          <a:prstGeom prst="rect">
            <a:avLst/>
          </a:prstGeom>
          <a:noFill/>
          <a:ln>
            <a:noFill/>
          </a:ln>
        </p:spPr>
      </p:pic>
      <p:pic>
        <p:nvPicPr>
          <p:cNvPr id="5" name="Рисунок 4">
            <a:extLst>
              <a:ext uri="{FF2B5EF4-FFF2-40B4-BE49-F238E27FC236}">
                <a16:creationId xmlns:a16="http://schemas.microsoft.com/office/drawing/2014/main" id="{E9420810-2E5A-4212-A984-A0B7F48125F4}"/>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13375" y="5332164"/>
            <a:ext cx="5940425" cy="1421176"/>
          </a:xfrm>
          <a:prstGeom prst="rect">
            <a:avLst/>
          </a:prstGeom>
          <a:noFill/>
          <a:ln>
            <a:noFill/>
          </a:ln>
        </p:spPr>
      </p:pic>
    </p:spTree>
    <p:extLst>
      <p:ext uri="{BB962C8B-B14F-4D97-AF65-F5344CB8AC3E}">
        <p14:creationId xmlns:p14="http://schemas.microsoft.com/office/powerpoint/2010/main" val="197845147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a:xfrm>
            <a:off x="838200" y="350874"/>
            <a:ext cx="10515600" cy="5826089"/>
          </a:xfrm>
        </p:spPr>
        <p:txBody>
          <a:bodyPr/>
          <a:lstStyle/>
          <a:p>
            <a:pPr marL="0" indent="0" algn="just">
              <a:buNone/>
            </a:pPr>
            <a:r>
              <a:rPr lang="ru-RU" dirty="0">
                <a:solidFill>
                  <a:srgbClr val="0000CC"/>
                </a:solidFill>
                <a:latin typeface="Times New Roman" pitchFamily="18" charset="0"/>
                <a:cs typeface="Times New Roman" pitchFamily="18" charset="0"/>
              </a:rPr>
              <a:t>	</a:t>
            </a:r>
            <a:r>
              <a:rPr lang="ru-RU" sz="3200" dirty="0">
                <a:solidFill>
                  <a:srgbClr val="0000CC"/>
                </a:solidFill>
                <a:latin typeface="Times New Roman" pitchFamily="18" charset="0"/>
                <a:cs typeface="Times New Roman" pitchFamily="18" charset="0"/>
              </a:rPr>
              <a:t>Текст должна отличать краткость, ясность, чёткость формулировок, необходимое количество фактического материала, литературный язык. Материал виртуальной экскурсии размещается в той последовательности, в которой показываются объекты, и имеет чёткое деление на части. Составленный в соответствии с этими требованиями текст представляет собой готовый для «использования» рассказ. </a:t>
            </a:r>
          </a:p>
        </p:txBody>
      </p:sp>
      <p:pic>
        <p:nvPicPr>
          <p:cNvPr id="4" name="Рисунок 3">
            <a:extLst>
              <a:ext uri="{FF2B5EF4-FFF2-40B4-BE49-F238E27FC236}">
                <a16:creationId xmlns:a16="http://schemas.microsoft.com/office/drawing/2014/main" id="{A34E5F0B-0B71-45AC-BE2A-F8CCEF317B27}"/>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5739787" y="3644288"/>
            <a:ext cx="5199961" cy="3183875"/>
          </a:xfrm>
          <a:prstGeom prst="rect">
            <a:avLst/>
          </a:prstGeom>
          <a:noFill/>
          <a:ln>
            <a:noFill/>
          </a:ln>
        </p:spPr>
      </p:pic>
    </p:spTree>
    <p:extLst>
      <p:ext uri="{BB962C8B-B14F-4D97-AF65-F5344CB8AC3E}">
        <p14:creationId xmlns:p14="http://schemas.microsoft.com/office/powerpoint/2010/main" val="321545108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a:xfrm>
            <a:off x="838200" y="372140"/>
            <a:ext cx="10515600" cy="5804823"/>
          </a:xfrm>
        </p:spPr>
        <p:txBody>
          <a:bodyPr>
            <a:normAutofit/>
          </a:bodyPr>
          <a:lstStyle/>
          <a:p>
            <a:pPr marL="0" indent="0" algn="just">
              <a:buNone/>
            </a:pPr>
            <a:r>
              <a:rPr lang="ru-RU" sz="3200" dirty="0">
                <a:solidFill>
                  <a:srgbClr val="0000CC"/>
                </a:solidFill>
                <a:latin typeface="Times New Roman" pitchFamily="18" charset="0"/>
                <a:cs typeface="Times New Roman" pitchFamily="18" charset="0"/>
              </a:rPr>
              <a:t>					Одно из обязательных условий 					при 				составлении 					виртуальной экскурсии 							организация показа объектов в 						логической 									последовательности и обеспечение 					зрительной основы для раскрытия 					темы.  			</a:t>
            </a:r>
          </a:p>
          <a:p>
            <a:pPr marL="0" indent="0" algn="just">
              <a:buNone/>
            </a:pPr>
            <a:r>
              <a:rPr lang="ru-RU" sz="3200" dirty="0">
                <a:solidFill>
                  <a:srgbClr val="0000CC"/>
                </a:solidFill>
                <a:latin typeface="Times New Roman" pitchFamily="18" charset="0"/>
                <a:cs typeface="Times New Roman" pitchFamily="18" charset="0"/>
              </a:rPr>
              <a:t>					На каждом этапе виртуальной 					экскурсии 				важно настроить обучающихся нарушением интеллекта на повторение и закрепление пройдённого материала. </a:t>
            </a:r>
          </a:p>
          <a:p>
            <a:pPr marL="0" indent="0" algn="just">
              <a:buNone/>
            </a:pPr>
            <a:endParaRPr lang="ru-RU" sz="3200" dirty="0">
              <a:solidFill>
                <a:srgbClr val="0000CC"/>
              </a:solidFill>
              <a:latin typeface="Times New Roman" pitchFamily="18" charset="0"/>
              <a:cs typeface="Times New Roman" pitchFamily="18" charset="0"/>
            </a:endParaRPr>
          </a:p>
        </p:txBody>
      </p:sp>
      <p:pic>
        <p:nvPicPr>
          <p:cNvPr id="4" name="Рисунок 3">
            <a:extLst>
              <a:ext uri="{FF2B5EF4-FFF2-40B4-BE49-F238E27FC236}">
                <a16:creationId xmlns:a16="http://schemas.microsoft.com/office/drawing/2014/main" id="{DDE4489D-F942-48DC-881E-97441AB0ABC8}"/>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275422" y="681037"/>
            <a:ext cx="4164376" cy="3846895"/>
          </a:xfrm>
          <a:prstGeom prst="rect">
            <a:avLst/>
          </a:prstGeom>
          <a:noFill/>
          <a:ln>
            <a:noFill/>
          </a:ln>
        </p:spPr>
      </p:pic>
    </p:spTree>
    <p:extLst>
      <p:ext uri="{BB962C8B-B14F-4D97-AF65-F5344CB8AC3E}">
        <p14:creationId xmlns:p14="http://schemas.microsoft.com/office/powerpoint/2010/main" val="121077882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a:xfrm>
            <a:off x="1828800" y="340242"/>
            <a:ext cx="9525000" cy="5836721"/>
          </a:xfrm>
        </p:spPr>
        <p:txBody>
          <a:bodyPr>
            <a:normAutofit/>
          </a:bodyPr>
          <a:lstStyle/>
          <a:p>
            <a:pPr marL="0" indent="0" algn="just">
              <a:buNone/>
            </a:pPr>
            <a:r>
              <a:rPr lang="ru-RU" sz="3200" dirty="0">
                <a:solidFill>
                  <a:srgbClr val="0000CC"/>
                </a:solidFill>
                <a:latin typeface="Times New Roman" pitchFamily="18" charset="0"/>
                <a:cs typeface="Times New Roman" pitchFamily="18" charset="0"/>
              </a:rPr>
              <a:t>	Виртуальная экскурсия имеет ряд преимуществ перед традиционными экскурсиями:</a:t>
            </a:r>
          </a:p>
          <a:p>
            <a:pPr lvl="0" algn="just"/>
            <a:r>
              <a:rPr lang="ru-RU" sz="3200" dirty="0">
                <a:solidFill>
                  <a:srgbClr val="0000CC"/>
                </a:solidFill>
                <a:latin typeface="Times New Roman" pitchFamily="18" charset="0"/>
                <a:cs typeface="Times New Roman" pitchFamily="18" charset="0"/>
              </a:rPr>
              <a:t>не покидая учебного кабинета, можно посетить и познакомиться с объектами, расположенными за пределами города, Костромской области и даже страны (благодаря виртуальным экскурсиям обучающиеся с нарушениями интеллекта могут побывать на кухнях лучших ресторанов мира);</a:t>
            </a:r>
          </a:p>
          <a:p>
            <a:pPr lvl="0" algn="just"/>
            <a:r>
              <a:rPr lang="ru-RU" sz="3200" dirty="0">
                <a:solidFill>
                  <a:srgbClr val="0000CC"/>
                </a:solidFill>
                <a:latin typeface="Times New Roman" pitchFamily="18" charset="0"/>
                <a:cs typeface="Times New Roman" pitchFamily="18" charset="0"/>
              </a:rPr>
              <a:t>за одно учебное занятие можно посетить несколько объектов;</a:t>
            </a:r>
          </a:p>
          <a:p>
            <a:pPr algn="just"/>
            <a:r>
              <a:rPr lang="ru-RU" sz="3200" dirty="0">
                <a:solidFill>
                  <a:srgbClr val="0000CC"/>
                </a:solidFill>
                <a:latin typeface="Times New Roman" pitchFamily="18" charset="0"/>
                <a:cs typeface="Times New Roman" pitchFamily="18" charset="0"/>
              </a:rPr>
              <a:t>преимуществами являются доступность, возможность повторного просмотра, наглядность.</a:t>
            </a:r>
          </a:p>
          <a:p>
            <a:pPr lvl="0" algn="just"/>
            <a:endParaRPr lang="ru-RU" sz="3200" dirty="0">
              <a:solidFill>
                <a:srgbClr val="0000CC"/>
              </a:solidFill>
              <a:latin typeface="Times New Roman" pitchFamily="18" charset="0"/>
              <a:cs typeface="Times New Roman" pitchFamily="18" charset="0"/>
            </a:endParaRPr>
          </a:p>
          <a:p>
            <a:endParaRPr lang="ru-RU" dirty="0"/>
          </a:p>
        </p:txBody>
      </p:sp>
      <p:pic>
        <p:nvPicPr>
          <p:cNvPr id="4" name="Рисунок 3">
            <a:extLst>
              <a:ext uri="{FF2B5EF4-FFF2-40B4-BE49-F238E27FC236}">
                <a16:creationId xmlns:a16="http://schemas.microsoft.com/office/drawing/2014/main" id="{14F4FF56-2BC7-4FDF-9BE0-D55B55180A2B}"/>
              </a:ext>
            </a:extLst>
          </p:cNvPr>
          <p:cNvPicPr/>
          <p:nvPr/>
        </p:nvPicPr>
        <p:blipFill rotWithShape="1">
          <a:blip r:embed="rId2">
            <a:extLst>
              <a:ext uri="{28A0092B-C50C-407E-A947-70E740481C1C}">
                <a14:useLocalDpi xmlns:a14="http://schemas.microsoft.com/office/drawing/2010/main" val="0"/>
              </a:ext>
            </a:extLst>
          </a:blip>
          <a:srcRect l="15357" t="12586" r="7446" b="11071"/>
          <a:stretch/>
        </p:blipFill>
        <p:spPr bwMode="auto">
          <a:xfrm>
            <a:off x="308472" y="1715571"/>
            <a:ext cx="1520328" cy="4036543"/>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19329296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sp>
        <p:nvSpPr>
          <p:cNvPr id="3" name="Объект 2"/>
          <p:cNvSpPr>
            <a:spLocks noGrp="1"/>
          </p:cNvSpPr>
          <p:nvPr>
            <p:ph idx="1"/>
          </p:nvPr>
        </p:nvSpPr>
        <p:spPr>
          <a:xfrm>
            <a:off x="838200" y="361507"/>
            <a:ext cx="10515600" cy="5815456"/>
          </a:xfrm>
        </p:spPr>
        <p:txBody>
          <a:bodyPr>
            <a:normAutofit/>
          </a:bodyPr>
          <a:lstStyle/>
          <a:p>
            <a:pPr marL="0" indent="0" algn="just">
              <a:buNone/>
            </a:pPr>
            <a:r>
              <a:rPr lang="ru-RU" sz="3200" dirty="0">
                <a:solidFill>
                  <a:srgbClr val="0000CC"/>
                </a:solidFill>
                <a:latin typeface="Times New Roman" pitchFamily="18" charset="0"/>
                <a:cs typeface="Times New Roman" pitchFamily="18" charset="0"/>
              </a:rPr>
              <a:t>	Благодаря виртуальной экскурсии будущие повара могут познакомиться с модным мировым трендом – «открытая кухня» («кухня за стеклом»). Обучающиеся нарушением интеллекта могут получить мастер-класс от ведущих шеф-поваров, увидеть демонстрацию технических возможностей кухонного оборудования Обучающиеся могут узнать в каких условиях готовятся блюда, из каких продуктов и в какой посуде.</a:t>
            </a:r>
          </a:p>
        </p:txBody>
      </p:sp>
      <p:pic>
        <p:nvPicPr>
          <p:cNvPr id="4" name="Рисунок 3">
            <a:extLst>
              <a:ext uri="{FF2B5EF4-FFF2-40B4-BE49-F238E27FC236}">
                <a16:creationId xmlns:a16="http://schemas.microsoft.com/office/drawing/2014/main" id="{33952522-562C-4AF9-A51A-216F7156F68D}"/>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41514" y="4010140"/>
            <a:ext cx="3602516" cy="2710149"/>
          </a:xfrm>
          <a:prstGeom prst="rect">
            <a:avLst/>
          </a:prstGeom>
          <a:noFill/>
          <a:ln>
            <a:noFill/>
          </a:ln>
        </p:spPr>
      </p:pic>
      <p:pic>
        <p:nvPicPr>
          <p:cNvPr id="5" name="Рисунок 4">
            <a:extLst>
              <a:ext uri="{FF2B5EF4-FFF2-40B4-BE49-F238E27FC236}">
                <a16:creationId xmlns:a16="http://schemas.microsoft.com/office/drawing/2014/main" id="{DCADEE8D-F8FD-425E-97AB-EAE24ED52900}"/>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16895" y="3911773"/>
            <a:ext cx="3301389" cy="2847860"/>
          </a:xfrm>
          <a:prstGeom prst="rect">
            <a:avLst/>
          </a:prstGeom>
          <a:noFill/>
          <a:ln>
            <a:noFill/>
          </a:ln>
        </p:spPr>
      </p:pic>
    </p:spTree>
    <p:extLst>
      <p:ext uri="{BB962C8B-B14F-4D97-AF65-F5344CB8AC3E}">
        <p14:creationId xmlns:p14="http://schemas.microsoft.com/office/powerpoint/2010/main" val="111973982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a:xfrm>
            <a:off x="838200" y="372140"/>
            <a:ext cx="10515600" cy="5804823"/>
          </a:xfrm>
        </p:spPr>
        <p:txBody>
          <a:bodyPr>
            <a:normAutofit/>
          </a:bodyPr>
          <a:lstStyle/>
          <a:p>
            <a:pPr marL="0" indent="0" algn="just">
              <a:buNone/>
            </a:pPr>
            <a:r>
              <a:rPr lang="ru-RU" sz="3200" dirty="0">
                <a:solidFill>
                  <a:srgbClr val="0000CC"/>
                </a:solidFill>
                <a:latin typeface="Times New Roman" pitchFamily="18" charset="0"/>
                <a:cs typeface="Times New Roman" pitchFamily="18" charset="0"/>
              </a:rPr>
              <a:t>					С помощью виртуальной 						экскурсии на «открытую кухню» 					обучающиеся с ОВЗ закрепят 						пройдённый материал по 							техническому оснащению (увидят в 					деле профессиональное кухонное оборудование), подглядят кое-какие кулинарные приёмы, расширят свой гастрономический кругозор.</a:t>
            </a:r>
          </a:p>
          <a:p>
            <a:pPr marL="0" indent="0" algn="just">
              <a:buNone/>
            </a:pPr>
            <a:endParaRPr lang="ru-RU" sz="3200" dirty="0">
              <a:solidFill>
                <a:srgbClr val="0000CC"/>
              </a:solidFill>
              <a:latin typeface="Times New Roman" pitchFamily="18" charset="0"/>
              <a:cs typeface="Times New Roman" pitchFamily="18" charset="0"/>
            </a:endParaRPr>
          </a:p>
        </p:txBody>
      </p:sp>
      <p:pic>
        <p:nvPicPr>
          <p:cNvPr id="4" name="Рисунок 3">
            <a:extLst>
              <a:ext uri="{FF2B5EF4-FFF2-40B4-BE49-F238E27FC236}">
                <a16:creationId xmlns:a16="http://schemas.microsoft.com/office/drawing/2014/main" id="{B8DB6308-EC2E-4C09-9549-5D18B8E94D61}"/>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838201" y="365125"/>
            <a:ext cx="3491428" cy="2639247"/>
          </a:xfrm>
          <a:prstGeom prst="rect">
            <a:avLst/>
          </a:prstGeom>
          <a:noFill/>
          <a:ln>
            <a:noFill/>
          </a:ln>
        </p:spPr>
      </p:pic>
      <p:pic>
        <p:nvPicPr>
          <p:cNvPr id="5" name="Рисунок 4">
            <a:extLst>
              <a:ext uri="{FF2B5EF4-FFF2-40B4-BE49-F238E27FC236}">
                <a16:creationId xmlns:a16="http://schemas.microsoft.com/office/drawing/2014/main" id="{956DE672-0412-4C09-B879-7CDEBF38FB25}"/>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78757" y="4120308"/>
            <a:ext cx="3675043" cy="2500829"/>
          </a:xfrm>
          <a:prstGeom prst="rect">
            <a:avLst/>
          </a:prstGeom>
          <a:noFill/>
          <a:ln>
            <a:noFill/>
          </a:ln>
        </p:spPr>
      </p:pic>
    </p:spTree>
    <p:extLst>
      <p:ext uri="{BB962C8B-B14F-4D97-AF65-F5344CB8AC3E}">
        <p14:creationId xmlns:p14="http://schemas.microsoft.com/office/powerpoint/2010/main" val="34511949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a:xfrm>
            <a:off x="838200" y="382772"/>
            <a:ext cx="10515600" cy="5794191"/>
          </a:xfrm>
        </p:spPr>
        <p:txBody>
          <a:bodyPr/>
          <a:lstStyle/>
          <a:p>
            <a:pPr marL="0" indent="0" algn="just">
              <a:buNone/>
            </a:pPr>
            <a:r>
              <a:rPr lang="ru-RU" dirty="0">
                <a:solidFill>
                  <a:srgbClr val="0000CC"/>
                </a:solidFill>
                <a:latin typeface="Times New Roman" pitchFamily="18" charset="0"/>
                <a:cs typeface="Times New Roman" pitchFamily="18" charset="0"/>
              </a:rPr>
              <a:t>	</a:t>
            </a:r>
            <a:r>
              <a:rPr lang="ru-RU" sz="3200" dirty="0">
                <a:solidFill>
                  <a:srgbClr val="0000CC"/>
                </a:solidFill>
                <a:latin typeface="Times New Roman" pitchFamily="18" charset="0"/>
                <a:cs typeface="Times New Roman" pitchFamily="18" charset="0"/>
              </a:rPr>
              <a:t>Очень полезно использование </a:t>
            </a:r>
            <a:r>
              <a:rPr lang="ru-RU" sz="3200" b="1" dirty="0">
                <a:solidFill>
                  <a:srgbClr val="0000CC"/>
                </a:solidFill>
                <a:latin typeface="Times New Roman" pitchFamily="18" charset="0"/>
                <a:cs typeface="Times New Roman" pitchFamily="18" charset="0"/>
              </a:rPr>
              <a:t>презентации и фрагментов презентации</a:t>
            </a:r>
            <a:r>
              <a:rPr lang="ru-RU" sz="3200" dirty="0">
                <a:solidFill>
                  <a:srgbClr val="0000CC"/>
                </a:solidFill>
                <a:latin typeface="Times New Roman" pitchFamily="18" charset="0"/>
                <a:cs typeface="Times New Roman" pitchFamily="18" charset="0"/>
              </a:rPr>
              <a:t> по ходу учебного занятия для обучающихся с нарушением интеллекта. </a:t>
            </a:r>
          </a:p>
          <a:p>
            <a:pPr marL="0" indent="0" algn="just">
              <a:buNone/>
            </a:pPr>
            <a:r>
              <a:rPr lang="ru-RU" sz="3200" dirty="0">
                <a:solidFill>
                  <a:srgbClr val="0000CC"/>
                </a:solidFill>
                <a:latin typeface="Times New Roman" pitchFamily="18" charset="0"/>
                <a:cs typeface="Times New Roman" pitchFamily="18" charset="0"/>
              </a:rPr>
              <a:t>	На слайдах можно разместить необходимый картинный материал, цифровые фотографии, тексты; можно добавить музыкальное и голосовое сопровождение к демонстрации презентации. При такой организации материала включаются три вида памяти обучающихся нарушением интеллекта: зрительная, слуховая, моторная. </a:t>
            </a:r>
            <a:endParaRPr lang="ru-RU" sz="3200" dirty="0">
              <a:latin typeface="Times New Roman" pitchFamily="18" charset="0"/>
              <a:cs typeface="Times New Roman" pitchFamily="18" charset="0"/>
            </a:endParaRPr>
          </a:p>
          <a:p>
            <a:endParaRPr lang="ru-RU" dirty="0"/>
          </a:p>
        </p:txBody>
      </p:sp>
      <p:pic>
        <p:nvPicPr>
          <p:cNvPr id="4" name="Рисунок 3">
            <a:extLst>
              <a:ext uri="{FF2B5EF4-FFF2-40B4-BE49-F238E27FC236}">
                <a16:creationId xmlns:a16="http://schemas.microsoft.com/office/drawing/2014/main" id="{6BD5B0CE-CA4A-4587-A1B2-FE7F9C09A59B}"/>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78757" y="4538949"/>
            <a:ext cx="3305060" cy="2225408"/>
          </a:xfrm>
          <a:prstGeom prst="rect">
            <a:avLst/>
          </a:prstGeom>
          <a:noFill/>
          <a:ln>
            <a:noFill/>
          </a:ln>
        </p:spPr>
      </p:pic>
    </p:spTree>
    <p:extLst>
      <p:ext uri="{BB962C8B-B14F-4D97-AF65-F5344CB8AC3E}">
        <p14:creationId xmlns:p14="http://schemas.microsoft.com/office/powerpoint/2010/main" val="33827315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a:xfrm>
            <a:off x="838200" y="393405"/>
            <a:ext cx="10515600" cy="5783558"/>
          </a:xfrm>
        </p:spPr>
        <p:txBody>
          <a:bodyPr/>
          <a:lstStyle/>
          <a:p>
            <a:pPr marL="0" indent="0" algn="just">
              <a:buNone/>
            </a:pPr>
            <a:r>
              <a:rPr lang="ru-RU" sz="3200" dirty="0">
                <a:solidFill>
                  <a:srgbClr val="0000CC"/>
                </a:solidFill>
                <a:latin typeface="Times New Roman" pitchFamily="18" charset="0"/>
                <a:cs typeface="Times New Roman" pitchFamily="18" charset="0"/>
              </a:rPr>
              <a:t>				Использование презентаций 					позволяет сформировать устойчивые 				визуально-кинестетические и визуально-				аудиальные условно-рефлекторные связи 				центральной нервной системы. В процессе 			занятий с использованием презентаций у 				подростков продолжают развиваются правильные речевые навыки, а в дальнейшем и самоконтроль за своей речью. </a:t>
            </a:r>
          </a:p>
          <a:p>
            <a:endParaRPr lang="ru-RU" dirty="0"/>
          </a:p>
        </p:txBody>
      </p:sp>
      <p:pic>
        <p:nvPicPr>
          <p:cNvPr id="4" name="Рисунок 3">
            <a:extLst>
              <a:ext uri="{FF2B5EF4-FFF2-40B4-BE49-F238E27FC236}">
                <a16:creationId xmlns:a16="http://schemas.microsoft.com/office/drawing/2014/main" id="{8AF12324-D34B-4D97-B207-B73E57796071}"/>
              </a:ext>
            </a:extLst>
          </p:cNvPr>
          <p:cNvPicPr/>
          <p:nvPr/>
        </p:nvPicPr>
        <p:blipFill rotWithShape="1">
          <a:blip r:embed="rId2">
            <a:extLst>
              <a:ext uri="{28A0092B-C50C-407E-A947-70E740481C1C}">
                <a14:useLocalDpi xmlns:a14="http://schemas.microsoft.com/office/drawing/2010/main" val="0"/>
              </a:ext>
            </a:extLst>
          </a:blip>
          <a:srcRect l="52429" t="46158" r="5546" b="9389"/>
          <a:stretch/>
        </p:blipFill>
        <p:spPr bwMode="auto">
          <a:xfrm>
            <a:off x="451692" y="393405"/>
            <a:ext cx="2996587" cy="3035595"/>
          </a:xfrm>
          <a:prstGeom prst="rect">
            <a:avLst/>
          </a:prstGeom>
          <a:noFill/>
          <a:ln>
            <a:noFill/>
          </a:ln>
          <a:extLst>
            <a:ext uri="{53640926-AAD7-44D8-BBD7-CCE9431645EC}">
              <a14:shadowObscured xmlns:a14="http://schemas.microsoft.com/office/drawing/2010/main"/>
            </a:ext>
          </a:extLst>
        </p:spPr>
      </p:pic>
      <p:pic>
        <p:nvPicPr>
          <p:cNvPr id="5" name="Рисунок 4">
            <a:extLst>
              <a:ext uri="{FF2B5EF4-FFF2-40B4-BE49-F238E27FC236}">
                <a16:creationId xmlns:a16="http://schemas.microsoft.com/office/drawing/2014/main" id="{725B0859-BB5A-4FBD-AD01-7CEDA9A5255F}"/>
              </a:ext>
            </a:extLst>
          </p:cNvPr>
          <p:cNvPicPr/>
          <p:nvPr/>
        </p:nvPicPr>
        <p:blipFill rotWithShape="1">
          <a:blip r:embed="rId2">
            <a:extLst>
              <a:ext uri="{28A0092B-C50C-407E-A947-70E740481C1C}">
                <a14:useLocalDpi xmlns:a14="http://schemas.microsoft.com/office/drawing/2010/main" val="0"/>
              </a:ext>
            </a:extLst>
          </a:blip>
          <a:srcRect l="4424" t="45699" r="50542" b="10818"/>
          <a:stretch/>
        </p:blipFill>
        <p:spPr bwMode="auto">
          <a:xfrm>
            <a:off x="7689773" y="4010141"/>
            <a:ext cx="3664027" cy="2454454"/>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09508924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a:xfrm>
            <a:off x="838200" y="372140"/>
            <a:ext cx="10515600" cy="5804823"/>
          </a:xfrm>
        </p:spPr>
        <p:txBody>
          <a:bodyPr>
            <a:normAutofit/>
          </a:bodyPr>
          <a:lstStyle/>
          <a:p>
            <a:pPr marL="0" indent="0" algn="just">
              <a:buNone/>
            </a:pPr>
            <a:r>
              <a:rPr lang="ru-RU" sz="3200" dirty="0">
                <a:solidFill>
                  <a:srgbClr val="0000CC"/>
                </a:solidFill>
                <a:latin typeface="Times New Roman" pitchFamily="18" charset="0"/>
                <a:cs typeface="Times New Roman" pitchFamily="18" charset="0"/>
              </a:rPr>
              <a:t>	Использование анимации и сюрпризных моментов делает учебный процесс интересным и выразительным. Обучающиеся с ограниченными возможностями здоровья получают одобрение не только от преподавателя, но и со стороны компьютера в виде картинок-призов, сопровождающихся звуковым оформлением. </a:t>
            </a:r>
          </a:p>
          <a:p>
            <a:pPr marL="0" indent="0" algn="just">
              <a:buNone/>
            </a:pPr>
            <a:r>
              <a:rPr lang="ru-RU" sz="3200" dirty="0">
                <a:solidFill>
                  <a:srgbClr val="0000CC"/>
                </a:solidFill>
                <a:latin typeface="Times New Roman" pitchFamily="18" charset="0"/>
                <a:cs typeface="Times New Roman" pitchFamily="18" charset="0"/>
              </a:rPr>
              <a:t>	Если обучающийся с нарушениями интеллекта выбирает правильный ответ, то программа переходит к слайду </a:t>
            </a:r>
            <a:r>
              <a:rPr lang="ru-RU" sz="3200" b="1" dirty="0">
                <a:solidFill>
                  <a:srgbClr val="0000CC"/>
                </a:solidFill>
                <a:latin typeface="Times New Roman" pitchFamily="18" charset="0"/>
                <a:cs typeface="Times New Roman" pitchFamily="18" charset="0"/>
              </a:rPr>
              <a:t>«</a:t>
            </a:r>
            <a:r>
              <a:rPr lang="ru-RU" sz="3200" b="1" dirty="0">
                <a:solidFill>
                  <a:srgbClr val="FF0000"/>
                </a:solidFill>
                <a:latin typeface="Times New Roman" pitchFamily="18" charset="0"/>
                <a:cs typeface="Times New Roman" pitchFamily="18" charset="0"/>
              </a:rPr>
              <a:t>Правильно!</a:t>
            </a:r>
            <a:r>
              <a:rPr lang="ru-RU" sz="3200" b="1" dirty="0">
                <a:solidFill>
                  <a:srgbClr val="0000CC"/>
                </a:solidFill>
                <a:latin typeface="Times New Roman" pitchFamily="18" charset="0"/>
                <a:cs typeface="Times New Roman" pitchFamily="18" charset="0"/>
              </a:rPr>
              <a:t>» </a:t>
            </a:r>
            <a:r>
              <a:rPr lang="ru-RU" sz="3200" dirty="0">
                <a:solidFill>
                  <a:srgbClr val="0000CC"/>
                </a:solidFill>
                <a:latin typeface="Times New Roman" pitchFamily="18" charset="0"/>
                <a:cs typeface="Times New Roman" pitchFamily="18" charset="0"/>
              </a:rPr>
              <a:t>или «</a:t>
            </a:r>
            <a:r>
              <a:rPr lang="ru-RU" sz="3200" b="1" dirty="0">
                <a:solidFill>
                  <a:srgbClr val="FF0000"/>
                </a:solidFill>
                <a:latin typeface="Times New Roman" pitchFamily="18" charset="0"/>
                <a:cs typeface="Times New Roman" pitchFamily="18" charset="0"/>
              </a:rPr>
              <a:t>Ты молодец!</a:t>
            </a:r>
            <a:r>
              <a:rPr lang="ru-RU" sz="3200" dirty="0">
                <a:solidFill>
                  <a:srgbClr val="0000CC"/>
                </a:solidFill>
                <a:latin typeface="Times New Roman" pitchFamily="18" charset="0"/>
                <a:cs typeface="Times New Roman" pitchFamily="18" charset="0"/>
              </a:rPr>
              <a:t>». </a:t>
            </a:r>
          </a:p>
          <a:p>
            <a:pPr marL="0" indent="0" algn="just">
              <a:buNone/>
            </a:pPr>
            <a:r>
              <a:rPr lang="ru-RU" sz="3200" dirty="0">
                <a:solidFill>
                  <a:srgbClr val="0000CC"/>
                </a:solidFill>
                <a:latin typeface="Times New Roman" pitchFamily="18" charset="0"/>
                <a:cs typeface="Times New Roman" pitchFamily="18" charset="0"/>
              </a:rPr>
              <a:t>	При неверном ответе на экране появляется слайд «</a:t>
            </a:r>
            <a:r>
              <a:rPr lang="ru-RU" sz="3200" b="1" dirty="0">
                <a:solidFill>
                  <a:srgbClr val="002060"/>
                </a:solidFill>
                <a:latin typeface="Times New Roman" pitchFamily="18" charset="0"/>
                <a:cs typeface="Times New Roman" pitchFamily="18" charset="0"/>
              </a:rPr>
              <a:t>Неверно, подумай ещё!</a:t>
            </a:r>
            <a:r>
              <a:rPr lang="ru-RU" sz="3200" dirty="0">
                <a:solidFill>
                  <a:srgbClr val="0000CC"/>
                </a:solidFill>
                <a:latin typeface="Times New Roman" pitchFamily="18" charset="0"/>
                <a:cs typeface="Times New Roman" pitchFamily="18" charset="0"/>
              </a:rPr>
              <a:t>» или «</a:t>
            </a:r>
            <a:r>
              <a:rPr lang="ru-RU" sz="3200" b="1" dirty="0">
                <a:solidFill>
                  <a:srgbClr val="002060"/>
                </a:solidFill>
                <a:latin typeface="Times New Roman" pitchFamily="18" charset="0"/>
                <a:cs typeface="Times New Roman" pitchFamily="18" charset="0"/>
              </a:rPr>
              <a:t>Повтори правило!</a:t>
            </a:r>
            <a:r>
              <a:rPr lang="ru-RU" sz="3200" dirty="0">
                <a:solidFill>
                  <a:srgbClr val="0000CC"/>
                </a:solidFill>
                <a:latin typeface="Times New Roman" pitchFamily="18" charset="0"/>
                <a:cs typeface="Times New Roman" pitchFamily="18" charset="0"/>
              </a:rPr>
              <a:t>» и т. п. </a:t>
            </a:r>
          </a:p>
        </p:txBody>
      </p:sp>
    </p:spTree>
    <p:extLst>
      <p:ext uri="{BB962C8B-B14F-4D97-AF65-F5344CB8AC3E}">
        <p14:creationId xmlns:p14="http://schemas.microsoft.com/office/powerpoint/2010/main" val="380144773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a:xfrm>
            <a:off x="2677098" y="856497"/>
            <a:ext cx="8676701" cy="5794191"/>
          </a:xfrm>
        </p:spPr>
        <p:txBody>
          <a:bodyPr>
            <a:normAutofit/>
          </a:bodyPr>
          <a:lstStyle/>
          <a:p>
            <a:pPr marL="0" indent="0" algn="just">
              <a:buNone/>
            </a:pPr>
            <a:r>
              <a:rPr lang="ru-RU" sz="3200" dirty="0">
                <a:solidFill>
                  <a:srgbClr val="0000CC"/>
                </a:solidFill>
                <a:latin typeface="Times New Roman" pitchFamily="18" charset="0"/>
                <a:cs typeface="Times New Roman" pitchFamily="18" charset="0"/>
              </a:rPr>
              <a:t>	Мультимедийные презентации привносят эффект наглядности в занятие, повышают мотивационную активность, способствуют более тесной взаимосвязи преподаватель - обучающийся. Учебный материал в электронной презентации, как правило, представлен в краткой форме, что имеет достаточно веские основания для существования наряду с полным учебным материалом. </a:t>
            </a:r>
          </a:p>
        </p:txBody>
      </p:sp>
      <p:pic>
        <p:nvPicPr>
          <p:cNvPr id="4" name="Рисунок 3">
            <a:extLst>
              <a:ext uri="{FF2B5EF4-FFF2-40B4-BE49-F238E27FC236}">
                <a16:creationId xmlns:a16="http://schemas.microsoft.com/office/drawing/2014/main" id="{045C27B7-1B73-4ED6-AB7D-BB81DE7D418A}"/>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454059" y="856497"/>
            <a:ext cx="1985645" cy="4145161"/>
          </a:xfrm>
          <a:prstGeom prst="rect">
            <a:avLst/>
          </a:prstGeom>
          <a:noFill/>
          <a:ln>
            <a:noFill/>
          </a:ln>
        </p:spPr>
      </p:pic>
    </p:spTree>
    <p:extLst>
      <p:ext uri="{BB962C8B-B14F-4D97-AF65-F5344CB8AC3E}">
        <p14:creationId xmlns:p14="http://schemas.microsoft.com/office/powerpoint/2010/main" val="37766128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a:xfrm>
            <a:off x="838200" y="404036"/>
            <a:ext cx="10515600" cy="6145619"/>
          </a:xfrm>
        </p:spPr>
        <p:txBody>
          <a:bodyPr>
            <a:normAutofit fontScale="92500" lnSpcReduction="10000"/>
          </a:bodyPr>
          <a:lstStyle/>
          <a:p>
            <a:pPr lvl="0" algn="just"/>
            <a:endParaRPr lang="ru-RU" sz="3200" dirty="0">
              <a:solidFill>
                <a:srgbClr val="0000CC"/>
              </a:solidFill>
              <a:latin typeface="Times New Roman" pitchFamily="18" charset="0"/>
              <a:cs typeface="Times New Roman" pitchFamily="18" charset="0"/>
            </a:endParaRPr>
          </a:p>
          <a:p>
            <a:pPr lvl="0" algn="just"/>
            <a:endParaRPr lang="ru-RU" sz="3200" dirty="0">
              <a:solidFill>
                <a:srgbClr val="0000CC"/>
              </a:solidFill>
              <a:latin typeface="Times New Roman" pitchFamily="18" charset="0"/>
              <a:cs typeface="Times New Roman" pitchFamily="18" charset="0"/>
            </a:endParaRPr>
          </a:p>
          <a:p>
            <a:pPr lvl="0" algn="just"/>
            <a:r>
              <a:rPr lang="ru-RU" sz="3400" dirty="0">
                <a:solidFill>
                  <a:srgbClr val="0000CC"/>
                </a:solidFill>
                <a:latin typeface="Times New Roman" pitchFamily="18" charset="0"/>
                <a:cs typeface="Times New Roman" pitchFamily="18" charset="0"/>
              </a:rPr>
              <a:t>Письмо Министерства просвещения Российской Федерации от 20 февраля 2019 года № ТС-551/07 «О сопровождении образования обучающихся с ОВЗ и инвалидностью»;</a:t>
            </a:r>
          </a:p>
          <a:p>
            <a:pPr lvl="0" algn="just"/>
            <a:r>
              <a:rPr lang="ru-RU" sz="3400" dirty="0">
                <a:solidFill>
                  <a:srgbClr val="0000CC"/>
                </a:solidFill>
                <a:latin typeface="Times New Roman" pitchFamily="18" charset="0"/>
                <a:cs typeface="Times New Roman" pitchFamily="18" charset="0"/>
              </a:rPr>
              <a:t>Письмо Министерства просвещения Российской Федерации от 10 апреля 2020 года N 05-398 «О направлении методических рекомендаций» (Методические рекомендации по реализации образовательных программ среднего профессионального образования и профессионального обучения лиц с инвалидностью и ограниченными возможностями здоровья с применением электронного обучения и дистанционных образовательных технологий).</a:t>
            </a:r>
          </a:p>
          <a:p>
            <a:endParaRPr lang="ru-RU" dirty="0"/>
          </a:p>
        </p:txBody>
      </p:sp>
      <p:pic>
        <p:nvPicPr>
          <p:cNvPr id="4" name="Рисунок 3" descr="http://oivchenkova.tom.ru/images/Files/1_-_.png"/>
          <p:cNvPicPr/>
          <p:nvPr/>
        </p:nvPicPr>
        <p:blipFill>
          <a:blip r:embed="rId2">
            <a:extLst>
              <a:ext uri="{28A0092B-C50C-407E-A947-70E740481C1C}">
                <a14:useLocalDpi xmlns:a14="http://schemas.microsoft.com/office/drawing/2010/main" val="0"/>
              </a:ext>
            </a:extLst>
          </a:blip>
          <a:srcRect/>
          <a:stretch>
            <a:fillRect/>
          </a:stretch>
        </p:blipFill>
        <p:spPr bwMode="auto">
          <a:xfrm>
            <a:off x="3657600" y="95693"/>
            <a:ext cx="3455581" cy="1414130"/>
          </a:xfrm>
          <a:prstGeom prst="rect">
            <a:avLst/>
          </a:prstGeom>
          <a:noFill/>
          <a:ln>
            <a:noFill/>
          </a:ln>
        </p:spPr>
      </p:pic>
    </p:spTree>
    <p:extLst>
      <p:ext uri="{BB962C8B-B14F-4D97-AF65-F5344CB8AC3E}">
        <p14:creationId xmlns:p14="http://schemas.microsoft.com/office/powerpoint/2010/main" val="311112656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a:xfrm>
            <a:off x="838200" y="393405"/>
            <a:ext cx="10515600" cy="5783558"/>
          </a:xfrm>
        </p:spPr>
        <p:txBody>
          <a:bodyPr/>
          <a:lstStyle/>
          <a:p>
            <a:pPr marL="0" indent="0" algn="just">
              <a:buNone/>
            </a:pPr>
            <a:r>
              <a:rPr lang="ru-RU" sz="3200" dirty="0">
                <a:solidFill>
                  <a:srgbClr val="0000CC"/>
                </a:solidFill>
                <a:latin typeface="Times New Roman" pitchFamily="18" charset="0"/>
                <a:cs typeface="Times New Roman" pitchFamily="18" charset="0"/>
              </a:rPr>
              <a:t>					Можно использовать 						«тематический» фон: сочетание 					цветов, несущие смысловую нагрузку 				и т. п. (например, при прохождения 					профессионального модуля 						«Приготовление блюд из овощей и грибов» в качестве фона для презентаций можно использовать изображение различных овощей и грибов, а также блюд из них). </a:t>
            </a:r>
          </a:p>
          <a:p>
            <a:endParaRPr lang="ru-RU" dirty="0"/>
          </a:p>
        </p:txBody>
      </p:sp>
      <p:pic>
        <p:nvPicPr>
          <p:cNvPr id="4" name="Рисунок 3">
            <a:extLst>
              <a:ext uri="{FF2B5EF4-FFF2-40B4-BE49-F238E27FC236}">
                <a16:creationId xmlns:a16="http://schemas.microsoft.com/office/drawing/2014/main" id="{A86C6C37-F8CD-49B5-850A-1F65BE35BE69}"/>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1861" y="365125"/>
            <a:ext cx="3866920" cy="2763665"/>
          </a:xfrm>
          <a:prstGeom prst="rect">
            <a:avLst/>
          </a:prstGeom>
          <a:noFill/>
          <a:ln>
            <a:noFill/>
          </a:ln>
        </p:spPr>
      </p:pic>
      <p:pic>
        <p:nvPicPr>
          <p:cNvPr id="5" name="Рисунок 4">
            <a:extLst>
              <a:ext uri="{FF2B5EF4-FFF2-40B4-BE49-F238E27FC236}">
                <a16:creationId xmlns:a16="http://schemas.microsoft.com/office/drawing/2014/main" id="{6DDB8997-B4D2-4E1F-8391-D35AF9AAF75C}"/>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6940627" y="3999124"/>
            <a:ext cx="4413173" cy="2743200"/>
          </a:xfrm>
          <a:prstGeom prst="rect">
            <a:avLst/>
          </a:prstGeom>
          <a:noFill/>
          <a:ln>
            <a:noFill/>
          </a:ln>
        </p:spPr>
      </p:pic>
    </p:spTree>
    <p:extLst>
      <p:ext uri="{BB962C8B-B14F-4D97-AF65-F5344CB8AC3E}">
        <p14:creationId xmlns:p14="http://schemas.microsoft.com/office/powerpoint/2010/main" val="259058511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a:xfrm>
            <a:off x="838200" y="361507"/>
            <a:ext cx="10515600" cy="5815456"/>
          </a:xfrm>
        </p:spPr>
        <p:txBody>
          <a:bodyPr>
            <a:normAutofit/>
          </a:bodyPr>
          <a:lstStyle/>
          <a:p>
            <a:pPr marL="0" indent="0" algn="just">
              <a:buNone/>
            </a:pPr>
            <a:r>
              <a:rPr lang="ru-RU" dirty="0">
                <a:solidFill>
                  <a:srgbClr val="0000CC"/>
                </a:solidFill>
                <a:latin typeface="Times New Roman" pitchFamily="18" charset="0"/>
                <a:cs typeface="Times New Roman" pitchFamily="18" charset="0"/>
              </a:rPr>
              <a:t>	</a:t>
            </a:r>
            <a:r>
              <a:rPr lang="ru-RU" sz="3200" dirty="0">
                <a:solidFill>
                  <a:srgbClr val="0000CC"/>
                </a:solidFill>
                <a:latin typeface="Times New Roman" pitchFamily="18" charset="0"/>
                <a:cs typeface="Times New Roman" pitchFamily="18" charset="0"/>
              </a:rPr>
              <a:t>Варианты использования презентаций в работе с обучающимися с нарушением интеллекта:</a:t>
            </a:r>
          </a:p>
          <a:p>
            <a:pPr marL="1520825" lvl="0" indent="36513" algn="just">
              <a:tabLst>
                <a:tab pos="2060575" algn="l"/>
              </a:tabLst>
            </a:pPr>
            <a:r>
              <a:rPr lang="ru-RU" sz="3200" dirty="0">
                <a:solidFill>
                  <a:srgbClr val="0000CC"/>
                </a:solidFill>
                <a:latin typeface="Times New Roman" pitchFamily="18" charset="0"/>
                <a:cs typeface="Times New Roman" pitchFamily="18" charset="0"/>
              </a:rPr>
              <a:t>проведение презентаций на уроке при объяснении нового материала: заранее созданная презентация заменяет классную доску при объяснении нового материала, способствуя фиксации внимания обучающимися нарушением интеллекта на каких-либо иллюстрациях, данных, формулах, технологических операций и т. п.;</a:t>
            </a:r>
          </a:p>
        </p:txBody>
      </p:sp>
      <p:pic>
        <p:nvPicPr>
          <p:cNvPr id="4" name="Рисунок 3">
            <a:extLst>
              <a:ext uri="{FF2B5EF4-FFF2-40B4-BE49-F238E27FC236}">
                <a16:creationId xmlns:a16="http://schemas.microsoft.com/office/drawing/2014/main" id="{52D93955-9794-4588-BC0C-28DB75F128ED}"/>
              </a:ext>
            </a:extLst>
          </p:cNvPr>
          <p:cNvPicPr/>
          <p:nvPr/>
        </p:nvPicPr>
        <p:blipFill rotWithShape="1">
          <a:blip r:embed="rId2" cstate="print">
            <a:extLst>
              <a:ext uri="{28A0092B-C50C-407E-A947-70E740481C1C}">
                <a14:useLocalDpi xmlns:a14="http://schemas.microsoft.com/office/drawing/2010/main" val="0"/>
              </a:ext>
            </a:extLst>
          </a:blip>
          <a:srcRect l="13324" t="4162" r="12208" b="3148"/>
          <a:stretch/>
        </p:blipFill>
        <p:spPr bwMode="auto">
          <a:xfrm>
            <a:off x="95770" y="1272739"/>
            <a:ext cx="2151380" cy="382778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21631883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a:xfrm>
            <a:off x="838200" y="425302"/>
            <a:ext cx="10515600" cy="5751661"/>
          </a:xfrm>
        </p:spPr>
        <p:txBody>
          <a:bodyPr>
            <a:normAutofit/>
          </a:bodyPr>
          <a:lstStyle/>
          <a:p>
            <a:pPr marL="2874963" indent="0" algn="just">
              <a:buNone/>
            </a:pPr>
            <a:r>
              <a:rPr lang="ru-RU" dirty="0">
                <a:solidFill>
                  <a:srgbClr val="0000CC"/>
                </a:solidFill>
                <a:latin typeface="Times New Roman" pitchFamily="18" charset="0"/>
                <a:cs typeface="Times New Roman" pitchFamily="18" charset="0"/>
              </a:rPr>
              <a:t> </a:t>
            </a:r>
          </a:p>
          <a:p>
            <a:pPr marL="2874963" indent="36513" algn="just"/>
            <a:r>
              <a:rPr lang="ru-RU" dirty="0">
                <a:solidFill>
                  <a:srgbClr val="0000CC"/>
                </a:solidFill>
                <a:latin typeface="Times New Roman" pitchFamily="18" charset="0"/>
                <a:cs typeface="Times New Roman" pitchFamily="18" charset="0"/>
              </a:rPr>
              <a:t>  наглядная демонстрация процесса (построение диаграмм, таблиц, моделирование технологических процессов приготовления различных блюд, организация рабочего места повара в соответствии с видами изготавливаемых блюд), который невозможно или достаточно сложно провести с помощью плакатов или классной доски;</a:t>
            </a:r>
          </a:p>
          <a:p>
            <a:pPr algn="just"/>
            <a:endParaRPr lang="ru-RU" dirty="0">
              <a:solidFill>
                <a:srgbClr val="0000CC"/>
              </a:solidFill>
              <a:latin typeface="Times New Roman" pitchFamily="18" charset="0"/>
              <a:cs typeface="Times New Roman" pitchFamily="18" charset="0"/>
            </a:endParaRPr>
          </a:p>
          <a:p>
            <a:endParaRPr lang="ru-RU" dirty="0"/>
          </a:p>
        </p:txBody>
      </p:sp>
      <p:pic>
        <p:nvPicPr>
          <p:cNvPr id="4" name="Рисунок 3">
            <a:extLst>
              <a:ext uri="{FF2B5EF4-FFF2-40B4-BE49-F238E27FC236}">
                <a16:creationId xmlns:a16="http://schemas.microsoft.com/office/drawing/2014/main" id="{30E809EC-4808-4146-9575-909230F9E3D6}"/>
              </a:ext>
            </a:extLst>
          </p:cNvPr>
          <p:cNvPicPr/>
          <p:nvPr/>
        </p:nvPicPr>
        <p:blipFill rotWithShape="1">
          <a:blip r:embed="rId2" cstate="print">
            <a:extLst>
              <a:ext uri="{28A0092B-C50C-407E-A947-70E740481C1C}">
                <a14:useLocalDpi xmlns:a14="http://schemas.microsoft.com/office/drawing/2010/main" val="0"/>
              </a:ext>
            </a:extLst>
          </a:blip>
          <a:srcRect l="13324" t="4162" r="12208" b="3148"/>
          <a:stretch/>
        </p:blipFill>
        <p:spPr bwMode="auto">
          <a:xfrm>
            <a:off x="646614" y="425302"/>
            <a:ext cx="2151380" cy="382778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83505394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a:xfrm>
            <a:off x="838200" y="404037"/>
            <a:ext cx="10515600" cy="5772926"/>
          </a:xfrm>
        </p:spPr>
        <p:txBody>
          <a:bodyPr/>
          <a:lstStyle/>
          <a:p>
            <a:pPr marL="1971675" lvl="0" indent="-52388" algn="just"/>
            <a:r>
              <a:rPr lang="ru-RU" sz="3200" dirty="0">
                <a:solidFill>
                  <a:srgbClr val="0000CC"/>
                </a:solidFill>
                <a:latin typeface="Times New Roman" pitchFamily="18" charset="0"/>
                <a:cs typeface="Times New Roman" pitchFamily="18" charset="0"/>
              </a:rPr>
              <a:t>  презентация по результатам выполнения индивидуальных и групповых проектов (подготовка обучающимися (самостоятельно или в группе) презентации для сопровождения собственного доклада);</a:t>
            </a:r>
          </a:p>
          <a:p>
            <a:pPr marL="1884363" lvl="0" indent="-52388" algn="just"/>
            <a:r>
              <a:rPr lang="ru-RU" sz="3200" dirty="0">
                <a:solidFill>
                  <a:srgbClr val="0000CC"/>
                </a:solidFill>
                <a:latin typeface="Times New Roman" pitchFamily="18" charset="0"/>
                <a:cs typeface="Times New Roman" pitchFamily="18" charset="0"/>
              </a:rPr>
              <a:t>  создание фотоальбомов как отчётов о прохождении производственной практики обучающихся с нарушением интеллекта.</a:t>
            </a:r>
          </a:p>
          <a:p>
            <a:endParaRPr lang="ru-RU" dirty="0"/>
          </a:p>
        </p:txBody>
      </p:sp>
      <p:pic>
        <p:nvPicPr>
          <p:cNvPr id="4" name="Рисунок 3">
            <a:extLst>
              <a:ext uri="{FF2B5EF4-FFF2-40B4-BE49-F238E27FC236}">
                <a16:creationId xmlns:a16="http://schemas.microsoft.com/office/drawing/2014/main" id="{47DDB4A6-6604-41BC-878B-9309A86D7E20}"/>
              </a:ext>
            </a:extLst>
          </p:cNvPr>
          <p:cNvPicPr/>
          <p:nvPr/>
        </p:nvPicPr>
        <p:blipFill rotWithShape="1">
          <a:blip r:embed="rId2" cstate="print">
            <a:extLst>
              <a:ext uri="{28A0092B-C50C-407E-A947-70E740481C1C}">
                <a14:useLocalDpi xmlns:a14="http://schemas.microsoft.com/office/drawing/2010/main" val="0"/>
              </a:ext>
            </a:extLst>
          </a:blip>
          <a:srcRect l="13324" t="4162" r="12208" b="3148"/>
          <a:stretch/>
        </p:blipFill>
        <p:spPr bwMode="auto">
          <a:xfrm>
            <a:off x="327125" y="365125"/>
            <a:ext cx="2151380" cy="382778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74143831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a:xfrm>
            <a:off x="838200" y="393405"/>
            <a:ext cx="10515600" cy="5783558"/>
          </a:xfrm>
        </p:spPr>
        <p:txBody>
          <a:bodyPr/>
          <a:lstStyle/>
          <a:p>
            <a:pPr marL="0" indent="0" algn="just">
              <a:buNone/>
            </a:pPr>
            <a:r>
              <a:rPr lang="ru-RU" sz="3200" dirty="0">
                <a:solidFill>
                  <a:srgbClr val="0000CC"/>
                </a:solidFill>
                <a:latin typeface="Times New Roman" pitchFamily="18" charset="0"/>
                <a:cs typeface="Times New Roman" pitchFamily="18" charset="0"/>
              </a:rPr>
              <a:t>	Для обучающихся с нарушением интеллекта устанавливается особый порядок освоения учебной дисциплины «Физическая культура», он строится на соблюдении принципов здоровьесбережения и адаптивной физической культуры. Специфика учебного процесса по физической культуре для обучающихся нарушением интеллекта, связана с учётом индивидуальных особенностей здоровья, рекомендаций психолого-медико-педагогической комиссии (ПМПК), потребностно-мотивационной сферы, физического развития и физической подготовленности обучающихся. </a:t>
            </a:r>
          </a:p>
          <a:p>
            <a:endParaRPr lang="ru-RU" dirty="0"/>
          </a:p>
        </p:txBody>
      </p:sp>
      <p:pic>
        <p:nvPicPr>
          <p:cNvPr id="4" name="Рисунок 3">
            <a:extLst>
              <a:ext uri="{FF2B5EF4-FFF2-40B4-BE49-F238E27FC236}">
                <a16:creationId xmlns:a16="http://schemas.microsoft.com/office/drawing/2014/main" id="{F9B14249-A7EF-4B8A-B118-A9FA638C8BFB}"/>
              </a:ext>
            </a:extLst>
          </p:cNvPr>
          <p:cNvPicPr/>
          <p:nvPr/>
        </p:nvPicPr>
        <p:blipFill rotWithShape="1">
          <a:blip r:embed="rId2">
            <a:extLst>
              <a:ext uri="{28A0092B-C50C-407E-A947-70E740481C1C}">
                <a14:useLocalDpi xmlns:a14="http://schemas.microsoft.com/office/drawing/2010/main" val="0"/>
              </a:ext>
            </a:extLst>
          </a:blip>
          <a:srcRect l="29283" t="51064" r="23730" b="3722"/>
          <a:stretch/>
        </p:blipFill>
        <p:spPr bwMode="auto">
          <a:xfrm>
            <a:off x="8865281" y="4843780"/>
            <a:ext cx="2790190" cy="1832442"/>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37102064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a:xfrm>
            <a:off x="838200" y="361507"/>
            <a:ext cx="10515600" cy="5815456"/>
          </a:xfrm>
        </p:spPr>
        <p:txBody>
          <a:bodyPr/>
          <a:lstStyle/>
          <a:p>
            <a:pPr marL="0" indent="0" algn="just">
              <a:buNone/>
            </a:pPr>
            <a:r>
              <a:rPr lang="ru-RU" sz="3200" dirty="0">
                <a:solidFill>
                  <a:srgbClr val="0000CC"/>
                </a:solidFill>
                <a:latin typeface="Times New Roman" pitchFamily="18" charset="0"/>
                <a:cs typeface="Times New Roman" pitchFamily="18" charset="0"/>
              </a:rPr>
              <a:t>				Задачи учебной дисциплины 					«Физическая культура» для обучающихся 			нарушением интеллекта направлены на 				обеспечение полноценного физического 				развития, повышения двигательной 					активности и совершенствование 					психофизических способностей, профилактику и предупреждение вторичных отклонений. 	Это могут быть подвижные занятия адаптивной физкультурой в специально оборудованных спортивных, тренажёрных залах или на открытом воздухе, которые проводятся педагогами, имеющими соответствующую подготовку. </a:t>
            </a:r>
          </a:p>
          <a:p>
            <a:endParaRPr lang="ru-RU" dirty="0"/>
          </a:p>
        </p:txBody>
      </p:sp>
      <p:pic>
        <p:nvPicPr>
          <p:cNvPr id="5" name="Рисунок 4">
            <a:extLst>
              <a:ext uri="{FF2B5EF4-FFF2-40B4-BE49-F238E27FC236}">
                <a16:creationId xmlns:a16="http://schemas.microsoft.com/office/drawing/2014/main" id="{D50F889E-8FB4-4642-89E2-0BB857903B00}"/>
              </a:ext>
            </a:extLst>
          </p:cNvPr>
          <p:cNvPicPr/>
          <p:nvPr/>
        </p:nvPicPr>
        <p:blipFill rotWithShape="1">
          <a:blip r:embed="rId2" cstate="print">
            <a:extLst>
              <a:ext uri="{28A0092B-C50C-407E-A947-70E740481C1C}">
                <a14:useLocalDpi xmlns:a14="http://schemas.microsoft.com/office/drawing/2010/main" val="0"/>
              </a:ext>
            </a:extLst>
          </a:blip>
          <a:srcRect l="-11" t="11225" r="7273" b="16090"/>
          <a:stretch/>
        </p:blipFill>
        <p:spPr bwMode="auto">
          <a:xfrm>
            <a:off x="187287" y="361507"/>
            <a:ext cx="3338111" cy="3067493"/>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1139838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a:xfrm>
            <a:off x="838200" y="372140"/>
            <a:ext cx="10515600" cy="5804823"/>
          </a:xfrm>
        </p:spPr>
        <p:txBody>
          <a:bodyPr/>
          <a:lstStyle/>
          <a:p>
            <a:pPr marL="0" indent="0" algn="just">
              <a:buNone/>
            </a:pPr>
            <a:r>
              <a:rPr lang="ru-RU" sz="3200" dirty="0">
                <a:solidFill>
                  <a:srgbClr val="0000CC"/>
                </a:solidFill>
                <a:latin typeface="Times New Roman" pitchFamily="18" charset="0"/>
                <a:cs typeface="Times New Roman" pitchFamily="18" charset="0"/>
              </a:rPr>
              <a:t>				Для обучающихся нарушением 				интеллекта могут быть лекционные 					занятия по тематике здоровьесбережения, 			для этого рекомендуется в учебный план 				включать некоторое количество часов, 				посвящённых поддержанию здоровья и здорового образа жизни. Можно, предложить обучающимся нарушением интеллекта просмотр спортивных соревнований (Параолимпийских игр, Специальной олимпиады) с участием российский спортсменов инвалидов и лиц с ограниченными возможностями здоровья.</a:t>
            </a:r>
          </a:p>
          <a:p>
            <a:endParaRPr lang="ru-RU" dirty="0"/>
          </a:p>
        </p:txBody>
      </p:sp>
      <p:pic>
        <p:nvPicPr>
          <p:cNvPr id="4" name="Рисунок 3">
            <a:extLst>
              <a:ext uri="{FF2B5EF4-FFF2-40B4-BE49-F238E27FC236}">
                <a16:creationId xmlns:a16="http://schemas.microsoft.com/office/drawing/2014/main" id="{FB871D4C-D46E-47F5-9DC2-80A016F4F9ED}"/>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2541" y="506776"/>
            <a:ext cx="3161840" cy="2489812"/>
          </a:xfrm>
          <a:prstGeom prst="rect">
            <a:avLst/>
          </a:prstGeom>
          <a:noFill/>
          <a:ln>
            <a:noFill/>
          </a:ln>
        </p:spPr>
      </p:pic>
    </p:spTree>
    <p:extLst>
      <p:ext uri="{BB962C8B-B14F-4D97-AF65-F5344CB8AC3E}">
        <p14:creationId xmlns:p14="http://schemas.microsoft.com/office/powerpoint/2010/main" val="379632040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a:xfrm>
            <a:off x="838200" y="329609"/>
            <a:ext cx="10515600" cy="5847354"/>
          </a:xfrm>
        </p:spPr>
        <p:txBody>
          <a:bodyPr/>
          <a:lstStyle/>
          <a:p>
            <a:pPr marL="0" indent="0" algn="just">
              <a:buNone/>
            </a:pPr>
            <a:r>
              <a:rPr lang="ru-RU" sz="3200" dirty="0">
                <a:solidFill>
                  <a:srgbClr val="0000CC"/>
                </a:solidFill>
                <a:latin typeface="Times New Roman" pitchFamily="18" charset="0"/>
                <a:cs typeface="Times New Roman" pitchFamily="18" charset="0"/>
              </a:rPr>
              <a:t>				Для организации образовательного 				процесса обучающихся с ограниченными 				возможностями здоровья активно можно 				использовать </a:t>
            </a:r>
            <a:r>
              <a:rPr lang="ru-RU" sz="3200" b="1" dirty="0">
                <a:solidFill>
                  <a:srgbClr val="0000CC"/>
                </a:solidFill>
                <a:latin typeface="Times New Roman" pitchFamily="18" charset="0"/>
                <a:cs typeface="Times New Roman" pitchFamily="18" charset="0"/>
              </a:rPr>
              <a:t>дистанционные 						технологии</a:t>
            </a:r>
            <a:r>
              <a:rPr lang="ru-RU" sz="3200" dirty="0">
                <a:solidFill>
                  <a:srgbClr val="0000CC"/>
                </a:solidFill>
                <a:latin typeface="Times New Roman" pitchFamily="18" charset="0"/>
                <a:cs typeface="Times New Roman" pitchFamily="18" charset="0"/>
              </a:rPr>
              <a:t>. Обучающийся с ОВЗ, учась 				дистанционно, перестаёт быть ограниченным пространственными и временными рамками - у него появляется связь фактически со всем миром. Он может учиться, не выходя из дома, по индивидуальному расписанию и в удобном для себя темпе.</a:t>
            </a:r>
          </a:p>
          <a:p>
            <a:endParaRPr lang="ru-RU" dirty="0"/>
          </a:p>
        </p:txBody>
      </p:sp>
      <p:pic>
        <p:nvPicPr>
          <p:cNvPr id="4" name="Рисунок 3" descr="https://im0-tub-ru.yandex.net/i?id=627142eb496adc93dea60852fab88a39-l&amp;ref=rim&amp;n=13&amp;w=1024&amp;h=767"/>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2260" y="361507"/>
            <a:ext cx="2934587" cy="2445487"/>
          </a:xfrm>
          <a:prstGeom prst="rect">
            <a:avLst/>
          </a:prstGeom>
          <a:noFill/>
          <a:ln>
            <a:noFill/>
          </a:ln>
        </p:spPr>
      </p:pic>
    </p:spTree>
    <p:extLst>
      <p:ext uri="{BB962C8B-B14F-4D97-AF65-F5344CB8AC3E}">
        <p14:creationId xmlns:p14="http://schemas.microsoft.com/office/powerpoint/2010/main" val="313042843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sp>
        <p:nvSpPr>
          <p:cNvPr id="3" name="Объект 2"/>
          <p:cNvSpPr>
            <a:spLocks noGrp="1"/>
          </p:cNvSpPr>
          <p:nvPr>
            <p:ph idx="1"/>
          </p:nvPr>
        </p:nvSpPr>
        <p:spPr>
          <a:xfrm>
            <a:off x="838200" y="382772"/>
            <a:ext cx="10515600" cy="5794191"/>
          </a:xfrm>
        </p:spPr>
        <p:txBody>
          <a:bodyPr/>
          <a:lstStyle/>
          <a:p>
            <a:pPr marL="0" indent="0" algn="just">
              <a:buNone/>
            </a:pPr>
            <a:r>
              <a:rPr lang="ru-RU" sz="3200" dirty="0">
                <a:solidFill>
                  <a:srgbClr val="0000CC"/>
                </a:solidFill>
                <a:latin typeface="Times New Roman" pitchFamily="18" charset="0"/>
                <a:cs typeface="Times New Roman" pitchFamily="18" charset="0"/>
              </a:rPr>
              <a:t>	В системе профессионального образования дистанционное обучение отвечает </a:t>
            </a:r>
            <a:r>
              <a:rPr lang="ru-RU" sz="3200" b="1" dirty="0">
                <a:solidFill>
                  <a:srgbClr val="0000CC"/>
                </a:solidFill>
                <a:latin typeface="Times New Roman" pitchFamily="18" charset="0"/>
                <a:cs typeface="Times New Roman" pitchFamily="18" charset="0"/>
              </a:rPr>
              <a:t>гуманистическому принципу</a:t>
            </a:r>
            <a:r>
              <a:rPr lang="ru-RU" sz="3200" dirty="0">
                <a:solidFill>
                  <a:srgbClr val="0000CC"/>
                </a:solidFill>
                <a:latin typeface="Times New Roman" pitchFamily="18" charset="0"/>
                <a:cs typeface="Times New Roman" pitchFamily="18" charset="0"/>
              </a:rPr>
              <a:t>, согласно которому никто не должен быть лишён возможности учиться по причине бедности, пространственной или временной изолированности, социальной незащищённости или невозможности посещать образовательные учреждения в силу физических недостатков. </a:t>
            </a:r>
          </a:p>
          <a:p>
            <a:endParaRPr lang="ru-RU" dirty="0"/>
          </a:p>
        </p:txBody>
      </p:sp>
      <p:pic>
        <p:nvPicPr>
          <p:cNvPr id="4" name="Рисунок 3">
            <a:extLst>
              <a:ext uri="{FF2B5EF4-FFF2-40B4-BE49-F238E27FC236}">
                <a16:creationId xmlns:a16="http://schemas.microsoft.com/office/drawing/2014/main" id="{118E9251-E35A-433A-A5D7-3976EF4BDFF2}"/>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13513" y="3977089"/>
            <a:ext cx="5365215" cy="2622015"/>
          </a:xfrm>
          <a:prstGeom prst="rect">
            <a:avLst/>
          </a:prstGeom>
          <a:noFill/>
          <a:ln>
            <a:noFill/>
          </a:ln>
        </p:spPr>
      </p:pic>
    </p:spTree>
    <p:extLst>
      <p:ext uri="{BB962C8B-B14F-4D97-AF65-F5344CB8AC3E}">
        <p14:creationId xmlns:p14="http://schemas.microsoft.com/office/powerpoint/2010/main" val="314946652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a:xfrm>
            <a:off x="838200" y="382772"/>
            <a:ext cx="10515600" cy="5794191"/>
          </a:xfrm>
        </p:spPr>
        <p:txBody>
          <a:bodyPr>
            <a:normAutofit lnSpcReduction="10000"/>
          </a:bodyPr>
          <a:lstStyle/>
          <a:p>
            <a:pPr marL="0" indent="0" algn="just">
              <a:buNone/>
            </a:pPr>
            <a:r>
              <a:rPr lang="ru-RU" sz="3200" dirty="0">
                <a:solidFill>
                  <a:srgbClr val="0000CC"/>
                </a:solidFill>
                <a:latin typeface="Times New Roman" pitchFamily="18" charset="0"/>
                <a:cs typeface="Times New Roman" pitchFamily="18" charset="0"/>
              </a:rPr>
              <a:t>	Важно, продолжительность занятие в дистанционном формате для обучающихся с нарушениями интеллекта занятия не более 30 минут.</a:t>
            </a:r>
          </a:p>
          <a:p>
            <a:pPr marL="0" indent="0" algn="just">
              <a:buNone/>
            </a:pPr>
            <a:r>
              <a:rPr lang="ru-RU" sz="3200" dirty="0">
                <a:solidFill>
                  <a:srgbClr val="0000CC"/>
                </a:solidFill>
                <a:latin typeface="Times New Roman" pitchFamily="18" charset="0"/>
                <a:cs typeface="Times New Roman" pitchFamily="18" charset="0"/>
              </a:rPr>
              <a:t>Структура урока в дистанционном формате: </a:t>
            </a:r>
          </a:p>
          <a:p>
            <a:pPr lvl="0" algn="just"/>
            <a:r>
              <a:rPr lang="ru-RU" sz="3200" dirty="0">
                <a:solidFill>
                  <a:srgbClr val="0000CC"/>
                </a:solidFill>
                <a:latin typeface="Times New Roman" pitchFamily="18" charset="0"/>
                <a:cs typeface="Times New Roman" pitchFamily="18" charset="0"/>
              </a:rPr>
              <a:t>объяснение преподавателя; </a:t>
            </a:r>
          </a:p>
          <a:p>
            <a:pPr lvl="0" algn="just"/>
            <a:r>
              <a:rPr lang="ru-RU" sz="3200" dirty="0">
                <a:solidFill>
                  <a:srgbClr val="0000CC"/>
                </a:solidFill>
                <a:latin typeface="Times New Roman" pitchFamily="18" charset="0"/>
                <a:cs typeface="Times New Roman" pitchFamily="18" charset="0"/>
              </a:rPr>
              <a:t>интерактивные задания; </a:t>
            </a:r>
          </a:p>
          <a:p>
            <a:pPr lvl="0" algn="just"/>
            <a:r>
              <a:rPr lang="ru-RU" sz="3200" dirty="0">
                <a:solidFill>
                  <a:srgbClr val="0000CC"/>
                </a:solidFill>
                <a:latin typeface="Times New Roman" pitchFamily="18" charset="0"/>
                <a:cs typeface="Times New Roman" pitchFamily="18" charset="0"/>
              </a:rPr>
              <a:t>самостоятельное изучение. </a:t>
            </a:r>
          </a:p>
          <a:p>
            <a:pPr marL="0" indent="0" algn="just">
              <a:buNone/>
            </a:pPr>
            <a:r>
              <a:rPr lang="ru-RU" sz="3200" dirty="0">
                <a:solidFill>
                  <a:srgbClr val="0000CC"/>
                </a:solidFill>
                <a:latin typeface="Times New Roman" pitchFamily="18" charset="0"/>
                <a:cs typeface="Times New Roman" pitchFamily="18" charset="0"/>
              </a:rPr>
              <a:t>	Содержание корректируется с учётом продолжительности, структуры урока и технологии обучения. Предусмотрены обязательные перерывы с физкультминутками (3-5 минут), гимнастикой для глаз (2-3 минуты).</a:t>
            </a:r>
          </a:p>
          <a:p>
            <a:endParaRPr lang="ru-RU" dirty="0"/>
          </a:p>
        </p:txBody>
      </p:sp>
      <p:pic>
        <p:nvPicPr>
          <p:cNvPr id="4" name="Рисунок 3">
            <a:extLst>
              <a:ext uri="{FF2B5EF4-FFF2-40B4-BE49-F238E27FC236}">
                <a16:creationId xmlns:a16="http://schemas.microsoft.com/office/drawing/2014/main" id="{5A4D3ED4-5573-4CF8-B13A-7488E2763EA5}"/>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659258" y="1476260"/>
            <a:ext cx="2875402" cy="2214391"/>
          </a:xfrm>
          <a:prstGeom prst="rect">
            <a:avLst/>
          </a:prstGeom>
          <a:noFill/>
          <a:ln>
            <a:noFill/>
          </a:ln>
        </p:spPr>
      </p:pic>
    </p:spTree>
    <p:extLst>
      <p:ext uri="{BB962C8B-B14F-4D97-AF65-F5344CB8AC3E}">
        <p14:creationId xmlns:p14="http://schemas.microsoft.com/office/powerpoint/2010/main" val="12880720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a:xfrm>
            <a:off x="838200" y="361507"/>
            <a:ext cx="10515600" cy="5815456"/>
          </a:xfrm>
        </p:spPr>
        <p:txBody>
          <a:bodyPr/>
          <a:lstStyle/>
          <a:p>
            <a:pPr marL="0" indent="0" algn="ctr">
              <a:buNone/>
            </a:pPr>
            <a:r>
              <a:rPr lang="ru-RU" sz="3200" b="1" dirty="0">
                <a:solidFill>
                  <a:srgbClr val="0000CC"/>
                </a:solidFill>
                <a:latin typeface="Times New Roman" pitchFamily="18" charset="0"/>
                <a:cs typeface="Times New Roman" pitchFamily="18" charset="0"/>
              </a:rPr>
              <a:t>      Применяемая терминология:</a:t>
            </a:r>
          </a:p>
          <a:p>
            <a:pPr marL="0" indent="0" algn="just">
              <a:buNone/>
            </a:pPr>
            <a:r>
              <a:rPr lang="ru-RU" sz="3200" b="1" dirty="0">
                <a:solidFill>
                  <a:srgbClr val="0000CC"/>
                </a:solidFill>
                <a:latin typeface="Times New Roman" pitchFamily="18" charset="0"/>
                <a:cs typeface="Times New Roman" pitchFamily="18" charset="0"/>
              </a:rPr>
              <a:t>		Интеллектуальное нарушение </a:t>
            </a:r>
            <a:r>
              <a:rPr lang="ru-RU" sz="3200" dirty="0">
                <a:solidFill>
                  <a:srgbClr val="0000CC"/>
                </a:solidFill>
                <a:latin typeface="Times New Roman" pitchFamily="18" charset="0"/>
                <a:cs typeface="Times New Roman" pitchFamily="18" charset="0"/>
              </a:rPr>
              <a:t>— состояние, 	обусловленное нару­шениями структуры и функций 	мозга и его реакциями на эти нарушения.</a:t>
            </a:r>
          </a:p>
          <a:p>
            <a:pPr marL="0" indent="0" algn="just">
              <a:buNone/>
            </a:pPr>
            <a:r>
              <a:rPr lang="ru-RU" sz="3200" b="1" dirty="0">
                <a:solidFill>
                  <a:srgbClr val="0000CC"/>
                </a:solidFill>
                <a:latin typeface="Times New Roman" pitchFamily="18" charset="0"/>
                <a:cs typeface="Times New Roman" pitchFamily="18" charset="0"/>
              </a:rPr>
              <a:t>		Лицо с ограниченными возможностями 		здоровья 	(ОВЗ) </a:t>
            </a:r>
            <a:r>
              <a:rPr lang="ru-RU" sz="3200" dirty="0">
                <a:solidFill>
                  <a:srgbClr val="0000CC"/>
                </a:solidFill>
                <a:latin typeface="Times New Roman" pitchFamily="18" charset="0"/>
                <a:cs typeface="Times New Roman" pitchFamily="18" charset="0"/>
              </a:rPr>
              <a:t>— физическое лицо, имеющее недостатки в физическом и (или) психологическом развитии, подтверждённые психолого-медико-педагогической комиссией и препятствующие получению образования без создания специальных условий.</a:t>
            </a:r>
          </a:p>
          <a:p>
            <a:pPr marL="0" indent="0">
              <a:buNone/>
            </a:pPr>
            <a:r>
              <a:rPr lang="ru-RU" dirty="0"/>
              <a:t> </a:t>
            </a:r>
          </a:p>
          <a:p>
            <a:pPr marL="0" indent="0" algn="just">
              <a:buNone/>
            </a:pPr>
            <a:endParaRPr lang="ru-RU" dirty="0">
              <a:solidFill>
                <a:srgbClr val="0000CC"/>
              </a:solidFill>
              <a:latin typeface="Times New Roman" pitchFamily="18" charset="0"/>
              <a:cs typeface="Times New Roman" pitchFamily="18" charset="0"/>
            </a:endParaRPr>
          </a:p>
        </p:txBody>
      </p:sp>
      <p:pic>
        <p:nvPicPr>
          <p:cNvPr id="5" name="Рисунок 4" descr="https://static.orgpage.ru/socialnewsphotos/b8/b8da8a4442bc432e909cd9419f45871d.jpg"/>
          <p:cNvPicPr/>
          <p:nvPr/>
        </p:nvPicPr>
        <p:blipFill rotWithShape="1">
          <a:blip r:embed="rId2">
            <a:extLst>
              <a:ext uri="{28A0092B-C50C-407E-A947-70E740481C1C}">
                <a14:useLocalDpi xmlns:a14="http://schemas.microsoft.com/office/drawing/2010/main" val="0"/>
              </a:ext>
            </a:extLst>
          </a:blip>
          <a:srcRect l="5772" r="5720"/>
          <a:stretch/>
        </p:blipFill>
        <p:spPr bwMode="auto">
          <a:xfrm>
            <a:off x="168525" y="202018"/>
            <a:ext cx="1575213" cy="2923953"/>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16330553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a:xfrm>
            <a:off x="838200" y="329609"/>
            <a:ext cx="10515600" cy="5847354"/>
          </a:xfrm>
        </p:spPr>
        <p:txBody>
          <a:bodyPr/>
          <a:lstStyle/>
          <a:p>
            <a:pPr marL="0" indent="0" algn="just">
              <a:buNone/>
            </a:pPr>
            <a:r>
              <a:rPr lang="ru-RU" b="1" dirty="0"/>
              <a:t> 				</a:t>
            </a:r>
            <a:r>
              <a:rPr lang="ru-RU" sz="3200" dirty="0">
                <a:solidFill>
                  <a:srgbClr val="0000CC"/>
                </a:solidFill>
                <a:latin typeface="Times New Roman" pitchFamily="18" charset="0"/>
                <a:cs typeface="Times New Roman" pitchFamily="18" charset="0"/>
              </a:rPr>
              <a:t>Конкурсы профессионального 					мастерства </a:t>
            </a:r>
            <a:r>
              <a:rPr lang="ru-RU" sz="3200" b="1" dirty="0">
                <a:solidFill>
                  <a:srgbClr val="0000CC"/>
                </a:solidFill>
                <a:latin typeface="Times New Roman" pitchFamily="18" charset="0"/>
                <a:cs typeface="Times New Roman" pitchFamily="18" charset="0"/>
              </a:rPr>
              <a:t>«Абилимпикс» </a:t>
            </a:r>
            <a:r>
              <a:rPr lang="ru-RU" sz="3200" dirty="0">
                <a:solidFill>
                  <a:srgbClr val="0000CC"/>
                </a:solidFill>
                <a:latin typeface="Times New Roman" pitchFamily="18" charset="0"/>
                <a:cs typeface="Times New Roman" pitchFamily="18" charset="0"/>
              </a:rPr>
              <a:t>для 					обучающихся с нарушениями интеллекта – 			это форма повышения компетентности, 				толерантности различных субъектов 				образовательной системы (организаторов, участников, экспертов, работодателей, общественности).</a:t>
            </a:r>
          </a:p>
          <a:p>
            <a:pPr marL="0" indent="0">
              <a:buNone/>
            </a:pPr>
            <a:endParaRPr lang="ru-RU" dirty="0"/>
          </a:p>
        </p:txBody>
      </p:sp>
      <p:pic>
        <p:nvPicPr>
          <p:cNvPr id="4" name="Рисунок 3" descr="http://www.vumk.ru/wp-content/uploads/2020/03/a574cd17be0501967e763b322b71957d-768x846.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4912" y="297712"/>
            <a:ext cx="2541181" cy="2658139"/>
          </a:xfrm>
          <a:prstGeom prst="rect">
            <a:avLst/>
          </a:prstGeom>
          <a:noFill/>
          <a:ln>
            <a:noFill/>
          </a:ln>
        </p:spPr>
      </p:pic>
      <p:pic>
        <p:nvPicPr>
          <p:cNvPr id="5" name="Рисунок 4">
            <a:extLst>
              <a:ext uri="{FF2B5EF4-FFF2-40B4-BE49-F238E27FC236}">
                <a16:creationId xmlns:a16="http://schemas.microsoft.com/office/drawing/2014/main" id="{5308CE76-3544-4749-BA9A-38F439C4BEB6}"/>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68598" y="3778787"/>
            <a:ext cx="5365214" cy="2908452"/>
          </a:xfrm>
          <a:prstGeom prst="rect">
            <a:avLst/>
          </a:prstGeom>
          <a:noFill/>
          <a:ln>
            <a:noFill/>
          </a:ln>
        </p:spPr>
      </p:pic>
      <p:pic>
        <p:nvPicPr>
          <p:cNvPr id="6" name="Рисунок 5">
            <a:extLst>
              <a:ext uri="{FF2B5EF4-FFF2-40B4-BE49-F238E27FC236}">
                <a16:creationId xmlns:a16="http://schemas.microsoft.com/office/drawing/2014/main" id="{C3477DDB-7F24-4879-873E-19019A2C056C}"/>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638054" y="3673153"/>
            <a:ext cx="3316077" cy="3051671"/>
          </a:xfrm>
          <a:prstGeom prst="rect">
            <a:avLst/>
          </a:prstGeom>
          <a:noFill/>
          <a:ln>
            <a:noFill/>
          </a:ln>
        </p:spPr>
      </p:pic>
    </p:spTree>
    <p:extLst>
      <p:ext uri="{BB962C8B-B14F-4D97-AF65-F5344CB8AC3E}">
        <p14:creationId xmlns:p14="http://schemas.microsoft.com/office/powerpoint/2010/main" val="145571162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a:xfrm>
            <a:off x="838200" y="350874"/>
            <a:ext cx="10515600" cy="5826089"/>
          </a:xfrm>
        </p:spPr>
        <p:txBody>
          <a:bodyPr/>
          <a:lstStyle/>
          <a:p>
            <a:pPr marL="0" indent="0" algn="just">
              <a:buNone/>
            </a:pPr>
            <a:r>
              <a:rPr lang="ru-RU" sz="3200" dirty="0">
                <a:solidFill>
                  <a:srgbClr val="0000CC"/>
                </a:solidFill>
                <a:latin typeface="Times New Roman" pitchFamily="18" charset="0"/>
                <a:cs typeface="Times New Roman" pitchFamily="18" charset="0"/>
              </a:rPr>
              <a:t>	Конкурсы профессионального мастерства </a:t>
            </a:r>
            <a:r>
              <a:rPr lang="ru-RU" sz="3200" b="1" dirty="0">
                <a:solidFill>
                  <a:srgbClr val="0000CC"/>
                </a:solidFill>
                <a:latin typeface="Times New Roman" pitchFamily="18" charset="0"/>
                <a:cs typeface="Times New Roman" pitchFamily="18" charset="0"/>
              </a:rPr>
              <a:t>«Абилимпикс» </a:t>
            </a:r>
            <a:r>
              <a:rPr lang="ru-RU" sz="3200" dirty="0">
                <a:solidFill>
                  <a:srgbClr val="0000CC"/>
                </a:solidFill>
                <a:latin typeface="Times New Roman" pitchFamily="18" charset="0"/>
                <a:cs typeface="Times New Roman" pitchFamily="18" charset="0"/>
              </a:rPr>
              <a:t>обучающихся с нарушениями интеллекта – это эффективная форма распространения опыта профессиональной подготовки данных категорий по программам среднего профессионального образования и профессионального обучения. В рамках конкурса участники демонстрируют лучшие образцы профессиональной практики лиц с ОВЗ, освоивших программы профессионального обучения, что является основой для развития системы профессионального образования и системы трудоустройства. </a:t>
            </a:r>
          </a:p>
          <a:p>
            <a:endParaRPr lang="ru-RU" dirty="0"/>
          </a:p>
        </p:txBody>
      </p:sp>
      <p:pic>
        <p:nvPicPr>
          <p:cNvPr id="4" name="Рисунок 3">
            <a:extLst>
              <a:ext uri="{FF2B5EF4-FFF2-40B4-BE49-F238E27FC236}">
                <a16:creationId xmlns:a16="http://schemas.microsoft.com/office/drawing/2014/main" id="{64049B8B-8EE8-4D1C-9F6D-5FCCB3D4BFA2}"/>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07567" y="4825388"/>
            <a:ext cx="3437262" cy="1927952"/>
          </a:xfrm>
          <a:prstGeom prst="rect">
            <a:avLst/>
          </a:prstGeom>
          <a:noFill/>
          <a:ln>
            <a:noFill/>
          </a:ln>
        </p:spPr>
      </p:pic>
    </p:spTree>
    <p:extLst>
      <p:ext uri="{BB962C8B-B14F-4D97-AF65-F5344CB8AC3E}">
        <p14:creationId xmlns:p14="http://schemas.microsoft.com/office/powerpoint/2010/main" val="468288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a:xfrm>
            <a:off x="838200" y="361507"/>
            <a:ext cx="10515600" cy="5815456"/>
          </a:xfrm>
        </p:spPr>
        <p:txBody>
          <a:bodyPr>
            <a:normAutofit/>
          </a:bodyPr>
          <a:lstStyle/>
          <a:p>
            <a:pPr marL="0" indent="0" algn="just">
              <a:buNone/>
            </a:pPr>
            <a:r>
              <a:rPr lang="ru-RU" sz="3200" dirty="0">
                <a:solidFill>
                  <a:srgbClr val="0000CC"/>
                </a:solidFill>
                <a:latin typeface="Times New Roman" pitchFamily="18" charset="0"/>
                <a:cs typeface="Times New Roman" pitchFamily="18" charset="0"/>
              </a:rPr>
              <a:t>				Обучающимся нарушением 					интеллекта участие в подобных конкурсах 			важно и необходимо. У них формируется 				ответственность и добросовестное 					отношения к труду, развитие творческого 				мышления, профессионального интереса, коммуникативных качеств, позволяющих найти своё место на рынке труда, правильно адаптироваться к условиям взрослой жизни. </a:t>
            </a:r>
          </a:p>
        </p:txBody>
      </p:sp>
      <p:pic>
        <p:nvPicPr>
          <p:cNvPr id="4" name="Рисунок 3">
            <a:extLst>
              <a:ext uri="{FF2B5EF4-FFF2-40B4-BE49-F238E27FC236}">
                <a16:creationId xmlns:a16="http://schemas.microsoft.com/office/drawing/2014/main" id="{0C512407-C4BA-4C52-B10C-FC8EE32CF7DB}"/>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4812" y="323571"/>
            <a:ext cx="2720248" cy="2734233"/>
          </a:xfrm>
          <a:prstGeom prst="rect">
            <a:avLst/>
          </a:prstGeom>
          <a:noFill/>
          <a:ln>
            <a:noFill/>
          </a:ln>
        </p:spPr>
      </p:pic>
      <p:pic>
        <p:nvPicPr>
          <p:cNvPr id="5" name="Рисунок 4">
            <a:extLst>
              <a:ext uri="{FF2B5EF4-FFF2-40B4-BE49-F238E27FC236}">
                <a16:creationId xmlns:a16="http://schemas.microsoft.com/office/drawing/2014/main" id="{DEC83866-11F9-48A9-823F-42B483A7482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6819441" y="3966072"/>
            <a:ext cx="4534359" cy="2688116"/>
          </a:xfrm>
          <a:prstGeom prst="rect">
            <a:avLst/>
          </a:prstGeom>
          <a:noFill/>
          <a:ln>
            <a:noFill/>
          </a:ln>
        </p:spPr>
      </p:pic>
      <p:pic>
        <p:nvPicPr>
          <p:cNvPr id="6" name="Рисунок 5">
            <a:extLst>
              <a:ext uri="{FF2B5EF4-FFF2-40B4-BE49-F238E27FC236}">
                <a16:creationId xmlns:a16="http://schemas.microsoft.com/office/drawing/2014/main" id="{5B176C69-F051-4C10-9585-AA3F3E739EB9}"/>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872867" y="4329628"/>
            <a:ext cx="3327093" cy="2528371"/>
          </a:xfrm>
          <a:prstGeom prst="rect">
            <a:avLst/>
          </a:prstGeom>
          <a:noFill/>
          <a:ln>
            <a:noFill/>
          </a:ln>
        </p:spPr>
      </p:pic>
    </p:spTree>
    <p:extLst>
      <p:ext uri="{BB962C8B-B14F-4D97-AF65-F5344CB8AC3E}">
        <p14:creationId xmlns:p14="http://schemas.microsoft.com/office/powerpoint/2010/main" val="176821052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a:xfrm>
            <a:off x="1531344" y="350874"/>
            <a:ext cx="9822455" cy="5826089"/>
          </a:xfrm>
        </p:spPr>
        <p:txBody>
          <a:bodyPr>
            <a:normAutofit fontScale="92500" lnSpcReduction="10000"/>
          </a:bodyPr>
          <a:lstStyle/>
          <a:p>
            <a:pPr marL="0" indent="0" algn="just">
              <a:buNone/>
            </a:pPr>
            <a:r>
              <a:rPr lang="ru-RU" sz="3200" dirty="0">
                <a:solidFill>
                  <a:srgbClr val="0000CC"/>
                </a:solidFill>
                <a:latin typeface="Times New Roman" pitchFamily="18" charset="0"/>
                <a:cs typeface="Times New Roman" pitchFamily="18" charset="0"/>
              </a:rPr>
              <a:t>	При проведении конкурса профессионального мастерства для обучающихся нарушением интеллекта необходимо учитывать ряд фактов:</a:t>
            </a:r>
          </a:p>
          <a:p>
            <a:pPr lvl="0" algn="just"/>
            <a:r>
              <a:rPr lang="ru-RU" sz="3200" dirty="0">
                <a:solidFill>
                  <a:srgbClr val="0000CC"/>
                </a:solidFill>
                <a:latin typeface="Times New Roman" pitchFamily="18" charset="0"/>
                <a:cs typeface="Times New Roman" pitchFamily="18" charset="0"/>
              </a:rPr>
              <a:t>обучающиеся данной категории быстро утомляются, поэтому при проведении теоретической части конкурсные задания должны быть разнообразными по содержанию, для снятия утомляемости необходимо включать тренинги или динамические паузы;</a:t>
            </a:r>
          </a:p>
          <a:p>
            <a:pPr algn="just"/>
            <a:r>
              <a:rPr lang="ru-RU" sz="3200" dirty="0">
                <a:solidFill>
                  <a:srgbClr val="0000CC"/>
                </a:solidFill>
                <a:latin typeface="Times New Roman" pitchFamily="18" charset="0"/>
                <a:cs typeface="Times New Roman" pitchFamily="18" charset="0"/>
              </a:rPr>
              <a:t>обучающиеся с нарушениями интеллекта не могут длительно концентрировать внимание, усваивать новую информацию, они не сразу включаются в работу, начинают выполнять задание и не всегда могут контролировать свои эмоции как положительные, так и отрицательные.</a:t>
            </a:r>
          </a:p>
          <a:p>
            <a:endParaRPr lang="ru-RU" dirty="0"/>
          </a:p>
        </p:txBody>
      </p:sp>
      <p:pic>
        <p:nvPicPr>
          <p:cNvPr id="4" name="Рисунок 3">
            <a:extLst>
              <a:ext uri="{FF2B5EF4-FFF2-40B4-BE49-F238E27FC236}">
                <a16:creationId xmlns:a16="http://schemas.microsoft.com/office/drawing/2014/main" id="{38734729-27A7-4A75-96F4-C859D66EF518}"/>
              </a:ext>
            </a:extLst>
          </p:cNvPr>
          <p:cNvPicPr/>
          <p:nvPr/>
        </p:nvPicPr>
        <p:blipFill rotWithShape="1">
          <a:blip r:embed="rId2">
            <a:extLst>
              <a:ext uri="{28A0092B-C50C-407E-A947-70E740481C1C}">
                <a14:useLocalDpi xmlns:a14="http://schemas.microsoft.com/office/drawing/2010/main" val="0"/>
              </a:ext>
            </a:extLst>
          </a:blip>
          <a:srcRect l="19120" t="5024" r="20319" b="4205"/>
          <a:stretch/>
        </p:blipFill>
        <p:spPr bwMode="auto">
          <a:xfrm>
            <a:off x="124399" y="1542362"/>
            <a:ext cx="1427602" cy="404319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34467511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a:xfrm>
            <a:off x="1762698" y="340242"/>
            <a:ext cx="9591101" cy="5836721"/>
          </a:xfrm>
        </p:spPr>
        <p:txBody>
          <a:bodyPr>
            <a:normAutofit lnSpcReduction="10000"/>
          </a:bodyPr>
          <a:lstStyle/>
          <a:p>
            <a:pPr lvl="0" algn="just"/>
            <a:r>
              <a:rPr lang="ru-RU" sz="3200" dirty="0">
                <a:solidFill>
                  <a:srgbClr val="0000CC"/>
                </a:solidFill>
                <a:latin typeface="Times New Roman" pitchFamily="18" charset="0"/>
                <a:cs typeface="Times New Roman" pitchFamily="18" charset="0"/>
              </a:rPr>
              <a:t>обучающихся с интеллектуальными нарушениями низкая активность восприятия и развития мышления, поэтому необходимо использовать больше ярких примеров, наглядности, по ходу конкурса проверять правильность понимания поставленного вопроса, задания, один и тот же материал предоставлять в различных вариантах;</a:t>
            </a:r>
          </a:p>
          <a:p>
            <a:pPr algn="just"/>
            <a:r>
              <a:rPr lang="ru-RU" sz="3200" dirty="0">
                <a:solidFill>
                  <a:srgbClr val="0000CC"/>
                </a:solidFill>
                <a:latin typeface="Times New Roman" pitchFamily="18" charset="0"/>
                <a:cs typeface="Times New Roman" pitchFamily="18" charset="0"/>
              </a:rPr>
              <a:t>обучающиеся с нарушениями интеллекта чувствительны к мнению взрослых и окружающих, они обидчивы, хотят казаться лучше, стремятся к тому, чтобы их мнение учитывалось, сильно переживают, когда их не дослушивают и перебивают.</a:t>
            </a:r>
          </a:p>
        </p:txBody>
      </p:sp>
      <p:pic>
        <p:nvPicPr>
          <p:cNvPr id="4" name="Рисунок 3">
            <a:extLst>
              <a:ext uri="{FF2B5EF4-FFF2-40B4-BE49-F238E27FC236}">
                <a16:creationId xmlns:a16="http://schemas.microsoft.com/office/drawing/2014/main" id="{953F47D3-04AA-414F-9B59-CDABA198BD25}"/>
              </a:ext>
            </a:extLst>
          </p:cNvPr>
          <p:cNvPicPr/>
          <p:nvPr/>
        </p:nvPicPr>
        <p:blipFill rotWithShape="1">
          <a:blip r:embed="rId2">
            <a:extLst>
              <a:ext uri="{28A0092B-C50C-407E-A947-70E740481C1C}">
                <a14:useLocalDpi xmlns:a14="http://schemas.microsoft.com/office/drawing/2010/main" val="0"/>
              </a:ext>
            </a:extLst>
          </a:blip>
          <a:srcRect l="19120" t="5024" r="20319" b="4205"/>
          <a:stretch/>
        </p:blipFill>
        <p:spPr bwMode="auto">
          <a:xfrm>
            <a:off x="231355" y="1189822"/>
            <a:ext cx="1641513" cy="3756752"/>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60407268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a:xfrm>
            <a:off x="2093204" y="372140"/>
            <a:ext cx="9260595" cy="5804823"/>
          </a:xfrm>
        </p:spPr>
        <p:txBody>
          <a:bodyPr>
            <a:normAutofit/>
          </a:bodyPr>
          <a:lstStyle/>
          <a:p>
            <a:pPr lvl="0" algn="just"/>
            <a:r>
              <a:rPr lang="ru-RU" sz="3200" dirty="0">
                <a:solidFill>
                  <a:srgbClr val="0000CC"/>
                </a:solidFill>
                <a:latin typeface="Times New Roman" pitchFamily="18" charset="0"/>
                <a:cs typeface="Times New Roman" pitchFamily="18" charset="0"/>
              </a:rPr>
              <a:t>с подростками нарушением интеллекта необходимо общаться уважительно, доверительно, желательно всегда обращаться к ним по именам;</a:t>
            </a:r>
          </a:p>
          <a:p>
            <a:pPr algn="just"/>
            <a:r>
              <a:rPr lang="ru-RU" sz="3200" dirty="0">
                <a:solidFill>
                  <a:srgbClr val="0000CC"/>
                </a:solidFill>
                <a:latin typeface="Times New Roman" pitchFamily="18" charset="0"/>
                <a:cs typeface="Times New Roman" pitchFamily="18" charset="0"/>
              </a:rPr>
              <a:t>преподавателям и мастерам производственного обучения  необходимо не торопить их с ответом по ходу проведения конкурса, индивидуально каждого проверять на правильность понимания задания, использовать больше ярких примеров, наглядности, подсказывать, но не заканчивать за них мысль. </a:t>
            </a:r>
          </a:p>
        </p:txBody>
      </p:sp>
      <p:pic>
        <p:nvPicPr>
          <p:cNvPr id="4" name="Рисунок 3">
            <a:extLst>
              <a:ext uri="{FF2B5EF4-FFF2-40B4-BE49-F238E27FC236}">
                <a16:creationId xmlns:a16="http://schemas.microsoft.com/office/drawing/2014/main" id="{91C1288C-5BC7-4235-A4EB-5E438B0F02EA}"/>
              </a:ext>
            </a:extLst>
          </p:cNvPr>
          <p:cNvPicPr/>
          <p:nvPr/>
        </p:nvPicPr>
        <p:blipFill rotWithShape="1">
          <a:blip r:embed="rId2">
            <a:extLst>
              <a:ext uri="{28A0092B-C50C-407E-A947-70E740481C1C}">
                <a14:useLocalDpi xmlns:a14="http://schemas.microsoft.com/office/drawing/2010/main" val="0"/>
              </a:ext>
            </a:extLst>
          </a:blip>
          <a:srcRect l="19120" t="5024" r="20319" b="4205"/>
          <a:stretch/>
        </p:blipFill>
        <p:spPr bwMode="auto">
          <a:xfrm>
            <a:off x="407624" y="923408"/>
            <a:ext cx="1685579" cy="3604523"/>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25135267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a:xfrm>
            <a:off x="1718630" y="350874"/>
            <a:ext cx="9635169" cy="5826089"/>
          </a:xfrm>
        </p:spPr>
        <p:txBody>
          <a:bodyPr/>
          <a:lstStyle/>
          <a:p>
            <a:pPr lvl="0" algn="just"/>
            <a:r>
              <a:rPr lang="ru-RU" sz="3200" dirty="0">
                <a:solidFill>
                  <a:srgbClr val="0000CC"/>
                </a:solidFill>
                <a:latin typeface="Times New Roman" pitchFamily="18" charset="0"/>
                <a:cs typeface="Times New Roman" pitchFamily="18" charset="0"/>
              </a:rPr>
              <a:t>обучающиеся нарушением интеллекта, стремясь выделиться или отличиться чем-то от своих сверстников, часто приукрашивают свои поступки, при этом могут неадекватно оценить свои силы;</a:t>
            </a:r>
          </a:p>
          <a:p>
            <a:pPr lvl="0" algn="just"/>
            <a:r>
              <a:rPr lang="ru-RU" sz="3200" dirty="0">
                <a:solidFill>
                  <a:srgbClr val="0000CC"/>
                </a:solidFill>
                <a:latin typeface="Times New Roman" pitchFamily="18" charset="0"/>
                <a:cs typeface="Times New Roman" pitchFamily="18" charset="0"/>
              </a:rPr>
              <a:t>при подведении итогов конкурса, оценивании работ необходимо давать разъяснения, обосновывающие принятые решения;</a:t>
            </a:r>
          </a:p>
          <a:p>
            <a:pPr lvl="0" algn="just"/>
            <a:r>
              <a:rPr lang="ru-RU" sz="3200" dirty="0">
                <a:solidFill>
                  <a:srgbClr val="0000CC"/>
                </a:solidFill>
                <a:latin typeface="Times New Roman" pitchFamily="18" charset="0"/>
                <a:cs typeface="Times New Roman" pitchFamily="18" charset="0"/>
              </a:rPr>
              <a:t>перед началом выполнения практической части конкурса необходимо повторить правила техники безопасности, производственной санитарии и гигиены, правила противопожарной безопасности.</a:t>
            </a:r>
          </a:p>
          <a:p>
            <a:endParaRPr lang="ru-RU" dirty="0"/>
          </a:p>
        </p:txBody>
      </p:sp>
      <p:pic>
        <p:nvPicPr>
          <p:cNvPr id="4" name="Рисунок 3">
            <a:extLst>
              <a:ext uri="{FF2B5EF4-FFF2-40B4-BE49-F238E27FC236}">
                <a16:creationId xmlns:a16="http://schemas.microsoft.com/office/drawing/2014/main" id="{B706F576-C783-4421-9830-81B44276A6A5}"/>
              </a:ext>
            </a:extLst>
          </p:cNvPr>
          <p:cNvPicPr/>
          <p:nvPr/>
        </p:nvPicPr>
        <p:blipFill rotWithShape="1">
          <a:blip r:embed="rId2">
            <a:extLst>
              <a:ext uri="{28A0092B-C50C-407E-A947-70E740481C1C}">
                <a14:useLocalDpi xmlns:a14="http://schemas.microsoft.com/office/drawing/2010/main" val="0"/>
              </a:ext>
            </a:extLst>
          </a:blip>
          <a:srcRect l="19120" t="5024" r="20319" b="4205"/>
          <a:stretch/>
        </p:blipFill>
        <p:spPr bwMode="auto">
          <a:xfrm>
            <a:off x="187288" y="1035587"/>
            <a:ext cx="1685580" cy="3955054"/>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36699312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a:xfrm>
            <a:off x="838200" y="372140"/>
            <a:ext cx="10515600" cy="5804823"/>
          </a:xfrm>
        </p:spPr>
        <p:txBody>
          <a:bodyPr>
            <a:normAutofit/>
          </a:bodyPr>
          <a:lstStyle/>
          <a:p>
            <a:pPr marL="0" indent="0" algn="just">
              <a:buNone/>
            </a:pPr>
            <a:r>
              <a:rPr lang="ru-RU" sz="3200" dirty="0">
                <a:solidFill>
                  <a:srgbClr val="0000CC"/>
                </a:solidFill>
                <a:latin typeface="Times New Roman" pitchFamily="18" charset="0"/>
                <a:cs typeface="Times New Roman" pitchFamily="18" charset="0"/>
              </a:rPr>
              <a:t>				Профессиональное обучение лиц с 				нарушением интеллекта предусматривает 			высокий уровень и качество знаний, 				овладение профессиональным мастерством 			со стороны педагогического коллектива. 				Учебный процесс должен быть 					организован в соответствии с современными дидактическими принципами образования.</a:t>
            </a:r>
          </a:p>
        </p:txBody>
      </p:sp>
      <p:pic>
        <p:nvPicPr>
          <p:cNvPr id="4" name="Рисунок 3" descr="https://3.bp.blogspot.com/-mmr9ILYXUCU/VrEgvK-YiuI/AAAAAAAAAAM/9CBWTNimiio/s1600/aprendizaje.png">
            <a:extLst>
              <a:ext uri="{FF2B5EF4-FFF2-40B4-BE49-F238E27FC236}">
                <a16:creationId xmlns:a16="http://schemas.microsoft.com/office/drawing/2014/main" id="{8E67B5C6-712B-4F15-8D3D-5C1CA152EBA6}"/>
              </a:ext>
            </a:extLst>
          </p:cNvPr>
          <p:cNvPicPr/>
          <p:nvPr/>
        </p:nvPicPr>
        <p:blipFill rotWithShape="1">
          <a:blip r:embed="rId2" cstate="print">
            <a:extLst>
              <a:ext uri="{28A0092B-C50C-407E-A947-70E740481C1C}">
                <a14:useLocalDpi xmlns:a14="http://schemas.microsoft.com/office/drawing/2010/main" val="0"/>
              </a:ext>
            </a:extLst>
          </a:blip>
          <a:srcRect l="25388" r="22052"/>
          <a:stretch/>
        </p:blipFill>
        <p:spPr bwMode="auto">
          <a:xfrm>
            <a:off x="435935" y="318978"/>
            <a:ext cx="2977116" cy="3062176"/>
          </a:xfrm>
          <a:prstGeom prst="rect">
            <a:avLst/>
          </a:prstGeom>
          <a:noFill/>
          <a:ln>
            <a:noFill/>
          </a:ln>
        </p:spPr>
      </p:pic>
    </p:spTree>
    <p:extLst>
      <p:ext uri="{BB962C8B-B14F-4D97-AF65-F5344CB8AC3E}">
        <p14:creationId xmlns:p14="http://schemas.microsoft.com/office/powerpoint/2010/main" val="119312116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a:xfrm>
            <a:off x="838200" y="350874"/>
            <a:ext cx="10515600" cy="5826089"/>
          </a:xfrm>
        </p:spPr>
        <p:txBody>
          <a:bodyPr/>
          <a:lstStyle/>
          <a:p>
            <a:pPr marL="0" indent="0" algn="just">
              <a:buNone/>
            </a:pPr>
            <a:r>
              <a:rPr lang="ru-RU" sz="3200" dirty="0">
                <a:solidFill>
                  <a:srgbClr val="0000CC"/>
                </a:solidFill>
                <a:latin typeface="Times New Roman" pitchFamily="18" charset="0"/>
                <a:cs typeface="Times New Roman" pitchFamily="18" charset="0"/>
              </a:rPr>
              <a:t>	Основная задача педагогического коллектива – гармоничное развитие личности обучающегося с нарушением интеллекта, воспитании человека, способного к социальной адаптации и интеграции в обществе</a:t>
            </a:r>
            <a:r>
              <a:rPr lang="ru-RU" sz="3200" b="1" dirty="0">
                <a:solidFill>
                  <a:srgbClr val="0000CC"/>
                </a:solidFill>
                <a:latin typeface="Times New Roman" pitchFamily="18" charset="0"/>
                <a:cs typeface="Times New Roman" pitchFamily="18" charset="0"/>
              </a:rPr>
              <a:t>.</a:t>
            </a:r>
            <a:r>
              <a:rPr lang="ru-RU" sz="3200" dirty="0">
                <a:solidFill>
                  <a:srgbClr val="0000CC"/>
                </a:solidFill>
                <a:latin typeface="Times New Roman" pitchFamily="18" charset="0"/>
                <a:cs typeface="Times New Roman" pitchFamily="18" charset="0"/>
              </a:rPr>
              <a:t> У обучающиеся с нарушением интеллекта профессиональное обучение носит воспитывающий  характер,  смысл  его  заключается  в  том,  что  в  процессе  усвоения  знаний  и  умений  происходит  формирование  у обучающихся с нарушением интеллекта положительных  качеств  личности:  трудолюбия,  усидчивости, ответственного  отношения  к  теоритическим занятиям и  производственной практике,  умения работать в трудовом коллективе.</a:t>
            </a:r>
          </a:p>
          <a:p>
            <a:endParaRPr lang="ru-RU" dirty="0"/>
          </a:p>
        </p:txBody>
      </p:sp>
      <p:pic>
        <p:nvPicPr>
          <p:cNvPr id="4" name="Рисунок 3" descr="https://3.bp.blogspot.com/-mmr9ILYXUCU/VrEgvK-YiuI/AAAAAAAAAAM/9CBWTNimiio/s1600/aprendizaje.png">
            <a:extLst>
              <a:ext uri="{FF2B5EF4-FFF2-40B4-BE49-F238E27FC236}">
                <a16:creationId xmlns:a16="http://schemas.microsoft.com/office/drawing/2014/main" id="{8E67B5C6-712B-4F15-8D3D-5C1CA152EBA6}"/>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474148" y="5657533"/>
            <a:ext cx="2892057" cy="1083509"/>
          </a:xfrm>
          <a:prstGeom prst="rect">
            <a:avLst/>
          </a:prstGeom>
          <a:noFill/>
          <a:ln>
            <a:noFill/>
          </a:ln>
        </p:spPr>
      </p:pic>
    </p:spTree>
    <p:extLst>
      <p:ext uri="{BB962C8B-B14F-4D97-AF65-F5344CB8AC3E}">
        <p14:creationId xmlns:p14="http://schemas.microsoft.com/office/powerpoint/2010/main" val="72433702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a:xfrm>
            <a:off x="838200" y="361507"/>
            <a:ext cx="10515600" cy="5815456"/>
          </a:xfrm>
        </p:spPr>
        <p:txBody>
          <a:bodyPr>
            <a:normAutofit/>
          </a:bodyPr>
          <a:lstStyle/>
          <a:p>
            <a:pPr marL="0" indent="0" algn="just">
              <a:buNone/>
            </a:pPr>
            <a:r>
              <a:rPr lang="ru-RU" dirty="0">
                <a:solidFill>
                  <a:srgbClr val="0000CC"/>
                </a:solidFill>
                <a:latin typeface="Times New Roman" pitchFamily="18" charset="0"/>
                <a:cs typeface="Times New Roman" pitchFamily="18" charset="0"/>
              </a:rPr>
              <a:t>				</a:t>
            </a:r>
            <a:r>
              <a:rPr lang="ru-RU" sz="3200" dirty="0">
                <a:solidFill>
                  <a:srgbClr val="0000CC"/>
                </a:solidFill>
                <a:latin typeface="Times New Roman" pitchFamily="18" charset="0"/>
                <a:cs typeface="Times New Roman" pitchFamily="18" charset="0"/>
              </a:rPr>
              <a:t>Замечено, что обучающиеся с 					нарушением интеллекта  с интересом и 				более позитивно относятся к тем учебным 			дисциплинам, в которых 							задействованы понятным им 						технологии</a:t>
            </a:r>
            <a:r>
              <a:rPr lang="ru-RU" sz="3200" b="1" dirty="0">
                <a:solidFill>
                  <a:srgbClr val="0000CC"/>
                </a:solidFill>
                <a:latin typeface="Times New Roman" pitchFamily="18" charset="0"/>
                <a:cs typeface="Times New Roman" pitchFamily="18" charset="0"/>
              </a:rPr>
              <a:t>.</a:t>
            </a:r>
            <a:r>
              <a:rPr lang="ru-RU" sz="3200" dirty="0">
                <a:solidFill>
                  <a:srgbClr val="0000CC"/>
                </a:solidFill>
                <a:latin typeface="Times New Roman" pitchFamily="18" charset="0"/>
                <a:cs typeface="Times New Roman" pitchFamily="18" charset="0"/>
              </a:rPr>
              <a:t>  Это способствует повышению их мотивации и достижению результатов, важных как для обучающегося с нарушением интеллекта, так и для преподавателя. Для обучающихся с  нарушением  интеллекта  очень  важной  является  мотивация,  понимание  того, зачем  нужны  те  или  иные  знания  и  как  они  могут  использовать  их  в  жизни.  </a:t>
            </a:r>
            <a:endParaRPr lang="ru-RU" sz="3200" dirty="0"/>
          </a:p>
        </p:txBody>
      </p:sp>
      <p:pic>
        <p:nvPicPr>
          <p:cNvPr id="4" name="Рисунок 3" descr="http://internat-11.ru/Inf_bezopasnost/normativ.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0242" y="361507"/>
            <a:ext cx="3019645" cy="2647507"/>
          </a:xfrm>
          <a:prstGeom prst="rect">
            <a:avLst/>
          </a:prstGeom>
          <a:noFill/>
          <a:ln>
            <a:noFill/>
          </a:ln>
        </p:spPr>
      </p:pic>
    </p:spTree>
    <p:extLst>
      <p:ext uri="{BB962C8B-B14F-4D97-AF65-F5344CB8AC3E}">
        <p14:creationId xmlns:p14="http://schemas.microsoft.com/office/powerpoint/2010/main" val="13731796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a:xfrm>
            <a:off x="838200" y="393405"/>
            <a:ext cx="10515600" cy="5783558"/>
          </a:xfrm>
        </p:spPr>
        <p:txBody>
          <a:bodyPr>
            <a:normAutofit lnSpcReduction="10000"/>
          </a:bodyPr>
          <a:lstStyle/>
          <a:p>
            <a:pPr marL="0" indent="0" algn="just">
              <a:buNone/>
            </a:pPr>
            <a:r>
              <a:rPr lang="ru-RU" sz="3200" dirty="0">
                <a:solidFill>
                  <a:srgbClr val="0000CC"/>
                </a:solidFill>
                <a:latin typeface="Times New Roman" pitchFamily="18" charset="0"/>
                <a:cs typeface="Times New Roman" pitchFamily="18" charset="0"/>
              </a:rPr>
              <a:t>			К лицам с нарушением интеллекта 				(умственно 			отсталым) относятся 		лица со стойким, 								необратимым нарушением преимущественно 			познавательной сферы, возникающим вследствие органического поражения коры головного мозга, имеющего диффузный (разлитой) характер. 	Специфической особенностью дефекта при умственной отсталости является нарушение высших психических функций – отражения и регуляции поведения и деятельности, что выражается в деформации познавательных процессов, при которых страдают эмоционально-волевая сфера, моторика, личность в целом. </a:t>
            </a:r>
          </a:p>
        </p:txBody>
      </p:sp>
      <p:pic>
        <p:nvPicPr>
          <p:cNvPr id="4" name="Рисунок 3" descr="https://images.golos.io/DQmSYy2KGu4hce3Q2LitNjsBox8P2Pk3SsVskgVXoTGjmYP/%D0%B7%D0%BD%D0%B0%D0%BA%20%D0%BE%D0%BA%D0%BB%D0%B8%D0%BA%D1%83.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0420" y="382278"/>
            <a:ext cx="1774446" cy="1973647"/>
          </a:xfrm>
          <a:prstGeom prst="rect">
            <a:avLst/>
          </a:prstGeom>
          <a:noFill/>
          <a:ln>
            <a:noFill/>
          </a:ln>
        </p:spPr>
      </p:pic>
    </p:spTree>
    <p:extLst>
      <p:ext uri="{BB962C8B-B14F-4D97-AF65-F5344CB8AC3E}">
        <p14:creationId xmlns:p14="http://schemas.microsoft.com/office/powerpoint/2010/main" val="289638407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a:xfrm>
            <a:off x="838200" y="393405"/>
            <a:ext cx="10515600" cy="5783558"/>
          </a:xfrm>
        </p:spPr>
        <p:txBody>
          <a:bodyPr/>
          <a:lstStyle/>
          <a:p>
            <a:pPr marL="0" indent="0" algn="just">
              <a:buNone/>
            </a:pPr>
            <a:r>
              <a:rPr lang="ru-RU" sz="3200" dirty="0">
                <a:solidFill>
                  <a:srgbClr val="0000CC"/>
                </a:solidFill>
                <a:latin typeface="Times New Roman" pitchFamily="18" charset="0"/>
                <a:cs typeface="Times New Roman" pitchFamily="18" charset="0"/>
              </a:rPr>
              <a:t>	Мышление у обучающихся конкретное, и учебный материал, который не связан с  их  личной  практикой,  не  вызывает  у  них  интереса,  в  то  время  как  то,  что  связано  с  их  деятельностью  в  повседневной  жизни,  усваивается  значительно лучше. В связи с этим при изучении новой темы целесообразно объяснить, как обучающиеся  смогут  применить  полученные  знания  в  жизни,  в  трудовой деятельности.</a:t>
            </a:r>
          </a:p>
          <a:p>
            <a:endParaRPr lang="ru-RU" dirty="0"/>
          </a:p>
        </p:txBody>
      </p:sp>
      <p:pic>
        <p:nvPicPr>
          <p:cNvPr id="4" name="Рисунок 3">
            <a:extLst>
              <a:ext uri="{FF2B5EF4-FFF2-40B4-BE49-F238E27FC236}">
                <a16:creationId xmlns:a16="http://schemas.microsoft.com/office/drawing/2014/main" id="{CB8ECB50-EE03-4A63-8F4D-88CABF5BD644}"/>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79605" y="3591499"/>
            <a:ext cx="3635565" cy="3183873"/>
          </a:xfrm>
          <a:prstGeom prst="rect">
            <a:avLst/>
          </a:prstGeom>
          <a:noFill/>
          <a:ln>
            <a:noFill/>
          </a:ln>
        </p:spPr>
      </p:pic>
    </p:spTree>
    <p:extLst>
      <p:ext uri="{BB962C8B-B14F-4D97-AF65-F5344CB8AC3E}">
        <p14:creationId xmlns:p14="http://schemas.microsoft.com/office/powerpoint/2010/main" val="180126101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a:xfrm>
            <a:off x="838200" y="361507"/>
            <a:ext cx="10515600" cy="5815456"/>
          </a:xfrm>
        </p:spPr>
        <p:txBody>
          <a:bodyPr>
            <a:normAutofit/>
          </a:bodyPr>
          <a:lstStyle/>
          <a:p>
            <a:pPr marL="0" indent="0" algn="ctr">
              <a:buNone/>
            </a:pPr>
            <a:endParaRPr lang="ru-RU" sz="6000" b="1" dirty="0">
              <a:solidFill>
                <a:srgbClr val="000099"/>
              </a:solidFill>
              <a:latin typeface="Times New Roman" panose="02020603050405020304" pitchFamily="18" charset="0"/>
              <a:cs typeface="Times New Roman" panose="02020603050405020304" pitchFamily="18" charset="0"/>
            </a:endParaRPr>
          </a:p>
          <a:p>
            <a:pPr marL="0" indent="0" algn="ctr">
              <a:buNone/>
            </a:pPr>
            <a:r>
              <a:rPr lang="ru-RU" sz="6000" b="1" dirty="0">
                <a:solidFill>
                  <a:srgbClr val="0000CC"/>
                </a:solidFill>
                <a:latin typeface="Times New Roman" panose="02020603050405020304" pitchFamily="18" charset="0"/>
                <a:cs typeface="Times New Roman" panose="02020603050405020304" pitchFamily="18" charset="0"/>
              </a:rPr>
              <a:t>Доклад завершён, </a:t>
            </a:r>
          </a:p>
          <a:p>
            <a:pPr marL="0" indent="0" algn="ctr">
              <a:buNone/>
            </a:pPr>
            <a:r>
              <a:rPr lang="ru-RU" sz="6000" b="1" dirty="0">
                <a:solidFill>
                  <a:srgbClr val="0000CC"/>
                </a:solidFill>
                <a:latin typeface="Times New Roman" panose="02020603050405020304" pitchFamily="18" charset="0"/>
                <a:cs typeface="Times New Roman" panose="02020603050405020304" pitchFamily="18" charset="0"/>
              </a:rPr>
              <a:t>благодарю за внимание! </a:t>
            </a:r>
          </a:p>
          <a:p>
            <a:pPr marL="0" indent="0">
              <a:buNone/>
            </a:pPr>
            <a:endParaRPr lang="ru-RU" sz="6000" dirty="0"/>
          </a:p>
        </p:txBody>
      </p:sp>
      <p:pic>
        <p:nvPicPr>
          <p:cNvPr id="4" name="Рисунок 3" descr="http://900igr.net/up/datas/119349/024.jpg"/>
          <p:cNvPicPr/>
          <p:nvPr/>
        </p:nvPicPr>
        <p:blipFill rotWithShape="1">
          <a:blip r:embed="rId2">
            <a:extLst>
              <a:ext uri="{28A0092B-C50C-407E-A947-70E740481C1C}">
                <a14:useLocalDpi xmlns:a14="http://schemas.microsoft.com/office/drawing/2010/main" val="0"/>
              </a:ext>
            </a:extLst>
          </a:blip>
          <a:srcRect l="14024" t="12646" r="27421" b="27591"/>
          <a:stretch/>
        </p:blipFill>
        <p:spPr bwMode="auto">
          <a:xfrm>
            <a:off x="6641016" y="3240268"/>
            <a:ext cx="4572032" cy="3143272"/>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8515556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a:xfrm>
            <a:off x="838200" y="372140"/>
            <a:ext cx="10515600" cy="5804823"/>
          </a:xfrm>
        </p:spPr>
        <p:txBody>
          <a:bodyPr>
            <a:normAutofit/>
          </a:bodyPr>
          <a:lstStyle/>
          <a:p>
            <a:pPr marL="0" indent="0" algn="just">
              <a:buNone/>
            </a:pPr>
            <a:r>
              <a:rPr lang="ru-RU" sz="3200" dirty="0">
                <a:solidFill>
                  <a:srgbClr val="0000CC"/>
                </a:solidFill>
                <a:latin typeface="Times New Roman" pitchFamily="18" charset="0"/>
                <a:cs typeface="Times New Roman" pitchFamily="18" charset="0"/>
              </a:rPr>
              <a:t>			Как правило, такие дети обучаются в 			специализированных школах VIII вида. А после 		из окончания могут пройти профессиональное 			обучение в колледжах и техникумах. Ведь в 			соответствии с законодательством, с 2013 года все профессиональные образовательные организации могут приступать к реализации программ профессионального обучения. Органы государственной власти субъектов Российской Федерации обеспечивают получение профессионального обучения обучающимися с ОВЗ (с различными формами умственной отсталости), не имеющими основного общего или среднего общего образования.</a:t>
            </a:r>
          </a:p>
        </p:txBody>
      </p:sp>
      <p:pic>
        <p:nvPicPr>
          <p:cNvPr id="4" name="Рисунок 3" descr="https://images.golos.io/DQmSYy2KGu4hce3Q2LitNjsBox8P2Pk3SsVskgVXoTGjmYP/%D0%B7%D0%BD%D0%B0%D0%BA%20%D0%BE%D0%BA%D0%BB%D0%B8%D0%BA%D1%83.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0023" y="393405"/>
            <a:ext cx="1667995" cy="2115879"/>
          </a:xfrm>
          <a:prstGeom prst="rect">
            <a:avLst/>
          </a:prstGeom>
          <a:noFill/>
          <a:ln>
            <a:noFill/>
          </a:ln>
        </p:spPr>
      </p:pic>
    </p:spTree>
    <p:extLst>
      <p:ext uri="{BB962C8B-B14F-4D97-AF65-F5344CB8AC3E}">
        <p14:creationId xmlns:p14="http://schemas.microsoft.com/office/powerpoint/2010/main" val="4220527242"/>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797</TotalTime>
  <Words>5148</Words>
  <Application>Microsoft Office PowerPoint</Application>
  <PresentationFormat>Широкоэкранный</PresentationFormat>
  <Paragraphs>200</Paragraphs>
  <Slides>81</Slides>
  <Notes>0</Notes>
  <HiddenSlides>0</HiddenSlides>
  <MMClips>0</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81</vt:i4>
      </vt:variant>
    </vt:vector>
  </HeadingPairs>
  <TitlesOfParts>
    <vt:vector size="87" baseType="lpstr">
      <vt:lpstr>Arial</vt:lpstr>
      <vt:lpstr>Calibri</vt:lpstr>
      <vt:lpstr>Calibri Light</vt:lpstr>
      <vt:lpstr>Times New Roman</vt:lpstr>
      <vt:lpstr>Wingdings</vt:lpstr>
      <vt:lpstr>Тема Office</vt:lpstr>
      <vt:lpstr>Общие подходы к обучению лиц с нарушениями интеллекта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  Международная классификация  болезней 10-го пересмотра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Например, игра «Назовите права детей»</vt:lpstr>
      <vt:lpstr>Например, игра «Назовите права детей»</vt:lpstr>
      <vt:lpstr>Игра: Что лишнее? </vt:lpstr>
      <vt:lpstr>Игра: Что лишнее?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Общие подходы к обучению лиц с нарушениями интеллекта </dc:title>
  <dc:creator>Анна Русакова</dc:creator>
  <cp:lastModifiedBy>Юлия</cp:lastModifiedBy>
  <cp:revision>54</cp:revision>
  <dcterms:created xsi:type="dcterms:W3CDTF">2021-02-14T14:39:25Z</dcterms:created>
  <dcterms:modified xsi:type="dcterms:W3CDTF">2022-02-17T07:32:54Z</dcterms:modified>
</cp:coreProperties>
</file>