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embeddings/oleObject1.bin" ContentType="application/vnd.openxmlformats-officedocument.oleObject"/>
  <Override PartName="/ppt/media/image45.png" ContentType="image/png"/>
  <Override PartName="/ppt/media/image1.wmf" ContentType="image/x-wmf"/>
  <Override PartName="/ppt/media/image46.png" ContentType="image/png"/>
  <Override PartName="/ppt/media/image2.wmf" ContentType="image/x-wmf"/>
  <Override PartName="/ppt/media/image3.wmf" ContentType="image/x-wmf"/>
  <Override PartName="/ppt/media/image4.wmf" ContentType="image/x-wmf"/>
  <Override PartName="/ppt/media/image49.png" ContentType="image/png"/>
  <Override PartName="/ppt/media/image5.wmf" ContentType="image/x-wmf"/>
  <Override PartName="/ppt/media/image6.wmf" ContentType="image/x-wmf"/>
  <Override PartName="/ppt/media/image8.png" ContentType="image/png"/>
  <Override PartName="/ppt/media/image19.wmf" ContentType="image/x-wmf"/>
  <Override PartName="/ppt/media/image7.wmf" ContentType="image/x-wmf"/>
  <Override PartName="/ppt/media/image9.png" ContentType="image/png"/>
  <Override PartName="/ppt/media/image10.png" ContentType="image/png"/>
  <Override PartName="/ppt/media/image11.wmf" ContentType="image/x-wmf"/>
  <Override PartName="/ppt/media/image12.wmf" ContentType="image/x-wmf"/>
  <Override PartName="/ppt/media/image13.png" ContentType="image/png"/>
  <Override PartName="/ppt/media/image14.png" ContentType="image/png"/>
  <Override PartName="/ppt/media/image15.wmf" ContentType="image/x-wmf"/>
  <Override PartName="/ppt/media/image16.wmf" ContentType="image/x-wmf"/>
  <Override PartName="/ppt/media/image17.png" ContentType="image/png"/>
  <Override PartName="/ppt/media/image18.png" ContentType="image/png"/>
  <Override PartName="/ppt/media/image40.wmf" ContentType="image/x-wmf"/>
  <Override PartName="/ppt/media/image20.wmf" ContentType="image/x-wmf"/>
  <Override PartName="/ppt/media/image21.png" ContentType="image/png"/>
  <Override PartName="/ppt/media/image22.png" ContentType="image/png"/>
  <Override PartName="/ppt/media/image23.wmf" ContentType="image/x-wmf"/>
  <Override PartName="/ppt/media/image24.wmf" ContentType="image/x-wmf"/>
  <Override PartName="/ppt/media/image25.png" ContentType="image/png"/>
  <Override PartName="/ppt/media/image26.png" ContentType="image/png"/>
  <Override PartName="/ppt/media/image27.wmf" ContentType="image/x-wmf"/>
  <Override PartName="/ppt/media/image28.wmf" ContentType="image/x-wmf"/>
  <Override PartName="/ppt/media/image29.png" ContentType="image/png"/>
  <Override PartName="/ppt/media/image51.wmf" ContentType="image/x-wmf"/>
  <Override PartName="/ppt/media/image30.png" ContentType="image/png"/>
  <Override PartName="/ppt/media/image31.wmf" ContentType="image/x-wmf"/>
  <Override PartName="/ppt/media/image32.wmf" ContentType="image/x-wmf"/>
  <Override PartName="/ppt/media/image33.png" ContentType="image/png"/>
  <Override PartName="/ppt/media/image34.png" ContentType="image/png"/>
  <Override PartName="/ppt/media/image35.wmf" ContentType="image/x-wmf"/>
  <Override PartName="/ppt/media/image36.wmf" ContentType="image/x-wmf"/>
  <Override PartName="/ppt/media/image37.png" ContentType="image/png"/>
  <Override PartName="/ppt/media/image38.png" ContentType="image/png"/>
  <Override PartName="/ppt/media/image39.wmf" ContentType="image/x-wmf"/>
  <Override PartName="/ppt/media/image41.png" ContentType="image/png"/>
  <Override PartName="/ppt/media/image42.png" ContentType="image/png"/>
  <Override PartName="/ppt/media/image43.wmf" ContentType="image/x-wmf"/>
  <Override PartName="/ppt/media/image44.wmf" ContentType="image/x-wmf"/>
  <Override PartName="/ppt/media/image47.wmf" ContentType="image/x-wmf"/>
  <Override PartName="/ppt/media/image48.wmf" ContentType="image/x-wmf"/>
  <Override PartName="/ppt/media/image50.png" ContentType="image/png"/>
  <Override PartName="/ppt/media/image52.wmf" ContentType="image/x-wmf"/>
  <Override PartName="/ppt/media/image53.png" ContentType="image/png"/>
  <Override PartName="/ppt/media/image54.png" ContentType="image/png"/>
  <Override PartName="/ppt/media/image55.wmf" ContentType="image/x-w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966A39-3913-4310-8B0C-7402CD39B7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0C3E1E-5AC9-4D3E-B978-CECFC8F994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9B640E-B30C-4153-9A0B-404E333189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22FE72-0838-4ECF-AE4A-0A90BD34726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05CC41-3635-487C-A72F-DAF7717E73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067CD2-4664-46D9-AC55-7D7BC079FC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AD008A-0685-4AAA-B96A-158B20F4FA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91D471-912D-496F-A806-6B69A3440B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A2E5BF-0AD7-4BFC-9495-78284EF3EE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270800" cy="25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841263-BFB3-47D8-8F3C-3B3434C511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97C322-C3C3-41B8-AF3D-6B68C70606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99900D-1851-4734-B4D4-6EBD7C946D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DF661C-77BF-4C6F-93A9-F36DBCC10C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B224E0-8132-489A-918C-BF9B039CCB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847994-7FD4-491B-8454-CB965A9551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092C1E-BB8C-4663-8DBF-9D2C448C3E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6173916-3ED0-412D-8ED6-C465EE6283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CA4485-8735-4BA9-BC32-0D109BCA9C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B30FEC-A6A1-45FD-BDFE-943940113E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C1388B-DBD7-40CE-8B39-B37824E11A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270800" cy="25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B2CC33-73DB-4A96-B8F6-3D967DDF63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209448-8C8C-4074-AD2E-49834F9964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5C5FCC-2DF7-424B-8B9A-4F5FE14E83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573E0A-7292-4949-A91A-B436928117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" name="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000"/>
          </a:bodyPr>
          <a:p>
            <a:r>
              <a:rPr b="0" lang="ru-RU" sz="60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97B1BD9-3894-45E1-8983-DB760EFB653E}" type="slidenum">
              <a:rPr b="0" lang="ru-RU" sz="1200" spc="-1" strike="noStrike">
                <a:solidFill>
                  <a:srgbClr val="888888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7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6" name="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70800" cy="547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7000"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8FB9587-78E9-447A-8D75-F5A6190418B3}" type="slidenum">
              <a:rPr b="0" lang="ru-RU" sz="1200" spc="-1" strike="noStrike">
                <a:solidFill>
                  <a:srgbClr val="888888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53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wmf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4.wmf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wmf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8.wmf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wmf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2.wmf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wmf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wmf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wmf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wmf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wmf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wmf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wmf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6.wmf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wmf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wmf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97600" y="2117880"/>
            <a:ext cx="9143640" cy="1805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Развитие сельскохозяйственной кредитной потребительской кооперации - повышение благосостояния сельского населения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20104920" y="889920"/>
            <a:ext cx="3717360" cy="1417320"/>
          </a:xfrm>
          <a:prstGeom prst="rect">
            <a:avLst/>
          </a:prstGeom>
          <a:ln w="12700">
            <a:noFill/>
          </a:ln>
        </p:spPr>
      </p:pic>
      <p:pic>
        <p:nvPicPr>
          <p:cNvPr id="94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9838800" y="25452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95" name="Изображение" descr="Изображение"/>
          <p:cNvPicPr/>
          <p:nvPr/>
        </p:nvPicPr>
        <p:blipFill>
          <a:blip r:embed="rId5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96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8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Меры Поддержки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86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87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88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Google Shape;84;p1"/>
          <p:cNvSpPr/>
          <p:nvPr/>
        </p:nvSpPr>
        <p:spPr>
          <a:xfrm>
            <a:off x="621720" y="1276200"/>
            <a:ext cx="11112840" cy="46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Субсидии муниципальным образованиям на поддержку кооперативов:</a:t>
            </a:r>
            <a:endParaRPr b="0" lang="ru-RU" sz="1800" spc="-1" strike="noStrike">
              <a:latin typeface="XO Orie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обслуживание расчетного счета в банках;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обеспечение электронного документооборота по предоставлению отчетности в Банк России в части компенсации компьютерной техники и/или приобретение лицензионного программного обеспечения для осуществления деятельности;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обеспечение электронного документооборота по предоставлению отчетности в Банк России в части обслуживания программных продуктов «Учет в микрофинансовых организациях» и «1С Бухгалтерия»;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90% сумма затрат регионального и муниципального бюджета;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10% средства кооператива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92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Ресурсное обеспечение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96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97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98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84;p1"/>
          <p:cNvSpPr/>
          <p:nvPr/>
        </p:nvSpPr>
        <p:spPr>
          <a:xfrm>
            <a:off x="1219320" y="1038240"/>
            <a:ext cx="9448560" cy="529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Инфраструктура: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Фонд поддержки малого и среднего предпринимательства      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(выдача займов кооперативам); 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Центр развития кооперативов (полное сопровождение деятельности кооперативов; обучение членов команды кооперативов);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Источники финансирования: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Программа развития кооперации и коллективных форм хозяйствования в Липецкой области (меры поддержки кооперативов);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Команда: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Управление экономического развития Липецкой области (разработчик мер поддержки кооперативов);</a:t>
            </a: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Фонд поддержки малого и среднего предпринимательства Липецкой области 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(структурное подразделение: Центр развития кооперативов);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-     Межрегиональная ассоциация сельскохозяйственных кредитных потребительских кооперативов «Единство»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202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РИСКИ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206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207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08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9" name="Таблица 11"/>
          <p:cNvGraphicFramePr/>
          <p:nvPr/>
        </p:nvGraphicFramePr>
        <p:xfrm>
          <a:off x="335880" y="1656720"/>
          <a:ext cx="11519640" cy="2494440"/>
        </p:xfrm>
        <a:graphic>
          <a:graphicData uri="http://schemas.openxmlformats.org/drawingml/2006/table">
            <a:tbl>
              <a:tblPr/>
              <a:tblGrid>
                <a:gridCol w="590760"/>
                <a:gridCol w="2167200"/>
                <a:gridCol w="3279960"/>
                <a:gridCol w="2857680"/>
                <a:gridCol w="2624040"/>
              </a:tblGrid>
              <a:tr h="518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№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00b0f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Название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00b0f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Уровень (низкий/высокий/средний) 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00b0f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Тип риска (внутренний/ внешний)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00b0f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Действия по предотвращению рисков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00b0f0"/>
                      </a:solidFill>
                    </a:lnB>
                    <a:noFill/>
                  </a:tcPr>
                </a:tc>
              </a:tr>
              <a:tr h="155196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00b0f0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Недостаток средств для финансирования мероприятий по поддержке кооперативов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00b0f0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высокий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00b0f0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внешний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00b0f0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Увеличение объемов финансирования, в том числе за счет средств пайщиков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T w="12240">
                      <a:solidFill>
                        <a:srgbClr val="00b0f0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10652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Сложность законодательства, регулирующего сферу кооперации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высокий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внешний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Внесение изменений в законы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  <a:tr h="82188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Недостаток квалифицирован-ных кадров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средний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внутренний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Проведение обучающих мероприятий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82188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Информационная поддержка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средний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внутренний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R w="12240">
                      <a:solidFill>
                        <a:srgbClr val="00b0f0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Проведение разъяснительных кампаний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b0f0"/>
                      </a:solidFill>
                    </a:lnL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0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Команда проекта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03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04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05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Прямоугольник 2"/>
          <p:cNvSpPr/>
          <p:nvPr/>
        </p:nvSpPr>
        <p:spPr>
          <a:xfrm>
            <a:off x="635760" y="1561680"/>
            <a:ext cx="10573920" cy="45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Управление экономического развития Липецкой области (разработчик мер поддержки кооперативов; с 2013 года);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Фонд поддержки малого и среднего предпринимательства (предоставление займов кооперативам; с 2014 года);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Центр развития кооперативов (полное юридическое сопровождение кооперативов; обучение специалистов команд; бухгалтерский аутсорсинг; автоматизация процессов; с 1 ноября 2013 года);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Межрегиональная ассоциация сельскохозяйственных кредитных потребительских кооперативов «Единство» (разработка стандартов деятельности СКПК и контроль за соблюдением стандартов; взаимодействие с регулятором; с 2019 года)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09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Проблема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066320" y="22586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13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14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15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Прямоугольник 14"/>
          <p:cNvSpPr/>
          <p:nvPr/>
        </p:nvSpPr>
        <p:spPr>
          <a:xfrm>
            <a:off x="335880" y="1476360"/>
            <a:ext cx="11050560" cy="39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cap="all">
                <a:solidFill>
                  <a:srgbClr val="000000"/>
                </a:solidFill>
                <a:latin typeface="Times New Roman"/>
                <a:ea typeface="Gilroy Light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Крестьянину или фермеру сложно получить кредит на нужды своего производства. Банки не всегда доступны, а микрофинансовые организации неудобны из-за высоких процентов. 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   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Выходом из этой ситуации может быть объединение людей и предпринимателей с целью финансовой взаимопомощи в сельскохозяйственный кредитный потребительский кооператив.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   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Обеспечение занятости через вовлечение Личных Подсобных Хозяйств в товарное производство.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19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Цель проекта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23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24" name="Google Shape;300;p21"/>
          <p:cNvSpPr/>
          <p:nvPr/>
        </p:nvSpPr>
        <p:spPr>
          <a:xfrm>
            <a:off x="4611240" y="65275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25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Google Shape;84;p1"/>
          <p:cNvSpPr/>
          <p:nvPr/>
        </p:nvSpPr>
        <p:spPr>
          <a:xfrm>
            <a:off x="335880" y="834840"/>
            <a:ext cx="11194200" cy="558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Gilroy Light"/>
              </a:rPr>
              <a:t>По данным реестра кооперативов (Сайт Центробанка) в России 556 действующих сельскохозяйственных кредитных потребительских кооперативов. 51% (287) из них работают В Липецкой области;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Gilroy Light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Gilroy Light"/>
              </a:rPr>
              <a:t>(В Воронежской -1; в Белгородской -1;в Волгоградской-30; Тюменской-14;Чувашии-5;Бурятии-5)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Цели реализации проекта в Липецкой области к 2024 году: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9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marL="285840" indent="-28584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сохранение доли личных подсобных хозяйств, вовлеченных в сельскохозяйственные кредитные потребительские кооперативы, на уровне 35,3%;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увеличение уровня доходов граждан от участия в кооперативной деятельности в 2,2 раза;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увеличение доли работающих кооперативов до 90%;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9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-    создание не менее 20 кооперативов второго и последующего уровней;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-    увеличение объема займов, предоставленных сельскохозяйственными кредитными потребительскими кооперативами малым формам хозяйствования, до 920 млн. руб.;</a:t>
            </a:r>
            <a:br>
              <a:rPr sz="1600"/>
            </a:b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Цель реализации проекта при условии масштабирования: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масштабирование Проекта на 5 регионов;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вовлечение в кооперацию не менее 15% личных подсобных хозяйств заинтересованных регионов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.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 u="sng" cap="all">
                <a:solidFill>
                  <a:srgbClr val="33a1d8"/>
                </a:solidFill>
                <a:uFillTx/>
                <a:latin typeface="Arial"/>
                <a:ea typeface="Gilroy Light"/>
              </a:rPr>
              <a:t>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  <p:sp>
        <p:nvSpPr>
          <p:cNvPr id="127" name="Прямоугольник 2"/>
          <p:cNvSpPr/>
          <p:nvPr/>
        </p:nvSpPr>
        <p:spPr>
          <a:xfrm>
            <a:off x="9270360" y="-24537960"/>
            <a:ext cx="52333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увеличение доли личных подсобных хозяйств, вовлеченных 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30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Суть проекта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34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35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36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Google Shape;84;p1"/>
          <p:cNvSpPr/>
          <p:nvPr/>
        </p:nvSpPr>
        <p:spPr>
          <a:xfrm>
            <a:off x="698040" y="1155600"/>
            <a:ext cx="10567080" cy="52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Gilroy Light"/>
              </a:rPr>
              <a:t>Создание кооперативов практически в каждом сельском поселении.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Gilroy Light"/>
              </a:rPr>
              <a:t>Члены кооператива объединяют денежные средства и получают займы для осуществления сельскохозяйственной деятельности (разведение сельхоз. животных, выращивание растений или предпринимательской деятельности (оказание услуг, торговая деятельность, мастерские).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Gilroy Light"/>
              </a:rPr>
              <a:t>Сбережение временно свободных средств под проценты выше, чем в коммерческих банках (до 12%).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Промежуточные итоги развития в Липецкой области (2022 год).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66,9  тыс. ЛПХ (35,5 % всех ЛПХ ) вовлечено в кооперацию. По оценке объем предоставленных займов — составил 1,2 млрд.руб. (105% к уровню 2021 года), заключено договоров личных сбережений на сумму свыше 530 млн.руб. (101,3 % к уровню 2021 года).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Фонд финансовой взаимопомощи всех кооперативов состоит: (</a:t>
            </a:r>
            <a:r>
              <a:rPr b="0" lang="en-US" sz="1400" spc="-1" strike="noStrike">
                <a:solidFill>
                  <a:srgbClr val="c00000"/>
                </a:solidFill>
                <a:latin typeface="Arial"/>
                <a:ea typeface="Gilroy Light"/>
              </a:rPr>
              <a:t>74</a:t>
            </a:r>
            <a:r>
              <a:rPr b="0" lang="ru-RU" sz="1400" spc="-1" strike="noStrike">
                <a:solidFill>
                  <a:srgbClr val="c00000"/>
                </a:solidFill>
                <a:latin typeface="Arial"/>
                <a:ea typeface="Gilroy Light"/>
              </a:rPr>
              <a:t>%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 средства членов; </a:t>
            </a:r>
            <a:r>
              <a:rPr b="0" lang="en-US" sz="1400" spc="-1" strike="noStrike">
                <a:solidFill>
                  <a:srgbClr val="c00000"/>
                </a:solidFill>
                <a:latin typeface="Arial"/>
                <a:ea typeface="Gilroy Light"/>
              </a:rPr>
              <a:t>7</a:t>
            </a:r>
            <a:r>
              <a:rPr b="0" lang="ru-RU" sz="1400" spc="-1" strike="noStrike">
                <a:solidFill>
                  <a:srgbClr val="c00000"/>
                </a:solidFill>
                <a:latin typeface="Arial"/>
                <a:ea typeface="Gilroy Light"/>
              </a:rPr>
              <a:t>%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-средства господдержки; займы фонда-</a:t>
            </a:r>
            <a:r>
              <a:rPr b="0" lang="en-US" sz="1400" spc="-1" strike="noStrike">
                <a:solidFill>
                  <a:srgbClr val="c00000"/>
                </a:solidFill>
                <a:latin typeface="Arial"/>
                <a:ea typeface="Gilroy Light"/>
              </a:rPr>
              <a:t>4</a:t>
            </a:r>
            <a:r>
              <a:rPr b="0" lang="ru-RU" sz="1400" spc="-1" strike="noStrike">
                <a:solidFill>
                  <a:srgbClr val="c00000"/>
                </a:solidFill>
                <a:latin typeface="Arial"/>
                <a:ea typeface="Gilroy Light"/>
              </a:rPr>
              <a:t>%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; паевый фонд-</a:t>
            </a:r>
            <a:r>
              <a:rPr b="0" lang="en-US" sz="1400" spc="-1" strike="noStrike">
                <a:solidFill>
                  <a:srgbClr val="c00000"/>
                </a:solidFill>
                <a:latin typeface="Arial"/>
                <a:ea typeface="Gilroy Light"/>
              </a:rPr>
              <a:t>5</a:t>
            </a:r>
            <a:r>
              <a:rPr b="0" lang="ru-RU" sz="1400" spc="-1" strike="noStrike">
                <a:solidFill>
                  <a:srgbClr val="c00000"/>
                </a:solidFill>
                <a:latin typeface="Arial"/>
                <a:ea typeface="Gilroy Light"/>
              </a:rPr>
              <a:t>%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).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На 1 рубль поддержки привлечено </a:t>
            </a:r>
            <a:r>
              <a:rPr b="0" lang="ru-RU" sz="1400" spc="-1" strike="noStrike">
                <a:solidFill>
                  <a:srgbClr val="c00000"/>
                </a:solidFill>
                <a:latin typeface="Arial"/>
                <a:ea typeface="Gilroy Light"/>
              </a:rPr>
              <a:t>42,2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ilroy Light"/>
              </a:rPr>
              <a:t> руб. членов кооперативов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40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Стейкхолдеры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44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45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6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84;p1"/>
          <p:cNvSpPr/>
          <p:nvPr/>
        </p:nvSpPr>
        <p:spPr>
          <a:xfrm>
            <a:off x="1916640" y="1758600"/>
            <a:ext cx="9532440" cy="207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Google Shape;84;p1"/>
          <p:cNvSpPr/>
          <p:nvPr/>
        </p:nvSpPr>
        <p:spPr>
          <a:xfrm>
            <a:off x="614160" y="1682280"/>
            <a:ext cx="10218240" cy="39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457200" indent="-457200" algn="ctr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Органы власти всех уровней: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поселение (координаторы создания кооперативов);</a:t>
            </a:r>
            <a:endParaRPr b="0" lang="ru-RU" sz="2000" spc="-1" strike="noStrike">
              <a:latin typeface="XO Orie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район (куратор создания и оказания поддержки кооперативам);</a:t>
            </a:r>
            <a:endParaRPr b="0" lang="ru-RU" sz="2000" spc="-1" strike="noStrike">
              <a:latin typeface="XO Orie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область (разработка и реализация мероприятий поддержки кооперативов);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             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2. Фермеры, предприниматели; Сельское население;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        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3.Информационные ресурсы (бумажные и электронные СМИ);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ilroy Light"/>
              </a:rPr>
              <a:t>4.Производители и продавцы сельхозтехники, семян и т.д.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51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Текущая стадия проекта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55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56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7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Google Shape;84;p1"/>
          <p:cNvSpPr/>
          <p:nvPr/>
        </p:nvSpPr>
        <p:spPr>
          <a:xfrm>
            <a:off x="1329480" y="1625040"/>
            <a:ext cx="9532440" cy="383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Gilroy Light"/>
              </a:rPr>
              <a:t>Реализуется в Липецкой области с 2013 года</a:t>
            </a:r>
            <a:endParaRPr b="0" lang="ru-RU" sz="2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Gilroy Light"/>
              </a:rPr>
              <a:t>Опыт  представлялся в министерствах, в Корпорации МСП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Информация о достижениях:</a:t>
            </a:r>
            <a:endParaRPr b="0" lang="ru-RU" sz="16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https://cyberleninka.ru/article/n/razvitie-selskohozyaystvennoy-kooperatsii-v-lipetskoy-oblasti/viewer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;</a:t>
            </a:r>
            <a:endParaRPr b="0" lang="ru-RU" sz="16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https://cyberleninka.ru/article/n/sovremennoe-sostoyanie-i-perspektivy-razvitiya-selskohozyaystvennoy-kooperatsii/viewer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;</a:t>
            </a:r>
            <a:endParaRPr b="0" lang="ru-RU" sz="16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Gilroy Light"/>
              </a:rPr>
              <a:t>https://cyberleninka.ru/article/n/sovremennoe-sostoyanie-i-perspektivy-razvitiya-selskohozyaystvennoy-potrebitelskoy-kooperatsii-v-lipetskoy-tambovskoy-i-smolenskoy/viewer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61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План реализации проекта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65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66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67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8" name="Таблица 11"/>
          <p:cNvGraphicFramePr/>
          <p:nvPr/>
        </p:nvGraphicFramePr>
        <p:xfrm>
          <a:off x="678600" y="2033640"/>
          <a:ext cx="10834560" cy="3921120"/>
        </p:xfrm>
        <a:graphic>
          <a:graphicData uri="http://schemas.openxmlformats.org/drawingml/2006/table">
            <a:tbl>
              <a:tblPr/>
              <a:tblGrid>
                <a:gridCol w="1805760"/>
                <a:gridCol w="1805760"/>
                <a:gridCol w="1812600"/>
                <a:gridCol w="1798560"/>
                <a:gridCol w="1805760"/>
                <a:gridCol w="1806120"/>
              </a:tblGrid>
              <a:tr h="3139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Проведение информационной кампании в заинтересовавшихся регионах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Подготовка и согласование мероприятий поддержки кооперативов в заинтересован-ных регионах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Утверждение нормативных документов по мерам поддержки кооперативов в заинтересован-ных регионах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Проведение отборов кооперативов для получения поддержки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Предоставление средств государственной поддержки кооперативам, участвующих в отборах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Создание не менее 15 кооперативов в заинтересован-ных регионах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815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Июль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Август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Сентябрь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Октябрь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Ноябрь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</a:rPr>
                        <a:t>Декабрь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69" name="TextBox 12"/>
          <p:cNvSpPr/>
          <p:nvPr/>
        </p:nvSpPr>
        <p:spPr>
          <a:xfrm>
            <a:off x="4603680" y="1478520"/>
            <a:ext cx="29844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2022 год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Объект 1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172" name="Объект 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35880" y="451800"/>
            <a:ext cx="10150920" cy="72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33a1d8"/>
                </a:solidFill>
                <a:latin typeface="Gilroy Light"/>
                <a:ea typeface="Gilroy Light"/>
              </a:rPr>
              <a:t>Стоимость проекта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Изображение" descr="Изображение"/>
          <p:cNvPicPr/>
          <p:nvPr/>
        </p:nvPicPr>
        <p:blipFill>
          <a:blip r:embed="rId3"/>
          <a:stretch/>
        </p:blipFill>
        <p:spPr>
          <a:xfrm>
            <a:off x="9809640" y="424800"/>
            <a:ext cx="2045880" cy="779760"/>
          </a:xfrm>
          <a:prstGeom prst="rect">
            <a:avLst/>
          </a:prstGeom>
          <a:ln w="12700">
            <a:noFill/>
          </a:ln>
        </p:spPr>
      </p:pic>
      <p:pic>
        <p:nvPicPr>
          <p:cNvPr id="176" name="Изображение" descr="Изображение"/>
          <p:cNvPicPr/>
          <p:nvPr/>
        </p:nvPicPr>
        <p:blipFill>
          <a:blip r:embed="rId4"/>
          <a:stretch/>
        </p:blipFill>
        <p:spPr>
          <a:xfrm>
            <a:off x="405000" y="6178320"/>
            <a:ext cx="3444840" cy="471960"/>
          </a:xfrm>
          <a:prstGeom prst="rect">
            <a:avLst/>
          </a:prstGeom>
          <a:ln w="12700">
            <a:noFill/>
          </a:ln>
        </p:spPr>
      </p:pic>
      <p:sp>
        <p:nvSpPr>
          <p:cNvPr id="177" name="Google Shape;300;p21"/>
          <p:cNvSpPr/>
          <p:nvPr/>
        </p:nvSpPr>
        <p:spPr>
          <a:xfrm>
            <a:off x="4611240" y="6363720"/>
            <a:ext cx="3425400" cy="243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a6a6a6"/>
                </a:solidFill>
                <a:latin typeface="Gilroy Light"/>
                <a:ea typeface="Gilroy Light"/>
              </a:rPr>
              <a:t>#страну_меняют_люди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78" name="Google Shape;117;p5"/>
          <p:cNvSpPr/>
          <p:nvPr/>
        </p:nvSpPr>
        <p:spPr>
          <a:xfrm flipH="1" rot="10800000">
            <a:off x="335520" y="1392120"/>
            <a:ext cx="1151964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Google Shape;84;p1"/>
          <p:cNvSpPr/>
          <p:nvPr/>
        </p:nvSpPr>
        <p:spPr>
          <a:xfrm>
            <a:off x="621720" y="1830240"/>
            <a:ext cx="10948320" cy="30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  <a:ea typeface="Gilroy Light"/>
              </a:rPr>
              <a:t>Средства господдержки на 2022 год: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Субсидии муниципальным образованиям на поддержку кооперативов 14,7 млн.руб.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Субсидии на организацию центра кооперативов -5,5 млн.руб.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За период 2014-2021 год в Липецкой области направлено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Gilroy Light"/>
              </a:rPr>
              <a:t>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Gilroy Light"/>
              </a:rPr>
              <a:t>свыше 250 млн.руб. средств государственной поддержки.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Application>Редактор_презентаций/2.2.0.0$Windows_x86 LibreOffice_project/619128f23ebf8e7867bcca7f08c234096b5d1278</Application>
  <AppVersion>15.0000</AppVersion>
  <Words>870</Words>
  <Paragraphs>182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2019-02-20T19:21:15Z</dcterms:created>
  <dc:creator>emz.metall@gmail.com</dc:creator>
  <dc:description/>
  <dc:language>ru-RU</dc:language>
  <cp:lastModifiedBy/>
  <dcterms:modified xsi:type="dcterms:W3CDTF">2023-01-23T14:10:20Z</dcterms:modified>
  <cp:revision>89</cp:revision>
  <dc:subject/>
  <dc:title>Название проекта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Произвольный</vt:lpwstr>
  </property>
  <property fmtid="{D5CDD505-2E9C-101B-9397-08002B2CF9AE}" pid="4" name="Slides">
    <vt:i4>12</vt:i4>
  </property>
</Properties>
</file>