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0" r:id="rId3"/>
    <p:sldId id="314" r:id="rId4"/>
    <p:sldId id="316" r:id="rId5"/>
    <p:sldId id="313" r:id="rId6"/>
    <p:sldId id="285" r:id="rId7"/>
    <p:sldId id="315" r:id="rId8"/>
    <p:sldId id="293" r:id="rId9"/>
    <p:sldId id="318" r:id="rId10"/>
    <p:sldId id="31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6715" autoAdjust="0"/>
  </p:normalViewPr>
  <p:slideViewPr>
    <p:cSldViewPr>
      <p:cViewPr varScale="1">
        <p:scale>
          <a:sx n="64" d="100"/>
          <a:sy n="64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3A3FF-51B0-4E82-9798-9C23268404B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F211-8183-4D65-8756-5225BD49C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5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F211-8183-4D65-8756-5225BD49CC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5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F211-8183-4D65-8756-5225BD49CCB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3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F211-8183-4D65-8756-5225BD49CC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2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FF211-8183-4D65-8756-5225BD49CCB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2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1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0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6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0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3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5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5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2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CA6A-0A65-4446-875D-D65C965B5384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1B83-DE49-4BC0-969F-8FB3FB972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9734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Муниципальное бюджетное образовательное учреждение</a:t>
            </a:r>
          </a:p>
          <a:p>
            <a:pPr algn="ctr"/>
            <a:r>
              <a:rPr lang="ru-RU" sz="2000" dirty="0"/>
              <a:t>дополнительного образования «Дом детского творчества»</a:t>
            </a:r>
          </a:p>
          <a:p>
            <a:pPr algn="ctr"/>
            <a:r>
              <a:rPr lang="ru-RU" sz="2000" dirty="0" err="1"/>
              <a:t>Уметского</a:t>
            </a:r>
            <a:r>
              <a:rPr lang="ru-RU" sz="2000" dirty="0"/>
              <a:t> района Тамбовской области</a:t>
            </a:r>
          </a:p>
          <a:p>
            <a:r>
              <a:rPr lang="ru-RU" sz="2400" i="1" dirty="0"/>
              <a:t> </a:t>
            </a:r>
            <a:endParaRPr lang="ru-RU" sz="2400" i="1" dirty="0" smtClean="0"/>
          </a:p>
          <a:p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Практика «Мы – вместе!»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опыта работы)</a:t>
            </a:r>
          </a:p>
          <a:p>
            <a:pPr algn="ctr"/>
            <a:endParaRPr lang="ru-RU" sz="2800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 smtClean="0"/>
              <a:t>                                                                       </a:t>
            </a:r>
            <a:r>
              <a:rPr lang="ru-RU" i="1" dirty="0"/>
              <a:t> </a:t>
            </a:r>
            <a:r>
              <a:rPr lang="ru-RU" sz="2000" b="1" dirty="0" smtClean="0"/>
              <a:t>Подготовила</a:t>
            </a:r>
            <a:r>
              <a:rPr lang="ru-RU" sz="2000" b="1" dirty="0"/>
              <a:t>: </a:t>
            </a:r>
            <a:r>
              <a:rPr lang="ru-RU" sz="2000" b="1" dirty="0" smtClean="0"/>
              <a:t>Халеева Вера Николаевна,</a:t>
            </a:r>
          </a:p>
          <a:p>
            <a:pPr algn="ctr"/>
            <a:r>
              <a:rPr lang="ru-RU" sz="2000" b="1" dirty="0" smtClean="0"/>
              <a:t>                                                                                                педагог-организатор.</a:t>
            </a:r>
            <a:endParaRPr lang="ru-RU" sz="2000" b="1" dirty="0"/>
          </a:p>
          <a:p>
            <a:r>
              <a:rPr lang="ru-RU" sz="2000" b="1" dirty="0"/>
              <a:t>                                                                                           </a:t>
            </a:r>
          </a:p>
          <a:p>
            <a:r>
              <a:rPr lang="ru-RU" sz="2000" b="1" dirty="0"/>
              <a:t> 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/>
          </a:p>
          <a:p>
            <a:pPr algn="ctr"/>
            <a:r>
              <a:rPr lang="ru-RU" b="1" dirty="0" smtClean="0"/>
              <a:t>2022 </a:t>
            </a:r>
            <a:r>
              <a:rPr lang="ru-RU" b="1" dirty="0"/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5662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0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2738" y="26064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prstClr val="black"/>
                </a:solidFill>
              </a:rPr>
              <a:t>                                                               </a:t>
            </a:r>
            <a:r>
              <a:rPr lang="ru-RU" sz="2400" i="1" dirty="0">
                <a:solidFill>
                  <a:prstClr val="black"/>
                </a:solidFill>
              </a:rPr>
              <a:t> </a:t>
            </a:r>
            <a:r>
              <a:rPr lang="ru-RU" sz="3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</a:t>
            </a:r>
            <a:r>
              <a:rPr lang="ru-RU" sz="3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3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педагогами</a:t>
            </a:r>
            <a:endParaRPr lang="ru-RU" sz="2800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                                                                         </a:t>
            </a:r>
            <a:endParaRPr lang="ru-RU" sz="2000" b="1" dirty="0" smtClean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03" y="854851"/>
            <a:ext cx="3136558" cy="4230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06" y="260648"/>
            <a:ext cx="2552099" cy="3442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7" y="3814369"/>
            <a:ext cx="3679441" cy="27595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9993" y="4942996"/>
            <a:ext cx="47715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Межведомственные</a:t>
            </a:r>
          </a:p>
          <a:p>
            <a:r>
              <a:rPr lang="ru-RU" sz="3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семинары</a:t>
            </a:r>
          </a:p>
          <a:p>
            <a:r>
              <a:rPr lang="ru-RU" sz="32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 педагогами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6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23" y="-340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923" y="197346"/>
            <a:ext cx="8715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практики: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97346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1333"/>
                </a:solidFill>
                <a:latin typeface="Graphik LC"/>
              </a:rPr>
              <a:t>профилактика </a:t>
            </a:r>
            <a:r>
              <a:rPr lang="ru-RU" sz="2000" b="1" dirty="0">
                <a:solidFill>
                  <a:srgbClr val="1D1333"/>
                </a:solidFill>
                <a:latin typeface="Graphik LC"/>
              </a:rPr>
              <a:t>асоциального поведения, суицида, преступности и правонарушений </a:t>
            </a:r>
            <a:r>
              <a:rPr lang="ru-RU" sz="2000" b="1" dirty="0" smtClean="0">
                <a:solidFill>
                  <a:srgbClr val="1D1333"/>
                </a:solidFill>
                <a:latin typeface="Graphik LC"/>
              </a:rPr>
              <a:t>несовершеннолетних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552" y="1444715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04403" y="1443840"/>
            <a:ext cx="69440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D1333"/>
                </a:solidFill>
                <a:latin typeface="Graphik LC"/>
              </a:rPr>
              <a:t>вовлечь несовершеннолетних во внеурочную социально-значимую деятельность</a:t>
            </a:r>
            <a:r>
              <a:rPr lang="ru-RU" sz="2000" b="1" dirty="0" smtClean="0">
                <a:solidFill>
                  <a:srgbClr val="1D1333"/>
                </a:solidFill>
                <a:latin typeface="Graphik LC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1D1333"/>
              </a:solidFill>
              <a:latin typeface="Graphik L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D1333"/>
                </a:solidFill>
                <a:latin typeface="Graphik LC"/>
              </a:rPr>
              <a:t>организовать содержательный досуг несовершеннолетних</a:t>
            </a:r>
            <a:r>
              <a:rPr lang="ru-RU" sz="2000" b="1" dirty="0" smtClean="0">
                <a:solidFill>
                  <a:srgbClr val="1D1333"/>
                </a:solidFill>
                <a:latin typeface="Graphik LC"/>
              </a:rPr>
              <a:t>;</a:t>
            </a:r>
          </a:p>
          <a:p>
            <a:endParaRPr lang="ru-RU" sz="2000" b="1" dirty="0">
              <a:solidFill>
                <a:srgbClr val="1D1333"/>
              </a:solidFill>
              <a:latin typeface="Graphik L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D1333"/>
                </a:solidFill>
                <a:latin typeface="Graphik LC"/>
              </a:rPr>
              <a:t>обеспечить психолого-педагогическую и правовую консультативную помощь детям группы социального риска</a:t>
            </a:r>
            <a:r>
              <a:rPr lang="ru-RU" sz="2000" b="1" dirty="0" smtClean="0">
                <a:solidFill>
                  <a:srgbClr val="1D1333"/>
                </a:solidFill>
                <a:latin typeface="Graphik LC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1D1333"/>
              </a:solidFill>
              <a:latin typeface="Graphik L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D1333"/>
                </a:solidFill>
                <a:latin typeface="Graphik LC"/>
              </a:rPr>
              <a:t>организовать межведомственное взаимодействие в процессе работы с несовершеннолетними группы риска</a:t>
            </a:r>
            <a:r>
              <a:rPr lang="ru-RU" sz="2000" b="1" dirty="0" smtClean="0">
                <a:solidFill>
                  <a:srgbClr val="1D1333"/>
                </a:solidFill>
                <a:latin typeface="Graphik LC"/>
              </a:rPr>
              <a:t>;</a:t>
            </a:r>
          </a:p>
          <a:p>
            <a:endParaRPr lang="ru-RU" sz="2000" b="1" dirty="0">
              <a:solidFill>
                <a:srgbClr val="1D1333"/>
              </a:solidFill>
              <a:latin typeface="Graphik LC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D1333"/>
                </a:solidFill>
                <a:latin typeface="Graphik LC"/>
              </a:rPr>
              <a:t>обеспечить накопление, анализ и обобщение опыта работы с несовершеннолетними группы риска.</a:t>
            </a:r>
            <a:endParaRPr lang="ru-RU" sz="2000" b="1" i="0" dirty="0">
              <a:solidFill>
                <a:srgbClr val="1D1333"/>
              </a:solidFill>
              <a:effectLst/>
              <a:latin typeface="Graphik LC"/>
            </a:endParaRPr>
          </a:p>
        </p:txBody>
      </p:sp>
    </p:spTree>
    <p:extLst>
      <p:ext uri="{BB962C8B-B14F-4D97-AF65-F5344CB8AC3E}">
        <p14:creationId xmlns:p14="http://schemas.microsoft.com/office/powerpoint/2010/main" val="28744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7" y="149138"/>
            <a:ext cx="86882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prstClr val="black"/>
              </a:solidFill>
            </a:endParaRPr>
          </a:p>
          <a:p>
            <a:pPr algn="ctr"/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8" y="692696"/>
            <a:ext cx="4628364" cy="3471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77" y="728224"/>
            <a:ext cx="4147669" cy="5530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4452799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Акция</a:t>
            </a:r>
          </a:p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«Меняю сигарету на конфету»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324544" y="12984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Работа </a:t>
            </a: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учащимися </a:t>
            </a:r>
            <a:endParaRPr lang="ru-RU" sz="28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28232"/>
            <a:ext cx="5417876" cy="380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6409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равовой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 «Не переступи черту»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8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4" y="-518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97346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r>
              <a:rPr lang="ru-RU" sz="2400" i="1" dirty="0">
                <a:solidFill>
                  <a:prstClr val="black"/>
                </a:solidFill>
              </a:rPr>
              <a:t> </a:t>
            </a:r>
            <a:endParaRPr lang="ru-RU" sz="2400" i="1" dirty="0" smtClean="0">
              <a:solidFill>
                <a:prstClr val="black"/>
              </a:solidFill>
            </a:endParaRPr>
          </a:p>
          <a:p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3200" b="1" i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200" b="1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                                                                         </a:t>
            </a:r>
            <a:endParaRPr lang="ru-RU" sz="2000" b="1" dirty="0" smtClean="0">
              <a:solidFill>
                <a:prstClr val="black"/>
              </a:solidFill>
            </a:endParaRPr>
          </a:p>
        </p:txBody>
      </p:sp>
      <p:pic>
        <p:nvPicPr>
          <p:cNvPr id="2051" name="Picture 3" descr="C:\Users\F058~1\AppData\Local\Temp\Rar$DRa13848.18924\ВЕРУСЯ 1\1 блок\зожIMG_20201127_133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3" y="194208"/>
            <a:ext cx="3934078" cy="28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058~1\AppData\Local\Temp\Rar$DRa13848.18924\ВЕРУСЯ 1\1 блок\ЗОЖSAM_93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208"/>
            <a:ext cx="3400350" cy="40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058~1\AppData\Local\Temp\Rar$DRa13848.18924\ВЕРУСЯ 1\1 блок\ЗОЖ1SAM_93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96" y="2924944"/>
            <a:ext cx="6012159" cy="37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28289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«Мы за здоровый образ жизни» </a:t>
            </a:r>
          </a:p>
        </p:txBody>
      </p:sp>
    </p:spTree>
    <p:extLst>
      <p:ext uri="{BB962C8B-B14F-4D97-AF65-F5344CB8AC3E}">
        <p14:creationId xmlns:p14="http://schemas.microsoft.com/office/powerpoint/2010/main" val="18663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н, сиреневый, поток, цвет - (картинка, изображение, фото, обои 11688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54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F058~1\AppData\Local\Temp\Rar$DRa13848.456\ВЕРУСЯ 1\3 блок\Моя малая РодинаSAM_0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611"/>
            <a:ext cx="4161708" cy="340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058~1\AppData\Local\Temp\Rar$DRa13848.456\ВЕРУСЯ 1\3 блок\Моя малая РодинаSAM_01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95" y="146612"/>
            <a:ext cx="4355976" cy="337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F058~1\AppData\Local\Temp\Rar$DRa13848.456\ВЕРУСЯ 1\3 блок\Моя малая РодинаSAM_02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1312"/>
            <a:ext cx="4176464" cy="3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F058~1\AppData\Local\Temp\Rar$DRa13848.456\ВЕРУСЯ 1\3 блок\Моя малая РодинаSAM_23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95" y="3661312"/>
            <a:ext cx="4400593" cy="31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7431" y="6320043"/>
            <a:ext cx="353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«Моя малая Родина» </a:t>
            </a:r>
          </a:p>
        </p:txBody>
      </p:sp>
    </p:spTree>
    <p:extLst>
      <p:ext uri="{BB962C8B-B14F-4D97-AF65-F5344CB8AC3E}">
        <p14:creationId xmlns:p14="http://schemas.microsoft.com/office/powerpoint/2010/main" val="25056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07" y="-1036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9734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r>
              <a:rPr lang="ru-RU" sz="2400" i="1" dirty="0">
                <a:solidFill>
                  <a:prstClr val="black"/>
                </a:solidFill>
              </a:rPr>
              <a:t> </a:t>
            </a:r>
            <a:endParaRPr lang="ru-RU" sz="2400" i="1" dirty="0" smtClean="0">
              <a:solidFill>
                <a:prstClr val="black"/>
              </a:solidFill>
            </a:endParaRPr>
          </a:p>
          <a:p>
            <a:pPr algn="ctr"/>
            <a:endParaRPr lang="ru-RU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                                                                         </a:t>
            </a:r>
            <a:endParaRPr lang="ru-RU" sz="2000" b="1" dirty="0" smtClean="0">
              <a:solidFill>
                <a:prstClr val="black"/>
              </a:solidFill>
            </a:endParaRPr>
          </a:p>
        </p:txBody>
      </p:sp>
      <p:pic>
        <p:nvPicPr>
          <p:cNvPr id="3077" name="Picture 5" descr="C:\Users\F058~1\AppData\Local\Temp\Rar$DRa13848.22439\ВЕРУСЯ 1\2 блок\круглый столSAM_2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3132657"/>
            <a:ext cx="3779912" cy="35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058~1\AppData\Local\Temp\Rar$DRa13848.22439\ВЕРУСЯ 1\2 блок\круглый столSAM_2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79121"/>
            <a:ext cx="3779912" cy="27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058~1\AppData\Local\Temp\Rar$DRa13848.22439\ВЕРУСЯ 1\2 блок\круглый стол моя крепкая и дружная семьяSAM_2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9121"/>
            <a:ext cx="4536505" cy="29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058~1\AppData\Local\Temp\Rar$DRa13848.22439\ВЕРУСЯ 1\2 блок\круглый столSAM_20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54893"/>
            <a:ext cx="4536506" cy="34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8856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Круглый </a:t>
            </a: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 «Моя крепкая и дружная семья»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472" y="360817"/>
            <a:ext cx="7848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родителями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5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18" y="-29129"/>
            <a:ext cx="925252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332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Мастер-классы для детей и родителей </a:t>
            </a:r>
          </a:p>
        </p:txBody>
      </p:sp>
      <p:pic>
        <p:nvPicPr>
          <p:cNvPr id="6146" name="Picture 2" descr="C:\Users\F058~1\AppData\Local\Temp\Rar$DRa13848.26103\ВЕРУСЯ 1\2 блок\Мастер-классы1SAM_2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4077072"/>
            <a:ext cx="377991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058~1\AppData\Local\Temp\Rar$DRa13848.26103\ВЕРУСЯ 1\2 блок\мастер-классы2IMG_82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4752528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F058~1\AppData\Local\Temp\Rar$DRa13848.26103\ВЕРУСЯ 1\2 блок\мастер-классыSAM_20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84" y="188640"/>
            <a:ext cx="3357304" cy="37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058~1\AppData\Local\Temp\Rar$DRa13848.26103\ВЕРУСЯ 1\2 блок\Мастер-классыSAM_20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5352"/>
            <a:ext cx="4933056" cy="27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, сиреневый, поток, цвет - (картинка, изображение, фото, обои 11688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98" y="3149239"/>
            <a:ext cx="5472608" cy="350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35920"/>
            <a:ext cx="5112568" cy="315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13781"/>
            <a:ext cx="877499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i="1" dirty="0">
              <a:solidFill>
                <a:prstClr val="black"/>
              </a:solidFill>
            </a:endParaRPr>
          </a:p>
          <a:p>
            <a:r>
              <a:rPr lang="ru-RU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правового просвещения </a:t>
            </a:r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«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Ребенок-подросток-гражданин»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3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129</Words>
  <Application>Microsoft Office PowerPoint</Application>
  <PresentationFormat>Экран (4:3)</PresentationFormat>
  <Paragraphs>109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Graphik LC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Шитикова</dc:creator>
  <cp:lastModifiedBy>UmetDDT</cp:lastModifiedBy>
  <cp:revision>52</cp:revision>
  <dcterms:created xsi:type="dcterms:W3CDTF">2020-11-20T08:55:41Z</dcterms:created>
  <dcterms:modified xsi:type="dcterms:W3CDTF">2023-01-30T12:44:07Z</dcterms:modified>
</cp:coreProperties>
</file>