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5" r:id="rId2"/>
    <p:sldId id="267" r:id="rId3"/>
    <p:sldId id="273" r:id="rId4"/>
    <p:sldId id="277" r:id="rId5"/>
    <p:sldId id="347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83" r:id="rId16"/>
    <p:sldId id="381" r:id="rId17"/>
    <p:sldId id="384" r:id="rId18"/>
    <p:sldId id="385" r:id="rId19"/>
    <p:sldId id="378" r:id="rId20"/>
    <p:sldId id="300" r:id="rId21"/>
    <p:sldId id="306" r:id="rId22"/>
    <p:sldId id="307" r:id="rId23"/>
    <p:sldId id="308" r:id="rId24"/>
    <p:sldId id="309" r:id="rId25"/>
    <p:sldId id="310" r:id="rId26"/>
    <p:sldId id="3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9" autoAdjust="0"/>
    <p:restoredTop sz="86000" autoAdjust="0"/>
  </p:normalViewPr>
  <p:slideViewPr>
    <p:cSldViewPr>
      <p:cViewPr>
        <p:scale>
          <a:sx n="61" d="100"/>
          <a:sy n="61" d="100"/>
        </p:scale>
        <p:origin x="-816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66E1-7244-4DDD-8279-A4828B83E6EB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79E4-DBE9-4F5C-AC51-2D52153565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017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8051D-3914-44DE-AE65-698EE95757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0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8051D-3914-44DE-AE65-698EE95757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45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8051D-3914-44DE-AE65-698EE95757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269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8051D-3914-44DE-AE65-698EE957575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69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7" b="2"/>
          <a:stretch>
            <a:fillRect/>
          </a:stretch>
        </p:blipFill>
        <p:spPr bwMode="auto">
          <a:xfrm>
            <a:off x="22067" y="1301750"/>
            <a:ext cx="9144000" cy="247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067" y="3778433"/>
            <a:ext cx="9144000" cy="19380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Брифинг</a:t>
            </a:r>
          </a:p>
          <a:p>
            <a:pPr algn="ctr">
              <a:defRPr/>
            </a:pPr>
            <a:r>
              <a:rPr lang="ru-RU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«Физическая культура и спорт в образовании: достижения и перспективы сетевого взаимодействия»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Прямоугольник 4"/>
          <p:cNvSpPr>
            <a:spLocks noChangeArrowheads="1"/>
          </p:cNvSpPr>
          <p:nvPr/>
        </p:nvSpPr>
        <p:spPr bwMode="auto">
          <a:xfrm>
            <a:off x="207516" y="5716509"/>
            <a:ext cx="8728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600" b="1" dirty="0">
                <a:solidFill>
                  <a:srgbClr val="002060"/>
                </a:solidFill>
              </a:rPr>
              <a:t>Модераторы</a:t>
            </a:r>
            <a:r>
              <a:rPr lang="en-US" altLang="ru-RU" sz="1600" b="1" dirty="0">
                <a:solidFill>
                  <a:srgbClr val="002060"/>
                </a:solidFill>
              </a:rPr>
              <a:t>:</a:t>
            </a:r>
            <a:endParaRPr lang="ru-RU" altLang="ru-RU" sz="1600" b="1" dirty="0">
              <a:solidFill>
                <a:srgbClr val="002060"/>
              </a:solidFill>
            </a:endParaRPr>
          </a:p>
          <a:p>
            <a:pPr algn="r"/>
            <a:r>
              <a:rPr lang="ru-RU" altLang="ru-RU" sz="1600" b="1" dirty="0">
                <a:solidFill>
                  <a:srgbClr val="002060"/>
                </a:solidFill>
              </a:rPr>
              <a:t>Николай Иванович</a:t>
            </a:r>
            <a:r>
              <a:rPr lang="ru-RU" altLang="ru-RU" sz="1600" dirty="0">
                <a:solidFill>
                  <a:srgbClr val="002060"/>
                </a:solidFill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</a:rPr>
              <a:t>Синявский,</a:t>
            </a:r>
            <a:r>
              <a:rPr lang="ru-RU" altLang="ru-RU" sz="1600" dirty="0">
                <a:solidFill>
                  <a:srgbClr val="002060"/>
                </a:solidFill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</a:rPr>
              <a:t>д.п.н</a:t>
            </a:r>
            <a:r>
              <a:rPr lang="ru-RU" altLang="ru-RU" sz="1600" dirty="0">
                <a:solidFill>
                  <a:srgbClr val="002060"/>
                </a:solidFill>
              </a:rPr>
              <a:t>., профессор, зав. кафедрой </a:t>
            </a:r>
            <a:r>
              <a:rPr lang="ru-RU" altLang="ru-RU" sz="1600" dirty="0" err="1">
                <a:solidFill>
                  <a:srgbClr val="002060"/>
                </a:solidFill>
              </a:rPr>
              <a:t>ТиМФВ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 algn="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Валерьевич Фурсов, 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кафедры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ТиМФВ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</a:t>
            </a:r>
            <a:r>
              <a:rPr lang="ru-RU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университет»</a:t>
            </a:r>
            <a:endParaRPr lang="ru-RU" altLang="ru-RU" dirty="0">
              <a:solidFill>
                <a:schemeClr val="tx2"/>
              </a:solidFill>
            </a:endParaRPr>
          </a:p>
        </p:txBody>
      </p:sp>
      <p:pic>
        <p:nvPicPr>
          <p:cNvPr id="1127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3" y="108647"/>
            <a:ext cx="902808" cy="108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279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Научно-практическая конференция </a:t>
            </a:r>
          </a:p>
          <a:p>
            <a:pPr algn="ctr"/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«XI ГЛУШКОВСКИЕ ЧТЕНИЯ: </a:t>
            </a:r>
          </a:p>
          <a:p>
            <a:pPr algn="ctr"/>
            <a:r>
              <a:rPr lang="ru-RU" sz="2400" b="1" cap="all" dirty="0" err="1">
                <a:solidFill>
                  <a:schemeClr val="accent1">
                    <a:lumMod val="75000"/>
                  </a:schemeClr>
                </a:solidFill>
              </a:rPr>
              <a:t>деятельностный</a:t>
            </a:r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 подход в воспитании»</a:t>
            </a:r>
          </a:p>
        </p:txBody>
      </p:sp>
    </p:spTree>
    <p:extLst>
      <p:ext uri="{BB962C8B-B14F-4D97-AF65-F5344CB8AC3E}">
        <p14:creationId xmlns:p14="http://schemas.microsoft.com/office/powerpoint/2010/main" val="1525551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21444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праздник 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"Чемпион,  на стадион!"</a:t>
            </a:r>
          </a:p>
        </p:txBody>
      </p:sp>
      <p:pic>
        <p:nvPicPr>
          <p:cNvPr id="3074" name="Picture 2" descr="C:\Users\Елена Александровна\Desktop\20180606_10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084" b="15385"/>
          <a:stretch>
            <a:fillRect/>
          </a:stretch>
        </p:blipFill>
        <p:spPr bwMode="auto">
          <a:xfrm>
            <a:off x="323528" y="1916832"/>
            <a:ext cx="3618327" cy="257575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075" name="Picture 3" descr="C:\Users\Елена Александровна\Desktop\20180606_094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121165"/>
            <a:ext cx="4166932" cy="274285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51392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8360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Развлечение на воде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«Сокровища моря»</a:t>
            </a:r>
          </a:p>
        </p:txBody>
      </p:sp>
      <p:pic>
        <p:nvPicPr>
          <p:cNvPr id="1026" name="Picture 2" descr="C:\Users\Юра\Downloads\image-17-03-20-04-31-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9765" b="10488"/>
          <a:stretch>
            <a:fillRect/>
          </a:stretch>
        </p:blipFill>
        <p:spPr bwMode="auto">
          <a:xfrm>
            <a:off x="214282" y="1500174"/>
            <a:ext cx="2786082" cy="50006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8" name="Picture 4" descr="C:\Users\Юра\Downloads\image-17-03-20-04-31.png"/>
          <p:cNvPicPr>
            <a:picLocks noChangeAspect="1" noChangeArrowheads="1"/>
          </p:cNvPicPr>
          <p:nvPr/>
        </p:nvPicPr>
        <p:blipFill>
          <a:blip r:embed="rId3"/>
          <a:srcRect t="9375" b="9375"/>
          <a:stretch>
            <a:fillRect/>
          </a:stretch>
        </p:blipFill>
        <p:spPr bwMode="auto">
          <a:xfrm>
            <a:off x="6286512" y="1500174"/>
            <a:ext cx="2683852" cy="50006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6" name="Picture 4" descr="C:\Users\Юра\Downloads\image-17-03-20-04-31-6.png"/>
          <p:cNvPicPr>
            <a:picLocks noChangeAspect="1" noChangeArrowheads="1"/>
          </p:cNvPicPr>
          <p:nvPr/>
        </p:nvPicPr>
        <p:blipFill>
          <a:blip r:embed="rId4"/>
          <a:srcRect t="9375" b="9374"/>
          <a:stretch>
            <a:fillRect/>
          </a:stretch>
        </p:blipFill>
        <p:spPr bwMode="auto">
          <a:xfrm>
            <a:off x="3286116" y="1500174"/>
            <a:ext cx="2724516" cy="50006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7723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7"/>
            <a:ext cx="9144000" cy="7016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«Веселые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дельфинята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26" name="Picture 2" descr="C:\Users\Юра\Downloads\image-17-03-20-04-31-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9765" b="8860"/>
          <a:stretch>
            <a:fillRect/>
          </a:stretch>
        </p:blipFill>
        <p:spPr bwMode="auto">
          <a:xfrm>
            <a:off x="3191477" y="1700808"/>
            <a:ext cx="2712123" cy="4700426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8" name="Picture 3" descr="C:\Users\Юра\Downloads\image-17-03-20-04-31-8.png"/>
          <p:cNvPicPr>
            <a:picLocks noChangeAspect="1" noChangeArrowheads="1"/>
          </p:cNvPicPr>
          <p:nvPr/>
        </p:nvPicPr>
        <p:blipFill>
          <a:blip r:embed="rId3"/>
          <a:srcRect t="9375" b="9375"/>
          <a:stretch>
            <a:fillRect/>
          </a:stretch>
        </p:blipFill>
        <p:spPr bwMode="auto">
          <a:xfrm>
            <a:off x="214282" y="1285860"/>
            <a:ext cx="2643206" cy="464350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9" name="Picture 3" descr="C:\Users\Юра\Downloads\image-17-03-20-04-31-1.png"/>
          <p:cNvPicPr>
            <a:picLocks noChangeAspect="1" noChangeArrowheads="1"/>
          </p:cNvPicPr>
          <p:nvPr/>
        </p:nvPicPr>
        <p:blipFill>
          <a:blip r:embed="rId4"/>
          <a:srcRect t="9375" b="9375"/>
          <a:stretch>
            <a:fillRect/>
          </a:stretch>
        </p:blipFill>
        <p:spPr bwMode="auto">
          <a:xfrm>
            <a:off x="6215074" y="1214422"/>
            <a:ext cx="2703633" cy="485778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7640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3787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Праздник «Юные спасатели»</a:t>
            </a:r>
          </a:p>
        </p:txBody>
      </p:sp>
      <p:pic>
        <p:nvPicPr>
          <p:cNvPr id="2050" name="Picture 2" descr="C:\Users\Юра\Downloads\image-17-03-20-04-31-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9620" b="9005"/>
          <a:stretch>
            <a:fillRect/>
          </a:stretch>
        </p:blipFill>
        <p:spPr bwMode="auto">
          <a:xfrm>
            <a:off x="3214678" y="1700808"/>
            <a:ext cx="2714644" cy="464347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2052" name="Picture 4" descr="C:\Users\Юра\Downloads\image-17-03-20-04-31-9.png"/>
          <p:cNvPicPr>
            <a:picLocks noChangeAspect="1" noChangeArrowheads="1"/>
          </p:cNvPicPr>
          <p:nvPr/>
        </p:nvPicPr>
        <p:blipFill>
          <a:blip r:embed="rId3"/>
          <a:srcRect t="11458" b="15625"/>
          <a:stretch>
            <a:fillRect/>
          </a:stretch>
        </p:blipFill>
        <p:spPr bwMode="auto">
          <a:xfrm>
            <a:off x="6143636" y="1857364"/>
            <a:ext cx="2733830" cy="471490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7" name="Picture 3" descr="C:\Users\Юра\Downloads\image-17-03-20-04-31-5.png"/>
          <p:cNvPicPr>
            <a:picLocks noChangeAspect="1" noChangeArrowheads="1"/>
          </p:cNvPicPr>
          <p:nvPr/>
        </p:nvPicPr>
        <p:blipFill>
          <a:blip r:embed="rId4"/>
          <a:srcRect t="9375" b="9375"/>
          <a:stretch>
            <a:fillRect/>
          </a:stretch>
        </p:blipFill>
        <p:spPr bwMode="auto">
          <a:xfrm>
            <a:off x="265937" y="1928802"/>
            <a:ext cx="2734427" cy="4660881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47383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9805"/>
            <a:ext cx="9144000" cy="121442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«Мама, папа, я –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спортивная семья»</a:t>
            </a:r>
          </a:p>
        </p:txBody>
      </p:sp>
      <p:pic>
        <p:nvPicPr>
          <p:cNvPr id="1026" name="Picture 2" descr="C:\Users\Елена Александровна\Desktop\S1600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20" t="16986" r="9951"/>
          <a:stretch>
            <a:fillRect/>
          </a:stretch>
        </p:blipFill>
        <p:spPr bwMode="auto">
          <a:xfrm>
            <a:off x="2483768" y="1556792"/>
            <a:ext cx="4373108" cy="23410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028" name="Picture 4" descr="C:\Users\Елена Александровна\Desktop\IMG_4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16800" y="-13030200"/>
            <a:ext cx="3950208" cy="2633472"/>
          </a:xfrm>
          <a:prstGeom prst="rect">
            <a:avLst/>
          </a:prstGeom>
          <a:noFill/>
        </p:spPr>
      </p:pic>
      <p:pic>
        <p:nvPicPr>
          <p:cNvPr id="5" name="Picture 4" descr="C:\Users\Елена Александровна\Desktop\IMG_4089.JPG"/>
          <p:cNvPicPr>
            <a:picLocks noChangeAspect="1" noChangeArrowheads="1"/>
          </p:cNvPicPr>
          <p:nvPr/>
        </p:nvPicPr>
        <p:blipFill>
          <a:blip r:embed="rId3" cstate="print"/>
          <a:srcRect l="16276" t="5425" r="5960"/>
          <a:stretch>
            <a:fillRect/>
          </a:stretch>
        </p:blipFill>
        <p:spPr bwMode="auto">
          <a:xfrm>
            <a:off x="5357818" y="4214818"/>
            <a:ext cx="3500462" cy="2490596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3" name="Picture 2" descr="C:\Users\Елена Александровна\Desktop\IMG_38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800" y="-13030200"/>
            <a:ext cx="2633472" cy="1755648"/>
          </a:xfrm>
          <a:prstGeom prst="rect">
            <a:avLst/>
          </a:prstGeom>
          <a:noFill/>
        </p:spPr>
      </p:pic>
      <p:pic>
        <p:nvPicPr>
          <p:cNvPr id="7" name="Picture 4" descr="C:\Users\Елена Александровна\Desktop\IMG_4089.JPG"/>
          <p:cNvPicPr>
            <a:picLocks noChangeAspect="1" noChangeArrowheads="1"/>
          </p:cNvPicPr>
          <p:nvPr/>
        </p:nvPicPr>
        <p:blipFill>
          <a:blip r:embed="rId3" cstate="print"/>
          <a:srcRect t="5425" r="13193"/>
          <a:stretch>
            <a:fillRect/>
          </a:stretch>
        </p:blipFill>
        <p:spPr bwMode="auto">
          <a:xfrm>
            <a:off x="428596" y="4214818"/>
            <a:ext cx="3429024" cy="2490596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29213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2339975" y="111125"/>
            <a:ext cx="6426200" cy="990600"/>
          </a:xfrm>
        </p:spPr>
        <p:txBody>
          <a:bodyPr/>
          <a:lstStyle/>
          <a:p>
            <a:pPr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физического потенциала детей с учетом нормативов Комплекса ГТО</a:t>
            </a:r>
          </a:p>
        </p:txBody>
      </p:sp>
      <p:pic>
        <p:nvPicPr>
          <p:cNvPr id="34819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9" y="3485860"/>
            <a:ext cx="3337769" cy="33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3" y="5314105"/>
            <a:ext cx="3204864" cy="14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6350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110" y="1216658"/>
            <a:ext cx="3752305" cy="5416479"/>
          </a:xfrm>
          <a:prstGeom prst="rect">
            <a:avLst/>
          </a:prstGeom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6" y="1216659"/>
            <a:ext cx="3371059" cy="200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215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32932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физической подготовленности  по проекту «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БГТОшка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базе МБДОУ ЦРР детский сад «Танюша»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816142"/>
              </p:ext>
            </p:extLst>
          </p:nvPr>
        </p:nvGraphicFramePr>
        <p:xfrm>
          <a:off x="427684" y="1524340"/>
          <a:ext cx="8568957" cy="2376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9735">
                  <a:extLst>
                    <a:ext uri="{9D8B030D-6E8A-4147-A177-3AD203B41FA5}">
                      <a16:colId xmlns:a16="http://schemas.microsoft.com/office/drawing/2014/main" xmlns="" val="1339593561"/>
                    </a:ext>
                  </a:extLst>
                </a:gridCol>
                <a:gridCol w="884396">
                  <a:extLst>
                    <a:ext uri="{9D8B030D-6E8A-4147-A177-3AD203B41FA5}">
                      <a16:colId xmlns:a16="http://schemas.microsoft.com/office/drawing/2014/main" xmlns="" val="1392316629"/>
                    </a:ext>
                  </a:extLst>
                </a:gridCol>
                <a:gridCol w="895360">
                  <a:extLst>
                    <a:ext uri="{9D8B030D-6E8A-4147-A177-3AD203B41FA5}">
                      <a16:colId xmlns:a16="http://schemas.microsoft.com/office/drawing/2014/main" xmlns="" val="1621002873"/>
                    </a:ext>
                  </a:extLst>
                </a:gridCol>
                <a:gridCol w="895360">
                  <a:extLst>
                    <a:ext uri="{9D8B030D-6E8A-4147-A177-3AD203B41FA5}">
                      <a16:colId xmlns:a16="http://schemas.microsoft.com/office/drawing/2014/main" xmlns="" val="74454397"/>
                    </a:ext>
                  </a:extLst>
                </a:gridCol>
                <a:gridCol w="889878">
                  <a:extLst>
                    <a:ext uri="{9D8B030D-6E8A-4147-A177-3AD203B41FA5}">
                      <a16:colId xmlns:a16="http://schemas.microsoft.com/office/drawing/2014/main" xmlns="" val="1264221037"/>
                    </a:ext>
                  </a:extLst>
                </a:gridCol>
                <a:gridCol w="887137">
                  <a:extLst>
                    <a:ext uri="{9D8B030D-6E8A-4147-A177-3AD203B41FA5}">
                      <a16:colId xmlns:a16="http://schemas.microsoft.com/office/drawing/2014/main" xmlns="" val="1981347756"/>
                    </a:ext>
                  </a:extLst>
                </a:gridCol>
                <a:gridCol w="905409">
                  <a:extLst>
                    <a:ext uri="{9D8B030D-6E8A-4147-A177-3AD203B41FA5}">
                      <a16:colId xmlns:a16="http://schemas.microsoft.com/office/drawing/2014/main" xmlns="" val="1667217785"/>
                    </a:ext>
                  </a:extLst>
                </a:gridCol>
                <a:gridCol w="905409">
                  <a:extLst>
                    <a:ext uri="{9D8B030D-6E8A-4147-A177-3AD203B41FA5}">
                      <a16:colId xmlns:a16="http://schemas.microsoft.com/office/drawing/2014/main" xmlns="" val="292959420"/>
                    </a:ext>
                  </a:extLst>
                </a:gridCol>
                <a:gridCol w="896273">
                  <a:extLst>
                    <a:ext uri="{9D8B030D-6E8A-4147-A177-3AD203B41FA5}">
                      <a16:colId xmlns:a16="http://schemas.microsoft.com/office/drawing/2014/main" xmlns="" val="3629753711"/>
                    </a:ext>
                  </a:extLst>
                </a:gridCol>
              </a:tblGrid>
              <a:tr h="233514"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испытаний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выполнивших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5695924"/>
                  </a:ext>
                </a:extLst>
              </a:tr>
              <a:tr h="2437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99440060"/>
                  </a:ext>
                </a:extLst>
              </a:tr>
              <a:tr h="47730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Скоростные способности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22973135"/>
                  </a:ext>
                </a:extLst>
              </a:tr>
              <a:tr h="23351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3132902"/>
                  </a:ext>
                </a:extLst>
              </a:tr>
              <a:tr h="47730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Выносливость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69317085"/>
                  </a:ext>
                </a:extLst>
              </a:tr>
              <a:tr h="47730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Скоростно-силовые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45499814"/>
                  </a:ext>
                </a:extLst>
              </a:tr>
              <a:tr h="23351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Гибкость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78083032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069" y="993580"/>
            <a:ext cx="9144000" cy="534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Результативность выполнения нормативов по нормативам проекта «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БГТОшка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(девочки n-40)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309566"/>
              </p:ext>
            </p:extLst>
          </p:nvPr>
        </p:nvGraphicFramePr>
        <p:xfrm>
          <a:off x="427683" y="4424163"/>
          <a:ext cx="8568957" cy="2186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9734">
                  <a:extLst>
                    <a:ext uri="{9D8B030D-6E8A-4147-A177-3AD203B41FA5}">
                      <a16:colId xmlns:a16="http://schemas.microsoft.com/office/drawing/2014/main" xmlns="" val="369238305"/>
                    </a:ext>
                  </a:extLst>
                </a:gridCol>
                <a:gridCol w="884396">
                  <a:extLst>
                    <a:ext uri="{9D8B030D-6E8A-4147-A177-3AD203B41FA5}">
                      <a16:colId xmlns:a16="http://schemas.microsoft.com/office/drawing/2014/main" xmlns="" val="2209482447"/>
                    </a:ext>
                  </a:extLst>
                </a:gridCol>
                <a:gridCol w="895360">
                  <a:extLst>
                    <a:ext uri="{9D8B030D-6E8A-4147-A177-3AD203B41FA5}">
                      <a16:colId xmlns:a16="http://schemas.microsoft.com/office/drawing/2014/main" xmlns="" val="1957415021"/>
                    </a:ext>
                  </a:extLst>
                </a:gridCol>
                <a:gridCol w="895360">
                  <a:extLst>
                    <a:ext uri="{9D8B030D-6E8A-4147-A177-3AD203B41FA5}">
                      <a16:colId xmlns:a16="http://schemas.microsoft.com/office/drawing/2014/main" xmlns="" val="523768990"/>
                    </a:ext>
                  </a:extLst>
                </a:gridCol>
                <a:gridCol w="889878">
                  <a:extLst>
                    <a:ext uri="{9D8B030D-6E8A-4147-A177-3AD203B41FA5}">
                      <a16:colId xmlns:a16="http://schemas.microsoft.com/office/drawing/2014/main" xmlns="" val="2382588582"/>
                    </a:ext>
                  </a:extLst>
                </a:gridCol>
                <a:gridCol w="887137">
                  <a:extLst>
                    <a:ext uri="{9D8B030D-6E8A-4147-A177-3AD203B41FA5}">
                      <a16:colId xmlns:a16="http://schemas.microsoft.com/office/drawing/2014/main" xmlns="" val="2556120602"/>
                    </a:ext>
                  </a:extLst>
                </a:gridCol>
                <a:gridCol w="905409">
                  <a:extLst>
                    <a:ext uri="{9D8B030D-6E8A-4147-A177-3AD203B41FA5}">
                      <a16:colId xmlns:a16="http://schemas.microsoft.com/office/drawing/2014/main" xmlns="" val="3776791212"/>
                    </a:ext>
                  </a:extLst>
                </a:gridCol>
                <a:gridCol w="905409">
                  <a:extLst>
                    <a:ext uri="{9D8B030D-6E8A-4147-A177-3AD203B41FA5}">
                      <a16:colId xmlns:a16="http://schemas.microsoft.com/office/drawing/2014/main" xmlns="" val="2363592400"/>
                    </a:ext>
                  </a:extLst>
                </a:gridCol>
                <a:gridCol w="896274">
                  <a:extLst>
                    <a:ext uri="{9D8B030D-6E8A-4147-A177-3AD203B41FA5}">
                      <a16:colId xmlns:a16="http://schemas.microsoft.com/office/drawing/2014/main" xmlns="" val="1995693318"/>
                    </a:ext>
                  </a:extLst>
                </a:gridCol>
              </a:tblGrid>
              <a:tr h="184477"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Вид испытаний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Золотой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Серебряный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Бронзовый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выполнивших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2985603"/>
                  </a:ext>
                </a:extLst>
              </a:tr>
              <a:tr h="192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Абс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Абс.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Абс.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Абс.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53537955"/>
                  </a:ext>
                </a:extLst>
              </a:tr>
              <a:tr h="3770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Скоростные способности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27,5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28281806"/>
                  </a:ext>
                </a:extLst>
              </a:tr>
              <a:tr h="1844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Сила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32,5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5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en-US" sz="1400">
                          <a:effectLst/>
                        </a:rPr>
                        <a:t>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37,5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61244947"/>
                  </a:ext>
                </a:extLst>
              </a:tr>
              <a:tr h="3770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Выносливость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52,5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79846555"/>
                  </a:ext>
                </a:extLst>
              </a:tr>
              <a:tr h="3770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Скоростно-силовые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52,5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84819251"/>
                  </a:ext>
                </a:extLst>
              </a:tr>
              <a:tr h="18447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Гибкость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37,5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2754711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08012" y="3903269"/>
            <a:ext cx="9144000" cy="538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Результативность выполнения нормативов по нормативам проекта «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БГТОшка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(мальчики 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-40)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38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-19050" y="149225"/>
            <a:ext cx="9144000" cy="1685148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Реализуемая в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ЦРР детский сад «Танюша» инновационная  </a:t>
            </a:r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мониторинга физической подготовленности детей, с учетом направленности программно-нормативной основы  Комплекса ГТО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2700" y="4183062"/>
            <a:ext cx="3082925" cy="2339757"/>
          </a:xfrm>
          <a:ln w="1905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0" indent="0" algn="ctr">
              <a:buFont typeface="Wingdings" panose="05000000000000000000" pitchFamily="2" charset="2"/>
              <a:buNone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Информативность текущего педагогического контроля за физическим состоянием и результативностью оказываемых педагогических воздействий на обучающихся</a:t>
            </a:r>
          </a:p>
          <a:p>
            <a:pPr>
              <a:defRPr/>
            </a:pPr>
            <a:endParaRPr lang="ru-RU" sz="2000" dirty="0"/>
          </a:p>
        </p:txBody>
      </p:sp>
      <p:sp>
        <p:nvSpPr>
          <p:cNvPr id="20484" name="Прямоугольник 5"/>
          <p:cNvSpPr>
            <a:spLocks noChangeArrowheads="1"/>
          </p:cNvSpPr>
          <p:nvPr/>
        </p:nvSpPr>
        <p:spPr bwMode="auto">
          <a:xfrm>
            <a:off x="180975" y="4181474"/>
            <a:ext cx="2378075" cy="156966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База данных информации о выполнении обучающимися нормативов Комплекса ГТО </a:t>
            </a:r>
          </a:p>
        </p:txBody>
      </p:sp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5641975" y="4706937"/>
            <a:ext cx="3317875" cy="1815882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/>
              <a:t>Управленческие решения по индивидуальной коррекции физического состояния обучающихся на основе  полученных результатов тестирований по нормативам комплекса ГТО</a:t>
            </a:r>
          </a:p>
        </p:txBody>
      </p:sp>
      <p:pic>
        <p:nvPicPr>
          <p:cNvPr id="20486" name="Picture 4" descr="http://png.icons8.com/win8/1600/107C10/data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2122099"/>
            <a:ext cx="17287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5" r="28259"/>
          <a:stretch>
            <a:fillRect/>
          </a:stretch>
        </p:blipFill>
        <p:spPr bwMode="auto">
          <a:xfrm>
            <a:off x="2552700" y="2504686"/>
            <a:ext cx="281781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6"/>
          <a:stretch>
            <a:fillRect/>
          </a:stretch>
        </p:blipFill>
        <p:spPr bwMode="auto">
          <a:xfrm>
            <a:off x="6356350" y="2766624"/>
            <a:ext cx="1685925" cy="14446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Двойная стрелка влево/вправо 12"/>
          <p:cNvSpPr/>
          <p:nvPr/>
        </p:nvSpPr>
        <p:spPr>
          <a:xfrm>
            <a:off x="1878013" y="2114161"/>
            <a:ext cx="4237037" cy="3889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Двойная стрелка влево/вправо 16"/>
          <p:cNvSpPr/>
          <p:nvPr/>
        </p:nvSpPr>
        <p:spPr>
          <a:xfrm>
            <a:off x="1870075" y="3214299"/>
            <a:ext cx="555625" cy="2746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Развернутая стрелка 17"/>
          <p:cNvSpPr/>
          <p:nvPr/>
        </p:nvSpPr>
        <p:spPr>
          <a:xfrm rot="5400000" flipH="1">
            <a:off x="7791451" y="2477698"/>
            <a:ext cx="1358900" cy="631825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049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995099"/>
            <a:ext cx="191452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Двойная стрелка влево/вправо 22"/>
          <p:cNvSpPr/>
          <p:nvPr/>
        </p:nvSpPr>
        <p:spPr>
          <a:xfrm>
            <a:off x="5630863" y="3198424"/>
            <a:ext cx="555625" cy="27463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575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04778"/>
            <a:ext cx="9099381" cy="1418848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работы экспериментальных площадок и публикация в ведущем научном журнале ВАК «Теория и практика физической культуры», цитируемого в международных базах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Scopus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распространяемого в  120 странах мира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279" t="17198" r="6832" b="8462"/>
          <a:stretch/>
        </p:blipFill>
        <p:spPr>
          <a:xfrm>
            <a:off x="0" y="2723626"/>
            <a:ext cx="9099382" cy="414908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22310" y="153600"/>
            <a:ext cx="9144000" cy="1119535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обоснование инновационных разработок, обобщение и распространение опыта работы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ЦРР детский сад «Танюша» и других экспериментальных площадок</a:t>
            </a: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40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04664"/>
            <a:ext cx="8401080" cy="5991944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Реализуемая в МБДОУ ЦРР детский сад «Танюша» инновационная система </a:t>
            </a:r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физкультурно-оздоровительной работы, взаимодействие с родителями и социумом с применением научных разработок и новых педагогических технологий позволяет сформировать у дошкольников и их родителей интерес к занятиям физкультурой и спортом, осознанное отношение к сохранению и укреплению своего здоровья, ведению здорового образа жизни и формированию активной гражданской позиции к добровольному выполнению нормативов Комплекса ГТО. </a:t>
            </a:r>
          </a:p>
          <a:p>
            <a:pPr algn="just">
              <a:buNone/>
            </a:pPr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Приоритетное направление деятельности МБДОУ ЦРР«Детский сад «Танюша» - укрепление и сохранение физического и психического здоровья дошкольников.  Целью этого направления является разработка и реализация комплексного подхода к </a:t>
            </a:r>
            <a:r>
              <a:rPr lang="ru-RU" sz="27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здоровьесбережению</a:t>
            </a:r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детей, родителей, педагогов детского сада, как успешного фактора сохранения и укрепления здоровья всех участников образовательного процесса. </a:t>
            </a:r>
          </a:p>
          <a:p>
            <a:pPr algn="just">
              <a:buNone/>
            </a:pPr>
            <a:r>
              <a:rPr lang="ru-RU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Внедрение комплекса ГТО  в детском саду решит  многие проблемы в физическом и психическом развитии ребенка-дошкольника. Главное, что мы должны сделать сейчас как педагоги образовательного учреждения - это активно внедрять ГТО в нашу жизнь среди детей и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269831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1632922"/>
            <a:ext cx="7087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all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гражданина России 2035</a:t>
            </a:r>
            <a:endParaRPr lang="ru-RU" sz="2800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170714"/>
            <a:ext cx="8568952" cy="4408899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ПОЗИЦИЯ И ПРАВОСОЗНАНИЕ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НАПРАВЛЕННОСТЬ И ЗРЕЛОСТЬ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САМОСТОЯТЕЛЬНОСТЬ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И СОТРУДНИЧЕСТВО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ЗРЕЛОЕ СЕТЕВОЕ ПОВЕДЕНИЕ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ЭКОНОМИЧЕСКАЯ АКТИВНОСТЬ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МОБИЛЬНОСТЬ И УСТОЙЧИВОСТЬ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C1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И БЕЗОПАСНОСТЬ. </a:t>
            </a:r>
            <a:r>
              <a:rPr lang="ru-RU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Стремящийся к гармоничному развитию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осознанно выполняющий правила здорового</a:t>
            </a: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экологически 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целесообразного образа жизни и поведения</a:t>
            </a:r>
            <a:r>
              <a:rPr lang="ru-RU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безопасного для человека и окружающей среды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и сетевой), воспринимающий природу как ценность, обладающий чувством меры, рачительно и бережно относящийся к природным ресурсам, ограничивающий свои потребности. Информационная безопасность,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кибербезопасность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050" dirty="0">
              <a:solidFill>
                <a:srgbClr val="000000"/>
              </a:solidFill>
              <a:latin typeface="Roboto-Regular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418828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Базовые национальные ценности российского гражданского</a:t>
            </a:r>
          </a:p>
          <a:p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общества – основа воспитания гражданина России: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Человек,</a:t>
            </a: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Семья, Народ, Российское общество, Российское Государство,</a:t>
            </a:r>
          </a:p>
          <a:p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Человечество, Природа (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Конституция Российской Федерации)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675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7" b="2"/>
          <a:stretch>
            <a:fillRect/>
          </a:stretch>
        </p:blipFill>
        <p:spPr bwMode="auto">
          <a:xfrm>
            <a:off x="1174" y="1301750"/>
            <a:ext cx="9144000" cy="276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067" y="4066465"/>
            <a:ext cx="9144000" cy="14507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Программа воспитания школы</a:t>
            </a:r>
            <a:r>
              <a:rPr lang="en-US" sz="2400" b="1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2400" b="1" cap="all" dirty="0">
                <a:latin typeface="Times New Roman" panose="02020603050405020304" pitchFamily="18" charset="0"/>
                <a:ea typeface="Calibri" panose="020F0502020204030204" pitchFamily="34" charset="0"/>
              </a:rPr>
              <a:t>проблемы и пути реализации модуля «Спортивно-оздоровительная деятельность»</a:t>
            </a:r>
          </a:p>
        </p:txBody>
      </p:sp>
      <p:sp>
        <p:nvSpPr>
          <p:cNvPr id="11269" name="Прямоугольник 4"/>
          <p:cNvSpPr>
            <a:spLocks noChangeArrowheads="1"/>
          </p:cNvSpPr>
          <p:nvPr/>
        </p:nvSpPr>
        <p:spPr bwMode="auto">
          <a:xfrm>
            <a:off x="239092" y="5661248"/>
            <a:ext cx="87289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b="1" dirty="0"/>
              <a:t>Анастасия Владимировна Абрамова,</a:t>
            </a:r>
          </a:p>
          <a:p>
            <a:pPr algn="r" eaLnBrk="1" hangingPunct="1"/>
            <a:r>
              <a:rPr lang="ru-RU" b="1" dirty="0"/>
              <a:t>учитель физической культуры МБОУ СОШ№46,</a:t>
            </a:r>
          </a:p>
          <a:p>
            <a:pPr algn="r" eaLnBrk="1" hangingPunct="1"/>
            <a:r>
              <a:rPr lang="ru-RU" b="1" dirty="0"/>
              <a:t>классный руководитель 5-х классов</a:t>
            </a:r>
          </a:p>
        </p:txBody>
      </p:sp>
      <p:pic>
        <p:nvPicPr>
          <p:cNvPr id="1127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3" y="108647"/>
            <a:ext cx="902808" cy="108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279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Научно-практическая конференция </a:t>
            </a:r>
          </a:p>
          <a:p>
            <a:pPr algn="ctr"/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«XI ГЛУШКОВСКИЕ ЧТЕНИЯ: </a:t>
            </a:r>
          </a:p>
          <a:p>
            <a:pPr algn="ctr"/>
            <a:r>
              <a:rPr lang="ru-RU" sz="2400" b="1" cap="all" dirty="0" err="1">
                <a:solidFill>
                  <a:schemeClr val="accent1">
                    <a:lumMod val="75000"/>
                  </a:schemeClr>
                </a:solidFill>
              </a:rPr>
              <a:t>деятельностный</a:t>
            </a:r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 подход в воспитании»</a:t>
            </a:r>
          </a:p>
        </p:txBody>
      </p:sp>
    </p:spTree>
    <p:extLst>
      <p:ext uri="{BB962C8B-B14F-4D97-AF65-F5344CB8AC3E}">
        <p14:creationId xmlns:p14="http://schemas.microsoft.com/office/powerpoint/2010/main" val="2960888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70C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Calibri Light" panose="020F0302020204030204"/>
              </a:rPr>
              <a:t>План воспитательной работы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Общие сведения</a:t>
            </a:r>
          </a:p>
          <a:p>
            <a:r>
              <a:rPr lang="ru-RU" dirty="0"/>
              <a:t>Занятость в дополнительном образование и внеурочной деятельности</a:t>
            </a:r>
          </a:p>
          <a:p>
            <a:r>
              <a:rPr lang="ru-RU" dirty="0"/>
              <a:t>Ученическое самоуправление</a:t>
            </a:r>
          </a:p>
          <a:p>
            <a:r>
              <a:rPr lang="ru-RU" dirty="0"/>
              <a:t>Планирование ВР</a:t>
            </a:r>
          </a:p>
          <a:p>
            <a:r>
              <a:rPr lang="ru-RU" dirty="0"/>
              <a:t>Работа с родительской общественностью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5476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29860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8298">
                  <a:extLst>
                    <a:ext uri="{9D8B030D-6E8A-4147-A177-3AD203B41FA5}">
                      <a16:colId xmlns:a16="http://schemas.microsoft.com/office/drawing/2014/main" xmlns="" val="167243506"/>
                    </a:ext>
                  </a:extLst>
                </a:gridCol>
                <a:gridCol w="1337478">
                  <a:extLst>
                    <a:ext uri="{9D8B030D-6E8A-4147-A177-3AD203B41FA5}">
                      <a16:colId xmlns:a16="http://schemas.microsoft.com/office/drawing/2014/main" xmlns="" val="2830726484"/>
                    </a:ext>
                  </a:extLst>
                </a:gridCol>
                <a:gridCol w="1236983">
                  <a:extLst>
                    <a:ext uri="{9D8B030D-6E8A-4147-A177-3AD203B41FA5}">
                      <a16:colId xmlns:a16="http://schemas.microsoft.com/office/drawing/2014/main" xmlns="" val="3651291622"/>
                    </a:ext>
                  </a:extLst>
                </a:gridCol>
                <a:gridCol w="1082207">
                  <a:extLst>
                    <a:ext uri="{9D8B030D-6E8A-4147-A177-3AD203B41FA5}">
                      <a16:colId xmlns:a16="http://schemas.microsoft.com/office/drawing/2014/main" xmlns="" val="1130612749"/>
                    </a:ext>
                  </a:extLst>
                </a:gridCol>
                <a:gridCol w="1060318">
                  <a:extLst>
                    <a:ext uri="{9D8B030D-6E8A-4147-A177-3AD203B41FA5}">
                      <a16:colId xmlns:a16="http://schemas.microsoft.com/office/drawing/2014/main" xmlns="" val="967245603"/>
                    </a:ext>
                  </a:extLst>
                </a:gridCol>
                <a:gridCol w="1100360">
                  <a:extLst>
                    <a:ext uri="{9D8B030D-6E8A-4147-A177-3AD203B41FA5}">
                      <a16:colId xmlns:a16="http://schemas.microsoft.com/office/drawing/2014/main" xmlns="" val="1816614869"/>
                    </a:ext>
                  </a:extLst>
                </a:gridCol>
                <a:gridCol w="1072597">
                  <a:extLst>
                    <a:ext uri="{9D8B030D-6E8A-4147-A177-3AD203B41FA5}">
                      <a16:colId xmlns:a16="http://schemas.microsoft.com/office/drawing/2014/main" xmlns="" val="4279284299"/>
                    </a:ext>
                  </a:extLst>
                </a:gridCol>
                <a:gridCol w="1035759">
                  <a:extLst>
                    <a:ext uri="{9D8B030D-6E8A-4147-A177-3AD203B41FA5}">
                      <a16:colId xmlns:a16="http://schemas.microsoft.com/office/drawing/2014/main" xmlns="" val="2715758701"/>
                    </a:ext>
                  </a:extLst>
                </a:gridCol>
              </a:tblGrid>
              <a:tr h="1093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Классное руководство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Школьный урок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Работа с родителями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Самоуправление, детские общественные объединения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>
                          <a:effectLst/>
                        </a:rPr>
                        <a:t>Профориентация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Внеурочная деятельность. Дополнительное образование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Ключевые общешкольные дела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(Календарь событий)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Организация предметно-эстетической среды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extLst>
                  <a:ext uri="{0D108BD9-81ED-4DB2-BD59-A6C34878D82A}">
                    <a16:rowId xmlns:a16="http://schemas.microsoft.com/office/drawing/2014/main" xmlns="" val="4244518471"/>
                  </a:ext>
                </a:extLst>
              </a:tr>
              <a:tr h="25336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600" dirty="0">
                          <a:effectLst/>
                        </a:rPr>
                        <a:t>Сентябрь – «Здравствуй, школа!»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4131793"/>
                  </a:ext>
                </a:extLst>
              </a:tr>
              <a:tr h="55107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Заседание методического объединения  «Организация воспитательной работы в 2021-2022 учебном году»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ВШК: планирование ВР в 1-11 классах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Консультации для вновь назначенных классных руководителей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ВШК: Организация горячего питания, питьевого режима, соблюдение санитарно-гигиенических норм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Всероссийский открытый урок в День знаний «Современная российская наука»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Урок Безопасности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(Формирование навыков безопасности, в том числе информационной, на уроках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информатики, обществознания, права, ОБЖ)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ART-четверг «Наука в искусстве» И.Е. Репин «Портрет А.П. Бородина». Химик или музыкант?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Общешкольная родительская конференция  «Ответственное </a:t>
                      </a:r>
                      <a:r>
                        <a:rPr lang="ru-RU" sz="1200" dirty="0" err="1">
                          <a:effectLst/>
                        </a:rPr>
                        <a:t>родительство</a:t>
                      </a:r>
                      <a:r>
                        <a:rPr lang="ru-RU" sz="1200" dirty="0">
                          <a:effectLst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Формирование общешкольного родительского комитета, Управляющего совета, родительского патруля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Общешкольное родительское собрание на параллели 5-х классов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Выборы в Совет старших и младших школьников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Акция «Мир без террора» 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Дни безопасности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Формирование состава детских общественных объединений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Неделя безопасности дорожного движения «Внимание, дети!»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Чемпионат интеллектуальных игр «Что? Где? Когда?»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(1 и 2 игра)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Встречи с сотрудниками МЧС, МВД; организация  экскурсий в рамках месячника  Безопасности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Проведение вводных инструктажей по ТБ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Презентация программ дополнительного образования и внеурочной деятельности «Грани таланта»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ВШК: формирование учебных групп дополнительного образования и групп внеурочной деятельности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Торжественная линейка, посвященная Дню знаний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Легкоатлетический кросс «Золотая осень»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ru-RU" sz="1200" dirty="0">
                          <a:effectLst/>
                        </a:rPr>
                        <a:t>Общешкольный разновозрастной проект. Онлайн-календарь научных достижений России «Ни дня без науки» в рамках Всероссийского проекта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Оформление предметно- эстетической среды к началу учебного года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Выставка рисунков и плакатов «Терроризм – угроза обществу»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Акция «Чистый двор»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Выставка научной литературы и выставка научных публикаций учеников, учителей, родителей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401" marR="46401" marT="0" marB="0"/>
                </a:tc>
                <a:extLst>
                  <a:ext uri="{0D108BD9-81ED-4DB2-BD59-A6C34878D82A}">
                    <a16:rowId xmlns:a16="http://schemas.microsoft.com/office/drawing/2014/main" xmlns="" val="361455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31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«Курсы внеурочной деятельности и дополнительного образования»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800" dirty="0">
                <a:solidFill>
                  <a:prstClr val="black"/>
                </a:solidFill>
              </a:rPr>
              <a:t>Реализация воспитательного потенциала курсов внеурочной деятельности и дополнительного образования происходит в рамках следующих выбранных школьниками видов деятельности.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Деятельность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Художественное творчество.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Проблемно-ценностное общение.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Туристско-краеведческая деятельность.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Спортивно-оздоровительная деятельность.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895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Спортивно- оздоровительная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sz="2800" b="1" dirty="0">
                <a:solidFill>
                  <a:prstClr val="black"/>
                </a:solidFill>
              </a:rPr>
              <a:t>Проблемы</a:t>
            </a:r>
            <a:r>
              <a:rPr lang="en-US" sz="2800" b="1" dirty="0">
                <a:solidFill>
                  <a:prstClr val="black"/>
                </a:solidFill>
              </a:rPr>
              <a:t>:</a:t>
            </a:r>
            <a:endParaRPr lang="ru-RU" sz="2800" b="1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мероприятия(отсутствие календаря спортивных событий)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solidFill>
                  <a:prstClr val="black"/>
                </a:solidFill>
              </a:rPr>
              <a:t>Классные часы (пропаганда Российского спорта)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>
                <a:solidFill>
                  <a:prstClr val="black"/>
                </a:solidFill>
              </a:rPr>
              <a:t>Профориентация</a:t>
            </a:r>
            <a:r>
              <a:rPr lang="en-US" sz="2800" b="1" dirty="0">
                <a:solidFill>
                  <a:prstClr val="black"/>
                </a:solidFill>
              </a:rPr>
              <a:t> </a:t>
            </a:r>
            <a:endParaRPr lang="ru-RU" sz="2800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0756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e.profkiosk.ru/media/1184c468-7e4e-41a3-b6f1-9b1fb72e9863/images/088-091_OP_kalendar_obr_sob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4824535" cy="727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-315416"/>
            <a:ext cx="5544616" cy="73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55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7" b="2"/>
          <a:stretch>
            <a:fillRect/>
          </a:stretch>
        </p:blipFill>
        <p:spPr bwMode="auto">
          <a:xfrm>
            <a:off x="22067" y="1301750"/>
            <a:ext cx="9144000" cy="247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067" y="3778433"/>
            <a:ext cx="9144000" cy="19380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Брифинг</a:t>
            </a:r>
          </a:p>
          <a:p>
            <a:pPr algn="ctr">
              <a:defRPr/>
            </a:pPr>
            <a:r>
              <a:rPr lang="ru-RU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«Физическая культура и спорт в образовании: достижения и перспективы сетевого взаимодействия»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Прямоугольник 4"/>
          <p:cNvSpPr>
            <a:spLocks noChangeArrowheads="1"/>
          </p:cNvSpPr>
          <p:nvPr/>
        </p:nvSpPr>
        <p:spPr bwMode="auto">
          <a:xfrm>
            <a:off x="207516" y="5716509"/>
            <a:ext cx="8728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1600" b="1" dirty="0">
                <a:solidFill>
                  <a:srgbClr val="002060"/>
                </a:solidFill>
              </a:rPr>
              <a:t>Модераторы</a:t>
            </a:r>
            <a:r>
              <a:rPr lang="en-US" altLang="ru-RU" sz="1600" b="1" dirty="0">
                <a:solidFill>
                  <a:srgbClr val="002060"/>
                </a:solidFill>
              </a:rPr>
              <a:t>:</a:t>
            </a:r>
            <a:endParaRPr lang="ru-RU" altLang="ru-RU" sz="1600" b="1" dirty="0">
              <a:solidFill>
                <a:srgbClr val="002060"/>
              </a:solidFill>
            </a:endParaRPr>
          </a:p>
          <a:p>
            <a:pPr algn="r"/>
            <a:r>
              <a:rPr lang="ru-RU" altLang="ru-RU" sz="1600" b="1" dirty="0">
                <a:solidFill>
                  <a:srgbClr val="002060"/>
                </a:solidFill>
              </a:rPr>
              <a:t>Николай Иванович</a:t>
            </a:r>
            <a:r>
              <a:rPr lang="ru-RU" altLang="ru-RU" sz="1600" dirty="0">
                <a:solidFill>
                  <a:srgbClr val="002060"/>
                </a:solidFill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</a:rPr>
              <a:t>Синявский,</a:t>
            </a:r>
            <a:r>
              <a:rPr lang="ru-RU" altLang="ru-RU" sz="1600" dirty="0">
                <a:solidFill>
                  <a:srgbClr val="002060"/>
                </a:solidFill>
              </a:rPr>
              <a:t> </a:t>
            </a:r>
            <a:r>
              <a:rPr lang="ru-RU" altLang="ru-RU" sz="1600" dirty="0" err="1">
                <a:solidFill>
                  <a:srgbClr val="002060"/>
                </a:solidFill>
              </a:rPr>
              <a:t>д.п.н</a:t>
            </a:r>
            <a:r>
              <a:rPr lang="ru-RU" altLang="ru-RU" sz="1600" dirty="0">
                <a:solidFill>
                  <a:srgbClr val="002060"/>
                </a:solidFill>
              </a:rPr>
              <a:t>., профессор, зав. кафедрой </a:t>
            </a:r>
            <a:r>
              <a:rPr lang="ru-RU" altLang="ru-RU" sz="1600" dirty="0" err="1">
                <a:solidFill>
                  <a:srgbClr val="002060"/>
                </a:solidFill>
              </a:rPr>
              <a:t>ТиМФВ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 algn="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Валерьевич Фурсов, 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кафедры </a:t>
            </a:r>
            <a:r>
              <a:rPr lang="ru-RU" sz="16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ТиМФВ</a:t>
            </a:r>
            <a:endParaRPr 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</a:t>
            </a:r>
            <a:r>
              <a:rPr lang="ru-RU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университет»</a:t>
            </a:r>
            <a:endParaRPr lang="ru-RU" altLang="ru-RU" dirty="0">
              <a:solidFill>
                <a:schemeClr val="tx2"/>
              </a:solidFill>
            </a:endParaRPr>
          </a:p>
        </p:txBody>
      </p:sp>
      <p:pic>
        <p:nvPicPr>
          <p:cNvPr id="1127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3" y="108647"/>
            <a:ext cx="902808" cy="108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279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Научно-практическая конференция </a:t>
            </a:r>
          </a:p>
          <a:p>
            <a:pPr algn="ctr"/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«XI ГЛУШКОВСКИЕ ЧТЕНИЯ: </a:t>
            </a:r>
          </a:p>
          <a:p>
            <a:pPr algn="ctr"/>
            <a:r>
              <a:rPr lang="ru-RU" sz="2400" b="1" cap="all" dirty="0" err="1">
                <a:solidFill>
                  <a:schemeClr val="accent1">
                    <a:lumMod val="75000"/>
                  </a:schemeClr>
                </a:solidFill>
              </a:rPr>
              <a:t>деятельностный</a:t>
            </a:r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 подход в воспитании»</a:t>
            </a:r>
          </a:p>
        </p:txBody>
      </p:sp>
    </p:spTree>
    <p:extLst>
      <p:ext uri="{BB962C8B-B14F-4D97-AF65-F5344CB8AC3E}">
        <p14:creationId xmlns:p14="http://schemas.microsoft.com/office/powerpoint/2010/main" val="695114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693" y="1327375"/>
            <a:ext cx="8820471" cy="101566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Задача. Повышение  эффективности воспитательной деятельности в системе образования, физической культуры и спорта, культуры и уровня психолого-педагогической поддержки социализации детей.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0693" y="94833"/>
            <a:ext cx="8820472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развития воспитания в Российской Федерации на период до 2025 года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693" y="3333141"/>
            <a:ext cx="8876726" cy="341632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FF0000"/>
                </a:solidFill>
              </a:rPr>
              <a:t>Физическое воспитание и формирование культуры здоровья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формирование у подрастающего поколения ответственного отношения к своему здоровью и потребности в здоровом образе жизни;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формирование в детской и семейной среде системы мотивации к активному и здоровому образу жизни, занятиям физической культурой и спортом, создание условий для физического совершенствования на основе регулярных занятий физкультурой и спортом в соответствии с индивидуальными способностями и склонностями детей;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использование потенциала спортивной деятельности для профилактики асоциального поведения;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содействие проведению массовых общественно-спортивных мероприятий и привлечение к участию в них детей.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3203" y="2686810"/>
            <a:ext cx="876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294313" algn="l"/>
              </a:tabLst>
            </a:pPr>
            <a:r>
              <a:rPr lang="ru-RU" b="1" dirty="0">
                <a:solidFill>
                  <a:srgbClr val="FF0000"/>
                </a:solidFill>
              </a:rPr>
              <a:t>Обновление воспитательного процесса с учетом современных достижений науки и на основе отечественных традиций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4415787" y="1014973"/>
            <a:ext cx="330277" cy="3124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415788" y="2374408"/>
            <a:ext cx="330277" cy="3124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12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7" b="2"/>
          <a:stretch>
            <a:fillRect/>
          </a:stretch>
        </p:blipFill>
        <p:spPr bwMode="auto">
          <a:xfrm>
            <a:off x="22067" y="1301750"/>
            <a:ext cx="9144000" cy="247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067" y="3778433"/>
            <a:ext cx="9144000" cy="19380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исследования ценностного отношения обучающихся к формированию потребностей в ведении ЗОЖ и реализации Комплекса ГТО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Прямоугольник 4"/>
          <p:cNvSpPr>
            <a:spLocks noChangeArrowheads="1"/>
          </p:cNvSpPr>
          <p:nvPr/>
        </p:nvSpPr>
        <p:spPr bwMode="auto">
          <a:xfrm>
            <a:off x="207516" y="5716509"/>
            <a:ext cx="87289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1600" b="1" dirty="0">
                <a:solidFill>
                  <a:srgbClr val="002060"/>
                </a:solidFill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</a:rPr>
              <a:t>Синявский Николай Иванович</a:t>
            </a:r>
            <a:r>
              <a:rPr lang="ru-RU" altLang="ru-RU" sz="1600" dirty="0">
                <a:solidFill>
                  <a:srgbClr val="002060"/>
                </a:solidFill>
              </a:rPr>
              <a:t>, </a:t>
            </a:r>
          </a:p>
          <a:p>
            <a:pPr algn="r" eaLnBrk="1" hangingPunct="1"/>
            <a:r>
              <a:rPr lang="ru-RU" altLang="ru-RU" sz="1600" dirty="0" err="1">
                <a:solidFill>
                  <a:srgbClr val="002060"/>
                </a:solidFill>
              </a:rPr>
              <a:t>д.п.н</a:t>
            </a:r>
            <a:r>
              <a:rPr lang="ru-RU" altLang="ru-RU" sz="1600" dirty="0">
                <a:solidFill>
                  <a:srgbClr val="002060"/>
                </a:solidFill>
              </a:rPr>
              <a:t>., профессор, зав. кафедрой </a:t>
            </a:r>
            <a:r>
              <a:rPr lang="ru-RU" altLang="ru-RU" sz="1600" dirty="0" err="1">
                <a:solidFill>
                  <a:srgbClr val="002060"/>
                </a:solidFill>
              </a:rPr>
              <a:t>ТиМФВ</a:t>
            </a:r>
            <a:endParaRPr lang="ru-RU" altLang="ru-RU" sz="1600" dirty="0">
              <a:solidFill>
                <a:srgbClr val="002060"/>
              </a:solidFill>
            </a:endParaRPr>
          </a:p>
          <a:p>
            <a:pPr algn="r"/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</a:t>
            </a:r>
            <a:r>
              <a:rPr lang="ru-RU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университет»</a:t>
            </a:r>
            <a:endParaRPr lang="ru-RU" altLang="ru-RU" dirty="0">
              <a:solidFill>
                <a:schemeClr val="tx2"/>
              </a:solidFill>
            </a:endParaRPr>
          </a:p>
        </p:txBody>
      </p:sp>
      <p:pic>
        <p:nvPicPr>
          <p:cNvPr id="1127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3" y="108647"/>
            <a:ext cx="902808" cy="108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3279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Научно-практическая конференция </a:t>
            </a:r>
          </a:p>
          <a:p>
            <a:pPr algn="ctr"/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«XI ГЛУШКОВСКИЕ ЧТЕНИЯ: </a:t>
            </a:r>
          </a:p>
          <a:p>
            <a:pPr algn="ctr"/>
            <a:r>
              <a:rPr lang="ru-RU" sz="2400" b="1" cap="all" dirty="0" err="1">
                <a:solidFill>
                  <a:schemeClr val="accent1">
                    <a:lumMod val="75000"/>
                  </a:schemeClr>
                </a:solidFill>
              </a:rPr>
              <a:t>деятельностный</a:t>
            </a:r>
            <a:r>
              <a:rPr lang="ru-RU" sz="2400" b="1" cap="all" dirty="0">
                <a:solidFill>
                  <a:schemeClr val="accent1">
                    <a:lumMod val="75000"/>
                  </a:schemeClr>
                </a:solidFill>
              </a:rPr>
              <a:t> подход в воспитании»</a:t>
            </a:r>
          </a:p>
        </p:txBody>
      </p:sp>
    </p:spTree>
    <p:extLst>
      <p:ext uri="{BB962C8B-B14F-4D97-AF65-F5344CB8AC3E}">
        <p14:creationId xmlns:p14="http://schemas.microsoft.com/office/powerpoint/2010/main" val="3359617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4401" y="332656"/>
            <a:ext cx="9129599" cy="1143000"/>
          </a:xfrm>
          <a:solidFill>
            <a:srgbClr val="0070C0"/>
          </a:solidFill>
        </p:spPr>
        <p:txBody>
          <a:bodyPr/>
          <a:lstStyle/>
          <a:p>
            <a:r>
              <a:rPr lang="ru-RU" altLang="ru-RU" sz="3200" b="1" i="1" dirty="0">
                <a:solidFill>
                  <a:schemeClr val="bg1"/>
                </a:solidFill>
              </a:rPr>
              <a:t>Основные причины, сдерживающие реализацию Комплекса ГТО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840915"/>
            <a:ext cx="8136904" cy="46043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1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85794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Семинар для родителей</a:t>
            </a:r>
          </a:p>
        </p:txBody>
      </p:sp>
      <p:pic>
        <p:nvPicPr>
          <p:cNvPr id="5122" name="Picture 2" descr="C:\Users\Елена Александровна\Desktop\DSC06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91160"/>
            <a:ext cx="3997678" cy="309501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5123" name="Picture 3" descr="C:\Users\Елена Александровна\Desktop\DSC06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888"/>
            <a:ext cx="4307477" cy="3357586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04264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3390"/>
            <a:ext cx="9144000" cy="92867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досуг 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со спортом дружим 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 b="18266"/>
          <a:stretch>
            <a:fillRect/>
          </a:stretch>
        </p:blipFill>
        <p:spPr bwMode="auto">
          <a:xfrm>
            <a:off x="1772226" y="1267233"/>
            <a:ext cx="4714908" cy="2565800"/>
          </a:xfrm>
          <a:prstGeom prst="round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4" descr="C:\Users\Елена Александровна\Desktop\IMG_55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33056"/>
            <a:ext cx="3847720" cy="2559711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</p:spPr>
      </p:pic>
      <p:pic>
        <p:nvPicPr>
          <p:cNvPr id="9" name="Picture 2" descr="C:\Users\Елена Александровна\Desktop\IMG_5537.JPG"/>
          <p:cNvPicPr>
            <a:picLocks noChangeAspect="1" noChangeArrowheads="1"/>
          </p:cNvPicPr>
          <p:nvPr/>
        </p:nvPicPr>
        <p:blipFill>
          <a:blip r:embed="rId4" cstate="print"/>
          <a:srcRect t="1627" r="30495" b="18626"/>
          <a:stretch>
            <a:fillRect/>
          </a:stretch>
        </p:blipFill>
        <p:spPr bwMode="auto">
          <a:xfrm>
            <a:off x="560690" y="4117790"/>
            <a:ext cx="3568990" cy="2574977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1670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00013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Мини-спартакиада 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«Сильные и ловкие»</a:t>
            </a:r>
          </a:p>
        </p:txBody>
      </p:sp>
      <p:pic>
        <p:nvPicPr>
          <p:cNvPr id="2050" name="Picture 2" descr="C:\Users\Елена Александровна\Desktop\DSC00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72" t="5064" r="14550" b="6322"/>
          <a:stretch>
            <a:fillRect/>
          </a:stretch>
        </p:blipFill>
        <p:spPr bwMode="auto">
          <a:xfrm>
            <a:off x="214282" y="1785926"/>
            <a:ext cx="4375292" cy="2928958"/>
          </a:xfrm>
          <a:prstGeom prst="round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Елена Александровна\Desktop\DSC00188.JPG"/>
          <p:cNvPicPr>
            <a:picLocks noChangeAspect="1" noChangeArrowheads="1"/>
          </p:cNvPicPr>
          <p:nvPr/>
        </p:nvPicPr>
        <p:blipFill>
          <a:blip r:embed="rId3" cstate="print"/>
          <a:srcRect l="7187" t="6978" r="28995" b="23006"/>
          <a:stretch>
            <a:fillRect/>
          </a:stretch>
        </p:blipFill>
        <p:spPr bwMode="auto">
          <a:xfrm>
            <a:off x="4714876" y="3571876"/>
            <a:ext cx="4286280" cy="292895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32997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928694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праздник</a:t>
            </a:r>
            <a:b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"Мы здоровье  сбережем"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88" r="14535"/>
          <a:stretch>
            <a:fillRect/>
          </a:stretch>
        </p:blipFill>
        <p:spPr bwMode="auto">
          <a:xfrm>
            <a:off x="5072066" y="4071942"/>
            <a:ext cx="3643338" cy="2656483"/>
          </a:xfrm>
          <a:prstGeom prst="round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4120415" cy="2389172"/>
          </a:xfrm>
          <a:prstGeom prst="roundRect">
            <a:avLst/>
          </a:prstGeom>
          <a:ln w="571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357298"/>
            <a:ext cx="4206240" cy="2366010"/>
          </a:xfrm>
          <a:prstGeom prst="roundRect">
            <a:avLst/>
          </a:prstGeom>
          <a:ln w="5715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 l="5859" r="14062"/>
          <a:stretch>
            <a:fillRect/>
          </a:stretch>
        </p:blipFill>
        <p:spPr bwMode="auto">
          <a:xfrm>
            <a:off x="714348" y="4071942"/>
            <a:ext cx="3643338" cy="2643206"/>
          </a:xfrm>
          <a:prstGeom prst="round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9809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1431</TotalTime>
  <Words>1153</Words>
  <Application>Microsoft Office PowerPoint</Application>
  <PresentationFormat>Экран (4:3)</PresentationFormat>
  <Paragraphs>279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причины, сдерживающие реализацию Комплекса ГТО</vt:lpstr>
      <vt:lpstr>Семинар для родителей</vt:lpstr>
      <vt:lpstr>Спортивный досуг  " Мы со спортом дружим "</vt:lpstr>
      <vt:lpstr>Мини-спартакиада  «Сильные и ловкие»</vt:lpstr>
      <vt:lpstr>Спортивный праздник  "Мы здоровье  сбережем"</vt:lpstr>
      <vt:lpstr>Спортивный праздник  "Чемпион,  на стадион!"</vt:lpstr>
      <vt:lpstr>Развлечение на воде «Сокровища моря»</vt:lpstr>
      <vt:lpstr>«Веселые дельфинята»</vt:lpstr>
      <vt:lpstr>Праздник «Юные спасатели»</vt:lpstr>
      <vt:lpstr> «Мама, папа, я – спортивная семья»</vt:lpstr>
      <vt:lpstr>Мониторинг физического потенциала детей с учетом нормативов Комплекса ГТО</vt:lpstr>
      <vt:lpstr>Мониторинг физической подготовленности  по проекту «БГТОшка» на базе МБДОУ ЦРР детский сад «Танюша» </vt:lpstr>
      <vt:lpstr>Реализуемая в МБДОУ ЦРР детский сад «Танюша» инновационная  модель мониторинга физической подготовленности детей, с учетом направленности программно-нормативной основы  Комплекса ГТО</vt:lpstr>
      <vt:lpstr>Обобщение работы экспериментальных площадок и публикация в ведущем научном журнале ВАК «Теория и практика физической культуры», цитируемого в международных базах Scopus, распространяемого в  120 странах мира </vt:lpstr>
      <vt:lpstr>Презентация PowerPoint</vt:lpstr>
      <vt:lpstr>Презентация PowerPoint</vt:lpstr>
      <vt:lpstr>План воспитательной работы</vt:lpstr>
      <vt:lpstr>Презентация PowerPoint</vt:lpstr>
      <vt:lpstr>Модуль «Курсы внеурочной деятельности и дополнительного образования» </vt:lpstr>
      <vt:lpstr>Спортивно- оздоровительная деятельность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Проблемы и перспективы развития физической культуры в инновационном формате деятельности Региональной ассоциации учителей физической культуры ХМАО-ЮГРЫ «АУФК-ЮГРЫ»</dc:title>
  <dc:creator>Синявский Николай Иванович</dc:creator>
  <cp:lastModifiedBy>Света</cp:lastModifiedBy>
  <cp:revision>100</cp:revision>
  <dcterms:created xsi:type="dcterms:W3CDTF">2021-11-15T05:00:32Z</dcterms:created>
  <dcterms:modified xsi:type="dcterms:W3CDTF">2023-02-01T17:46:41Z</dcterms:modified>
</cp:coreProperties>
</file>