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5"/>
  </p:notesMasterIdLst>
  <p:sldIdLst>
    <p:sldId id="698" r:id="rId4"/>
    <p:sldId id="307" r:id="rId5"/>
    <p:sldId id="260" r:id="rId6"/>
    <p:sldId id="711" r:id="rId7"/>
    <p:sldId id="1637" r:id="rId8"/>
    <p:sldId id="304" r:id="rId9"/>
    <p:sldId id="318" r:id="rId10"/>
    <p:sldId id="311" r:id="rId11"/>
    <p:sldId id="312" r:id="rId12"/>
    <p:sldId id="1638" r:id="rId13"/>
    <p:sldId id="31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C2828"/>
    <a:srgbClr val="BA2FFF"/>
    <a:srgbClr val="338543"/>
    <a:srgbClr val="66CCFF"/>
    <a:srgbClr val="CC66FF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9130" autoAdjust="0"/>
  </p:normalViewPr>
  <p:slideViewPr>
    <p:cSldViewPr>
      <p:cViewPr varScale="1">
        <p:scale>
          <a:sx n="78" d="100"/>
          <a:sy n="78" d="100"/>
        </p:scale>
        <p:origin x="7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10CEF-6471-4771-8DA1-FFA53A56C7F8}" type="datetimeFigureOut">
              <a:rPr lang="ru-RU" smtClean="0"/>
              <a:t>01.02.2023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9CADC-556D-4D4C-A0A0-FB3655D44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07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96685" algn="l"/>
                <a:tab pos="796595" algn="l"/>
                <a:tab pos="1196505" algn="l"/>
                <a:tab pos="1596416" algn="l"/>
                <a:tab pos="1996325" algn="l"/>
                <a:tab pos="2396236" algn="l"/>
                <a:tab pos="2796147" algn="l"/>
                <a:tab pos="3197670" algn="l"/>
                <a:tab pos="3597580" algn="l"/>
                <a:tab pos="3997490" algn="l"/>
                <a:tab pos="4397401" algn="l"/>
                <a:tab pos="4797309" algn="l"/>
                <a:tab pos="5197221" algn="l"/>
                <a:tab pos="5597131" algn="l"/>
                <a:tab pos="5997042" algn="l"/>
                <a:tab pos="6396951" algn="l"/>
                <a:tab pos="6798473" algn="l"/>
                <a:tab pos="7198384" algn="l"/>
                <a:tab pos="7598294" algn="l"/>
                <a:tab pos="7998204" algn="l"/>
              </a:tabLst>
            </a:pPr>
            <a:fld id="{29FD1B4E-D513-4F0D-8C3E-D34255DEFE5A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396685" algn="l"/>
                  <a:tab pos="796595" algn="l"/>
                  <a:tab pos="1196505" algn="l"/>
                  <a:tab pos="1596416" algn="l"/>
                  <a:tab pos="1996325" algn="l"/>
                  <a:tab pos="2396236" algn="l"/>
                  <a:tab pos="2796147" algn="l"/>
                  <a:tab pos="3197670" algn="l"/>
                  <a:tab pos="3597580" algn="l"/>
                  <a:tab pos="3997490" algn="l"/>
                  <a:tab pos="4397401" algn="l"/>
                  <a:tab pos="4797309" algn="l"/>
                  <a:tab pos="5197221" algn="l"/>
                  <a:tab pos="5597131" algn="l"/>
                  <a:tab pos="5997042" algn="l"/>
                  <a:tab pos="6396951" algn="l"/>
                  <a:tab pos="6798473" algn="l"/>
                  <a:tab pos="7198384" algn="l"/>
                  <a:tab pos="7598294" algn="l"/>
                  <a:tab pos="7998204" algn="l"/>
                </a:tabLst>
              </a:pPr>
              <a:t>2</a:t>
            </a:fld>
            <a:endParaRPr lang="en-GB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985731" y="819447"/>
            <a:ext cx="4764868" cy="40392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1421" tIns="40712" rIns="81421" bIns="40712" anchor="ctr"/>
          <a:lstStyle/>
          <a:p>
            <a:endParaRPr lang="ru-RU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3792" y="5118732"/>
            <a:ext cx="5388745" cy="484744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7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5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2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7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7FF5-252D-4C87-BFCC-922BA71D95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8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16A2-7353-4BC4-B889-DC2839FCC7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9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5582-A930-45C8-8D3B-A0AE2FE86B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9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303C-5F61-44A2-BF75-D56A300C60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4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61D0-2145-4618-8B9F-A6E04B255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84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1C59-4C67-439F-8F82-69BB8AB826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3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E08E-ECEF-4845-AF3D-ED63F1EF66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3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B139-C949-47A6-B0D7-528BB64C2F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1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15C9-5E2F-476E-99F6-60E9FB06B7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6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61BE-D27A-4DFD-9761-997DCDFF54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63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F8FD2-918E-4449-98B2-64B857546C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3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A300-2E7B-43F4-8F6D-0291FF3636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62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837D-8289-4A5F-B006-0E92F5BC1C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9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FA47-5A2D-420F-87BD-EC739FC450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06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3F40-DDEB-4B22-AD5A-4ABA1D9952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85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13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7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8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37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4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3" indent="0">
              <a:buNone/>
              <a:defRPr sz="1800" b="1"/>
            </a:lvl3pPr>
            <a:lvl4pPr marL="1371003" indent="0">
              <a:buNone/>
              <a:defRPr sz="1600" b="1"/>
            </a:lvl4pPr>
            <a:lvl5pPr marL="1828002" indent="0">
              <a:buNone/>
              <a:defRPr sz="1600" b="1"/>
            </a:lvl5pPr>
            <a:lvl6pPr marL="2285004" indent="0">
              <a:buNone/>
              <a:defRPr sz="1600" b="1"/>
            </a:lvl6pPr>
            <a:lvl7pPr marL="2742003" indent="0">
              <a:buNone/>
              <a:defRPr sz="1600" b="1"/>
            </a:lvl7pPr>
            <a:lvl8pPr marL="3199004" indent="0">
              <a:buNone/>
              <a:defRPr sz="1600" b="1"/>
            </a:lvl8pPr>
            <a:lvl9pPr marL="365600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9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1" indent="0">
              <a:buNone/>
              <a:defRPr sz="2000" b="1"/>
            </a:lvl2pPr>
            <a:lvl3pPr marL="914003" indent="0">
              <a:buNone/>
              <a:defRPr sz="1800" b="1"/>
            </a:lvl3pPr>
            <a:lvl4pPr marL="1371003" indent="0">
              <a:buNone/>
              <a:defRPr sz="1600" b="1"/>
            </a:lvl4pPr>
            <a:lvl5pPr marL="1828002" indent="0">
              <a:buNone/>
              <a:defRPr sz="1600" b="1"/>
            </a:lvl5pPr>
            <a:lvl6pPr marL="2285004" indent="0">
              <a:buNone/>
              <a:defRPr sz="1600" b="1"/>
            </a:lvl6pPr>
            <a:lvl7pPr marL="2742003" indent="0">
              <a:buNone/>
              <a:defRPr sz="1600" b="1"/>
            </a:lvl7pPr>
            <a:lvl8pPr marL="3199004" indent="0">
              <a:buNone/>
              <a:defRPr sz="1600" b="1"/>
            </a:lvl8pPr>
            <a:lvl9pPr marL="365600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5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5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0630-FAA6-45FE-9CBE-129DFBF1A8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71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4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100"/>
            </a:lvl2pPr>
            <a:lvl3pPr marL="914003" indent="0">
              <a:buNone/>
              <a:defRPr sz="1000"/>
            </a:lvl3pPr>
            <a:lvl4pPr marL="1371003" indent="0">
              <a:buNone/>
              <a:defRPr sz="900"/>
            </a:lvl4pPr>
            <a:lvl5pPr marL="1828002" indent="0">
              <a:buNone/>
              <a:defRPr sz="900"/>
            </a:lvl5pPr>
            <a:lvl6pPr marL="2285004" indent="0">
              <a:buNone/>
              <a:defRPr sz="900"/>
            </a:lvl6pPr>
            <a:lvl7pPr marL="2742003" indent="0">
              <a:buNone/>
              <a:defRPr sz="900"/>
            </a:lvl7pPr>
            <a:lvl8pPr marL="3199004" indent="0">
              <a:buNone/>
              <a:defRPr sz="900"/>
            </a:lvl8pPr>
            <a:lvl9pPr marL="36560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38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57001" indent="0">
              <a:buNone/>
              <a:defRPr sz="2800"/>
            </a:lvl2pPr>
            <a:lvl3pPr marL="914003" indent="0">
              <a:buNone/>
              <a:defRPr sz="2400"/>
            </a:lvl3pPr>
            <a:lvl4pPr marL="1371003" indent="0">
              <a:buNone/>
              <a:defRPr sz="2000"/>
            </a:lvl4pPr>
            <a:lvl5pPr marL="1828002" indent="0">
              <a:buNone/>
              <a:defRPr sz="2000"/>
            </a:lvl5pPr>
            <a:lvl6pPr marL="2285004" indent="0">
              <a:buNone/>
              <a:defRPr sz="2000"/>
            </a:lvl6pPr>
            <a:lvl7pPr marL="2742003" indent="0">
              <a:buNone/>
              <a:defRPr sz="2000"/>
            </a:lvl7pPr>
            <a:lvl8pPr marL="3199004" indent="0">
              <a:buNone/>
              <a:defRPr sz="2000"/>
            </a:lvl8pPr>
            <a:lvl9pPr marL="3656004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1" indent="0">
              <a:buNone/>
              <a:defRPr sz="1100"/>
            </a:lvl2pPr>
            <a:lvl3pPr marL="914003" indent="0">
              <a:buNone/>
              <a:defRPr sz="1000"/>
            </a:lvl3pPr>
            <a:lvl4pPr marL="1371003" indent="0">
              <a:buNone/>
              <a:defRPr sz="900"/>
            </a:lvl4pPr>
            <a:lvl5pPr marL="1828002" indent="0">
              <a:buNone/>
              <a:defRPr sz="900"/>
            </a:lvl5pPr>
            <a:lvl6pPr marL="2285004" indent="0">
              <a:buNone/>
              <a:defRPr sz="900"/>
            </a:lvl6pPr>
            <a:lvl7pPr marL="2742003" indent="0">
              <a:buNone/>
              <a:defRPr sz="900"/>
            </a:lvl7pPr>
            <a:lvl8pPr marL="3199004" indent="0">
              <a:buNone/>
              <a:defRPr sz="900"/>
            </a:lvl8pPr>
            <a:lvl9pPr marL="36560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98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45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1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8958E-3F7D-40BF-A139-666B26843E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DA96-8EC3-41B7-9F12-466DA01E07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7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EE80-DCB5-4DAF-96CE-9D13EF8244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C2581-23E5-4E0F-8102-DB735FE647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DB0B-1C04-42F4-B44E-62FFB65A29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0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D7C3-5BEB-48DB-8C16-EA91CAB703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6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BF92DA-02B7-48A4-8611-ADD842094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fld id="{04B0BE59-E509-47A8-8BDF-29C889DFFB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10"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31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6" indent="-3428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699" rIns="91399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399" tIns="45699" rIns="91399" bIns="4569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9" tIns="45699" rIns="91399" bIns="4569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9" tIns="45699" rIns="91399" bIns="4569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2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0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0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0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00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49" indent="-34274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27" indent="-28562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02" indent="-2285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1" indent="-2285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02" indent="-2285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04" indent="-228501" algn="l" defTabSz="9140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04" indent="-228501" algn="l" defTabSz="9140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06" indent="-228501" algn="l" defTabSz="9140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06" indent="-228501" algn="l" defTabSz="91400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1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3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03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02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04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03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04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04" algn="l" defTabSz="9140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5756822" cy="2214182"/>
          </a:xfrm>
          <a:prstGeom prst="rect">
            <a:avLst/>
          </a:prstGeom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71240" y="2027496"/>
            <a:ext cx="8928100" cy="82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7" tIns="40819" rIns="81637" bIns="40819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399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организации питания в общеобразовательных организациях</a:t>
            </a:r>
            <a:endParaRPr lang="ru-RU" sz="2324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572894" y="4708183"/>
            <a:ext cx="4319587" cy="52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7" tIns="40819" rIns="81637" bIns="40819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425" b="1" cap="all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Министр торговли и услуг </a:t>
            </a:r>
          </a:p>
          <a:p>
            <a:pPr eaLnBrk="1" hangingPunct="1"/>
            <a:r>
              <a:rPr lang="ru-RU" sz="1425" b="1" cap="all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Республики Башкортостан</a:t>
            </a: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3131840" y="3474578"/>
            <a:ext cx="5760640" cy="75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7" tIns="40819" rIns="81637" bIns="40819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174" b="1" dirty="0">
                <a:solidFill>
                  <a:schemeClr val="tx2"/>
                </a:solidFill>
                <a:latin typeface="Arial" charset="0"/>
              </a:rPr>
              <a:t>Гусев </a:t>
            </a:r>
            <a:br>
              <a:rPr lang="ru-RU" sz="2174" b="1" dirty="0">
                <a:solidFill>
                  <a:schemeClr val="tx2"/>
                </a:solidFill>
                <a:latin typeface="Arial" charset="0"/>
              </a:rPr>
            </a:br>
            <a:r>
              <a:rPr lang="ru-RU" sz="2174" b="1" dirty="0">
                <a:solidFill>
                  <a:schemeClr val="tx2"/>
                </a:solidFill>
                <a:latin typeface="Arial" charset="0"/>
              </a:rPr>
              <a:t>Алексей Николаевич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1002460"/>
            <a:ext cx="9144000" cy="290184"/>
          </a:xfrm>
          <a:prstGeom prst="rect">
            <a:avLst/>
          </a:prstGeom>
        </p:spPr>
        <p:txBody>
          <a:bodyPr wrap="square" lIns="81637" tIns="40819" rIns="81637" bIns="40819">
            <a:spAutoFit/>
          </a:bodyPr>
          <a:lstStyle/>
          <a:p>
            <a:pPr algn="ctr"/>
            <a:endParaRPr lang="ru-RU" sz="1350" b="1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0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3E9FC2-8D02-46BC-92B5-9FF3B2EC00D8}"/>
              </a:ext>
            </a:extLst>
          </p:cNvPr>
          <p:cNvSpPr/>
          <p:nvPr/>
        </p:nvSpPr>
        <p:spPr>
          <a:xfrm>
            <a:off x="679593" y="2697931"/>
            <a:ext cx="3406480" cy="646331"/>
          </a:xfrm>
          <a:prstGeom prst="rect">
            <a:avLst/>
          </a:prstGeom>
          <a:ln>
            <a:solidFill>
              <a:schemeClr val="accent5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задач государственной </a:t>
            </a:r>
          </a:p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в сфере обеспечения </a:t>
            </a:r>
          </a:p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качественного и безопасного </a:t>
            </a:r>
          </a:p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питания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42698" y="2521117"/>
            <a:ext cx="2347955" cy="19292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БЕЗОПАСНОЕ ПИТАНИЕ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02CC428-4801-407F-A3B6-B43B03B1F160}"/>
              </a:ext>
            </a:extLst>
          </p:cNvPr>
          <p:cNvSpPr/>
          <p:nvPr/>
        </p:nvSpPr>
        <p:spPr>
          <a:xfrm>
            <a:off x="637672" y="4510145"/>
            <a:ext cx="3478465" cy="507831"/>
          </a:xfrm>
          <a:prstGeom prst="rect">
            <a:avLst/>
          </a:prstGeom>
          <a:ln>
            <a:solidFill>
              <a:schemeClr val="accent5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качества </a:t>
            </a:r>
          </a:p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организации питания </a:t>
            </a:r>
          </a:p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социальных учреждениях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A1F333-2F00-4CC7-9442-2A335F68427B}"/>
              </a:ext>
            </a:extLst>
          </p:cNvPr>
          <p:cNvSpPr/>
          <p:nvPr/>
        </p:nvSpPr>
        <p:spPr>
          <a:xfrm>
            <a:off x="679593" y="3590342"/>
            <a:ext cx="3406480" cy="646331"/>
          </a:xfrm>
          <a:prstGeom prst="rect">
            <a:avLst/>
          </a:prstGeom>
          <a:ln>
            <a:solidFill>
              <a:schemeClr val="accent5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развитию организации </a:t>
            </a:r>
          </a:p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системы качественного питания </a:t>
            </a:r>
          </a:p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900" b="1" spc="7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социальных учреждениях, в том числе государственно-частное партнерство</a:t>
            </a:r>
            <a:endParaRPr lang="ru-RU" sz="9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153B522-D68B-45EC-BD07-F44FA0A70D54}"/>
              </a:ext>
            </a:extLst>
          </p:cNvPr>
          <p:cNvSpPr/>
          <p:nvPr/>
        </p:nvSpPr>
        <p:spPr>
          <a:xfrm>
            <a:off x="709820" y="5243604"/>
            <a:ext cx="3406316" cy="646331"/>
          </a:xfrm>
          <a:prstGeom prst="rect">
            <a:avLst/>
          </a:prstGeom>
          <a:ln>
            <a:solidFill>
              <a:schemeClr val="accent5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spc="7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Четкие понятные правила для всех сторон – заказчиков, исполнителей и конечных потребителей – получателей услуги в виде питания за счет средств бюджета Республики Башкортостан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21534" y="4279900"/>
            <a:ext cx="2640587" cy="24797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КАЧЕСТВЕННОЕ ПИТАНИЕ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44891" y="3387543"/>
            <a:ext cx="2201257" cy="22540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СОДЕЙСТВИЕ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38491" y="5041510"/>
            <a:ext cx="2461655" cy="221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A6B5FAA-3968-419D-A437-6D0947E915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" y="5020714"/>
            <a:ext cx="400489" cy="3258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33448A2-4502-41A2-B428-E6D27483A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52" b="-7752"/>
          <a:stretch/>
        </p:blipFill>
        <p:spPr>
          <a:xfrm>
            <a:off x="748743" y="4264229"/>
            <a:ext cx="418235" cy="4182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F27FD18-C3E7-44CA-84B5-AE512E23598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1" y="2355098"/>
            <a:ext cx="518526" cy="51852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633003A-8EFC-4B46-BFC2-7BAFAA0A56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8" y="3335258"/>
            <a:ext cx="424516" cy="424516"/>
          </a:xfrm>
          <a:prstGeom prst="rect">
            <a:avLst/>
          </a:prstGeom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C254308-2BF1-4B19-AA38-F1921400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57" y="192630"/>
            <a:ext cx="6750173" cy="610020"/>
          </a:xfrm>
        </p:spPr>
        <p:txBody>
          <a:bodyPr/>
          <a:lstStyle/>
          <a:p>
            <a:br>
              <a:rPr lang="ru-RU" sz="1800" b="1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ЕДИНОЙ СИСТЕМЫ В ОБРАЗОВАТЕЛЬНЫХ ОРГАНИЗАЦИЯХ РЕСПУБЛИКИ БАШКОРТОСТАН</a:t>
            </a:r>
            <a:br>
              <a:rPr lang="ru-RU" sz="1800" b="1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9F06C3-BB59-3314-931C-6840FB57A110}"/>
              </a:ext>
            </a:extLst>
          </p:cNvPr>
          <p:cNvSpPr/>
          <p:nvPr/>
        </p:nvSpPr>
        <p:spPr>
          <a:xfrm>
            <a:off x="444833" y="1393437"/>
            <a:ext cx="3936290" cy="715581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050" b="1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ноября на 48-м </a:t>
            </a:r>
            <a:r>
              <a:rPr lang="ru-RU" sz="900" b="1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заседании депутаты Комитета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Собрания – Курултая Республики Башкортостан </a:t>
            </a:r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приняли </a:t>
            </a:r>
            <a:r>
              <a:rPr lang="ru-RU" sz="1050" b="1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законопроект «Об организации социального питания в Республике Башкортостан»</a:t>
            </a:r>
            <a:endParaRPr lang="ru-RU" sz="900" b="1" spc="-3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630648F3-AD2F-BDF8-1181-859F315C6C9A}"/>
              </a:ext>
            </a:extLst>
          </p:cNvPr>
          <p:cNvCxnSpPr>
            <a:cxnSpLocks/>
          </p:cNvCxnSpPr>
          <p:nvPr/>
        </p:nvCxnSpPr>
        <p:spPr>
          <a:xfrm flipV="1">
            <a:off x="4518008" y="1745157"/>
            <a:ext cx="0" cy="41134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408247-83BC-3E35-AAA0-753A3259C9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0815"/>
          <a:stretch/>
        </p:blipFill>
        <p:spPr>
          <a:xfrm>
            <a:off x="4949945" y="2422274"/>
            <a:ext cx="3930429" cy="20767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936D08-85C6-CD89-EB57-F88EB5EFAAD4}"/>
              </a:ext>
            </a:extLst>
          </p:cNvPr>
          <p:cNvSpPr txBox="1"/>
          <p:nvPr/>
        </p:nvSpPr>
        <p:spPr>
          <a:xfrm>
            <a:off x="4919880" y="1514876"/>
            <a:ext cx="4243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место среди практик «Агентства стратегических инициатив» </a:t>
            </a:r>
            <a:endParaRPr lang="ru-RU" sz="13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287542C6-07F9-67F9-6077-723F9D8CC05A}"/>
              </a:ext>
            </a:extLst>
          </p:cNvPr>
          <p:cNvSpPr txBox="1"/>
          <p:nvPr/>
        </p:nvSpPr>
        <p:spPr>
          <a:xfrm>
            <a:off x="4919880" y="4696793"/>
            <a:ext cx="3930430" cy="120032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Практика Республики Башкортостан «Совершенствование организации питания в общеобразовательных организациях» заняла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место и размещена на открытой платформе обмена практиками устойчивого развития «Смартека» Агентства стратегических инициатив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BC91EDE-68AF-70C5-BF1D-5DFC61C318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06" y="1563375"/>
            <a:ext cx="464488" cy="4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7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3524"/>
            <a:ext cx="9144000" cy="411128"/>
          </a:xfrm>
          <a:prstGeom prst="rect">
            <a:avLst/>
          </a:prstGeom>
        </p:spPr>
        <p:txBody>
          <a:bodyPr wrap="square" lIns="102353" tIns="51176" rIns="102353" bIns="5117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cap="all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2145" y="1200339"/>
            <a:ext cx="6757355" cy="44774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02024" marR="59139" indent="-287808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024" marR="59139" indent="-287808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Саморегуляция рынка</a:t>
            </a:r>
          </a:p>
          <a:p>
            <a:pPr marL="302024" marR="59139" indent="-287808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школьного питания</a:t>
            </a:r>
          </a:p>
          <a:p>
            <a:pPr marL="302024" marR="59139" indent="-287808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представленности продукции республиканских производителей в школьном питании</a:t>
            </a:r>
          </a:p>
          <a:p>
            <a:pPr marL="302024" marR="59139" indent="-287808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охвата питанием школьников</a:t>
            </a:r>
          </a:p>
          <a:p>
            <a:pPr marL="14216" marR="59139" fontAlgn="base">
              <a:lnSpc>
                <a:spcPts val="2606"/>
              </a:lnSpc>
              <a:spcBef>
                <a:spcPts val="1176"/>
              </a:spcBef>
              <a:spcAft>
                <a:spcPct val="0"/>
              </a:spcAft>
            </a:pPr>
            <a:endParaRPr lang="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88338"/>
            <a:ext cx="8969500" cy="508383"/>
          </a:xfrm>
          <a:prstGeom prst="rect">
            <a:avLst/>
          </a:prstGeom>
        </p:spPr>
        <p:txBody>
          <a:bodyPr wrap="square" lIns="76749" tIns="38373" rIns="76749" bIns="3837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ОЖИДАЕМЫЕ РЕЗУЛЬТАТЫ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В СФЕРЕ ШКОЛЬНОГО ПИТАНИЯ</a:t>
            </a:r>
          </a:p>
        </p:txBody>
      </p:sp>
      <p:pic>
        <p:nvPicPr>
          <p:cNvPr id="34" name="Picture 2" descr="C:\Users\asadullina.ar\Desktop\форум в нефтекамске\Page_0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5905"/>
            <a:ext cx="2066530" cy="18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sadullina.ar\Desktop\Page_00002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88" y="5061183"/>
            <a:ext cx="1879264" cy="17344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sadullina.ar\Desktop\Page_00001ААП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5549" b="5376"/>
          <a:stretch/>
        </p:blipFill>
        <p:spPr bwMode="auto">
          <a:xfrm>
            <a:off x="6840672" y="5061181"/>
            <a:ext cx="183804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ятиугольник 18"/>
          <p:cNvSpPr/>
          <p:nvPr/>
        </p:nvSpPr>
        <p:spPr>
          <a:xfrm>
            <a:off x="395536" y="2828318"/>
            <a:ext cx="1816609" cy="816707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2353" tIns="51176" rIns="102353" bIns="5117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pic>
        <p:nvPicPr>
          <p:cNvPr id="38" name="Picture 2" descr="&amp;dcy;&amp;iecy;&amp;tcy;&amp;icy;, &amp;lcy;&amp;yucy;&amp;dcy;&amp;icy; &amp;zcy;&amp;ncy;&amp;acy;&amp;chcy;&amp;ocy;&amp;kcy;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8"/>
            <a:ext cx="1502579" cy="13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5268" y="6430534"/>
            <a:ext cx="720080" cy="365125"/>
          </a:xfrm>
        </p:spPr>
        <p:txBody>
          <a:bodyPr vert="horz" lIns="91384" tIns="45691" rIns="91384" bIns="45691" rtlCol="0" anchor="ctr"/>
          <a:lstStyle/>
          <a:p>
            <a:r>
              <a:rPr lang="ru-RU" sz="1000" b="1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5616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-1" y="173207"/>
            <a:ext cx="9144001" cy="631505"/>
          </a:xfrm>
          <a:prstGeom prst="rect">
            <a:avLst/>
          </a:prstGeom>
        </p:spPr>
        <p:txBody>
          <a:bodyPr wrap="square" lIns="76762" tIns="38379" rIns="76762" bIns="38379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ПРОБЛЕМЫ ПРИ ОРГАНИЗАЦИИ ПИТАНИЯ ОБУЧАЮЩИХСЯ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ОБЩЕОБРАЗОВАТЕЛЬНЫХ ОРГАНИЗАЦИЙ РЕСПУБЛИКИ БАШКОРТОСТАН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65689" y="1628803"/>
            <a:ext cx="5747119" cy="657368"/>
          </a:xfrm>
          <a:prstGeom prst="rect">
            <a:avLst/>
          </a:prstGeom>
        </p:spPr>
        <p:txBody>
          <a:bodyPr wrap="square" lIns="102370" tIns="51185" rIns="102370" bIns="51185">
            <a:spAutoFit/>
          </a:bodyPr>
          <a:lstStyle/>
          <a:p>
            <a:r>
              <a:rPr lang="ru-RU" b="1" dirty="0">
                <a:solidFill>
                  <a:srgbClr val="2FA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единых стандартов оказания услуги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5685" y="5012810"/>
            <a:ext cx="5747118" cy="657368"/>
          </a:xfrm>
          <a:prstGeom prst="rect">
            <a:avLst/>
          </a:prstGeom>
        </p:spPr>
        <p:txBody>
          <a:bodyPr wrap="square" lIns="102370" tIns="51185" rIns="102370" bIns="51185">
            <a:spAutoFit/>
          </a:bodyPr>
          <a:lstStyle/>
          <a:p>
            <a:r>
              <a:rPr lang="ru-RU" b="1" dirty="0">
                <a:solidFill>
                  <a:srgbClr val="2FA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УСТАРЕВШЕЕ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технологическое оборудование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5686" y="4166809"/>
            <a:ext cx="5747118" cy="657368"/>
          </a:xfrm>
          <a:prstGeom prst="rect">
            <a:avLst/>
          </a:prstGeom>
        </p:spPr>
        <p:txBody>
          <a:bodyPr wrap="square" lIns="102370" tIns="51185" rIns="102370" bIns="51185">
            <a:spAutoFit/>
          </a:bodyPr>
          <a:lstStyle/>
          <a:p>
            <a:r>
              <a:rPr lang="ru-RU" b="1" dirty="0">
                <a:solidFill>
                  <a:srgbClr val="2FA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ГОЛОД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отрасли социального питания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5689" y="2474805"/>
            <a:ext cx="5747119" cy="657368"/>
          </a:xfrm>
          <a:prstGeom prst="rect">
            <a:avLst/>
          </a:prstGeom>
        </p:spPr>
        <p:txBody>
          <a:bodyPr wrap="square" lIns="102370" tIns="51185" rIns="102370" bIns="51185">
            <a:spAutoFit/>
          </a:bodyPr>
          <a:lstStyle/>
          <a:p>
            <a:r>
              <a:rPr lang="ru-RU" b="1" dirty="0">
                <a:solidFill>
                  <a:srgbClr val="2FA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НЕВЫСОКОЕ КАЧЕСТВО</a:t>
            </a:r>
          </a:p>
          <a:p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сырья используемого в школьном питании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b="6292"/>
          <a:stretch/>
        </p:blipFill>
        <p:spPr>
          <a:xfrm>
            <a:off x="107508" y="3582226"/>
            <a:ext cx="2648383" cy="302589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1" t="46" r="30605" b="67142"/>
          <a:stretch/>
        </p:blipFill>
        <p:spPr>
          <a:xfrm>
            <a:off x="107508" y="1425059"/>
            <a:ext cx="2648383" cy="174843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65688" y="3320808"/>
            <a:ext cx="5747119" cy="934366"/>
          </a:xfrm>
          <a:prstGeom prst="rect">
            <a:avLst/>
          </a:prstGeom>
        </p:spPr>
        <p:txBody>
          <a:bodyPr wrap="square" lIns="102370" tIns="51185" rIns="102370" bIns="51185">
            <a:spAutoFit/>
          </a:bodyPr>
          <a:lstStyle/>
          <a:p>
            <a:r>
              <a:rPr lang="ru-RU" b="1" dirty="0">
                <a:solidFill>
                  <a:srgbClr val="2FA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НЕСОБЛЮДЕНИЕ</a:t>
            </a:r>
            <a:endParaRPr lang="ru-RU" sz="2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обязательных требований санитарных норм и правил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1" y="6448251"/>
            <a:ext cx="720080" cy="365125"/>
          </a:xfrm>
        </p:spPr>
        <p:txBody>
          <a:bodyPr vert="horz" lIns="91399" tIns="45699" rIns="91399" bIns="45699" rtlCol="0" anchor="ctr"/>
          <a:lstStyle/>
          <a:p>
            <a:fld id="{148ECE58-DD8F-41A7-82C0-941C977FA5B8}" type="slidenum">
              <a:rPr lang="ru-RU" sz="1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22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136">
            <a:extLst>
              <a:ext uri="{FF2B5EF4-FFF2-40B4-BE49-F238E27FC236}">
                <a16:creationId xmlns:a16="http://schemas.microsoft.com/office/drawing/2014/main" id="{5141E8DB-3F44-E173-7564-1F96E0C267D6}"/>
              </a:ext>
            </a:extLst>
          </p:cNvPr>
          <p:cNvSpPr txBox="1"/>
          <p:nvPr/>
        </p:nvSpPr>
        <p:spPr>
          <a:xfrm>
            <a:off x="853239" y="1614280"/>
            <a:ext cx="8085427" cy="507831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Утвержден Стандарт организации питания в образовательных организациях Республики Башкортостан</a:t>
            </a:r>
            <a:endParaRPr lang="ru-RU" sz="135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25AD248-64A1-B729-9F32-89DCDFB3C169}"/>
              </a:ext>
            </a:extLst>
          </p:cNvPr>
          <p:cNvSpPr txBox="1"/>
          <p:nvPr/>
        </p:nvSpPr>
        <p:spPr>
          <a:xfrm>
            <a:off x="866154" y="5081409"/>
            <a:ext cx="8094767" cy="507831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Оценка исполнения государственных и муниципальных контрактов проведение лабораторных испытаний сырья и готовых блюд 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9E34247-DACD-CF55-63B5-01C55D63E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7" y="1571872"/>
            <a:ext cx="527031" cy="5270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57487E-EE58-5DAB-3FF5-5DBD6C2D16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" y="4998007"/>
            <a:ext cx="568024" cy="568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93889B-D5C1-AB0C-4306-BA6C3E1137B2}"/>
              </a:ext>
            </a:extLst>
          </p:cNvPr>
          <p:cNvSpPr txBox="1"/>
          <p:nvPr/>
        </p:nvSpPr>
        <p:spPr>
          <a:xfrm>
            <a:off x="885752" y="4216232"/>
            <a:ext cx="8075169" cy="507831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Родительский контроль, результаты которого отображаются в системе ГИС «Единая электронная образовательная среда» 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288BF8-FFD9-C14B-945A-75F664D1C3B2}"/>
              </a:ext>
            </a:extLst>
          </p:cNvPr>
          <p:cNvSpPr txBox="1"/>
          <p:nvPr/>
        </p:nvSpPr>
        <p:spPr>
          <a:xfrm>
            <a:off x="736567" y="30135"/>
            <a:ext cx="8150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hangingPunct="1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ПОДХОД К ОРГАНИЗАЦИИ ПИТАНИЯ В ОБЩЕОБРАЗОВАТЕЛЬНЫХ ОРГАНИЗАЦИЯХ</a:t>
            </a:r>
          </a:p>
          <a:p>
            <a:pPr algn="ctr" fontAlgn="auto" hangingPunct="1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РЕСПУБЛИКИ БАШКОРТОСТАН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227D65-39D0-06BC-F450-80386BC0DE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2" y="4153826"/>
            <a:ext cx="504184" cy="504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4CB7D7-72EC-4106-B039-C1F16EE864C9}"/>
              </a:ext>
            </a:extLst>
          </p:cNvPr>
          <p:cNvSpPr txBox="1"/>
          <p:nvPr/>
        </p:nvSpPr>
        <p:spPr>
          <a:xfrm>
            <a:off x="854728" y="2424160"/>
            <a:ext cx="8085427" cy="507831"/>
          </a:xfrm>
          <a:prstGeom prst="rect">
            <a:avLst/>
          </a:prstGeom>
          <a:noFill/>
          <a:ln>
            <a:solidFill>
              <a:schemeClr val="tx2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варианты типовых меню, в том числе специализированные для детей, страдающих заболеваниями, связанными с ограничениями в питании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5C3987-7233-4267-BBAA-9D69A9F437AC}"/>
              </a:ext>
            </a:extLst>
          </p:cNvPr>
          <p:cNvSpPr/>
          <p:nvPr/>
        </p:nvSpPr>
        <p:spPr>
          <a:xfrm>
            <a:off x="885752" y="3212976"/>
            <a:ext cx="8059595" cy="715581"/>
          </a:xfrm>
          <a:prstGeom prst="rect">
            <a:avLst/>
          </a:prstGeom>
          <a:ln>
            <a:solidFill>
              <a:schemeClr val="tx2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и внедрена типовая конкурсная документация оказания услуг по организации питания в образовательных учреждениях Республики Башкортостан, контракты заключаются на 2-3 года </a:t>
            </a:r>
            <a:endParaRPr lang="ru-RU" sz="135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1E51617-788B-4A8E-BA36-05559884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5" y="2421549"/>
            <a:ext cx="407244" cy="4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60D34B43-8B3B-4229-ACB9-006E6318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2" y="3311186"/>
            <a:ext cx="493569" cy="5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>
            <a:cxnSpLocks/>
          </p:cNvCxnSpPr>
          <p:nvPr/>
        </p:nvCxnSpPr>
        <p:spPr>
          <a:xfrm flipH="1">
            <a:off x="1764419" y="2060087"/>
            <a:ext cx="482817" cy="397058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round/>
            <a:headEnd type="triangle" w="lg" len="lg"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648365" y="1988840"/>
            <a:ext cx="255098" cy="362447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round/>
            <a:headEnd type="triangle" w="lg" len="lg"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Прямая со стрелкой 10"/>
          <p:cNvCxnSpPr/>
          <p:nvPr/>
        </p:nvCxnSpPr>
        <p:spPr>
          <a:xfrm>
            <a:off x="5286500" y="1916832"/>
            <a:ext cx="253735" cy="293195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round/>
            <a:headEnd type="triangle" w="lg" len="lg"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 стрелкой 12"/>
          <p:cNvCxnSpPr/>
          <p:nvPr/>
        </p:nvCxnSpPr>
        <p:spPr>
          <a:xfrm>
            <a:off x="7075616" y="2123137"/>
            <a:ext cx="519933" cy="226024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round/>
            <a:headEnd type="triangle" w="lg" len="lg"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139246" y="2618971"/>
            <a:ext cx="704613" cy="0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round/>
            <a:headEnd type="triangle" w="med" len="lg"/>
            <a:tailEnd type="triangle" w="med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211847" y="2592689"/>
            <a:ext cx="704613" cy="0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round/>
            <a:headEnd type="triangle" w="med" len="lg"/>
            <a:tailEnd type="triangle" w="med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171577" y="2618971"/>
            <a:ext cx="704613" cy="0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round/>
            <a:headEnd type="triangle" w="med" len="lg"/>
            <a:tailEnd type="triangle" w="med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Прямоугольник 16"/>
          <p:cNvSpPr/>
          <p:nvPr/>
        </p:nvSpPr>
        <p:spPr>
          <a:xfrm>
            <a:off x="277193" y="3068960"/>
            <a:ext cx="1997393" cy="61177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339">
              <a:lnSpc>
                <a:spcPct val="110000"/>
              </a:lnSpc>
            </a:pPr>
            <a:r>
              <a:rPr lang="ru-RU" altLang="ru-RU" sz="1050" b="1" spc="-3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Сельско-хозяйственные организации, крестьянско-фермерские хозяйства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20306" y="3068960"/>
            <a:ext cx="1570079" cy="61177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339">
              <a:lnSpc>
                <a:spcPct val="110000"/>
              </a:lnSpc>
            </a:pPr>
            <a:r>
              <a:rPr lang="ru-RU" altLang="ru-RU" sz="1050" b="1" spc="-3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Пищевые и перерабатывающие производства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48048" y="2924944"/>
            <a:ext cx="2698939" cy="78951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339">
              <a:lnSpc>
                <a:spcPct val="110000"/>
              </a:lnSpc>
            </a:pPr>
            <a:r>
              <a:rPr lang="ru-RU" altLang="ru-RU" sz="1050" b="1" spc="-3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Складские  и логистические комплексы  по хранению, переработке и реализации сельхозпродукции и продовольствия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937" y="2723727"/>
            <a:ext cx="269893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914339" hangingPunct="0"/>
            <a:r>
              <a:rPr lang="ru-RU" sz="1200" b="1" spc="-4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ПРОИЗВОДИТЕЛИ</a:t>
            </a:r>
            <a:endParaRPr lang="ru-RU" sz="1200" b="1" spc="-4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3829" y="2740166"/>
            <a:ext cx="269893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914339" hangingPunct="0"/>
            <a:r>
              <a:rPr lang="ru-RU" sz="1200" b="1" spc="-4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ПЕРЕРАБОТЧИКИ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0492" y="2724839"/>
            <a:ext cx="1087778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914339" hangingPunct="0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ОРЦ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50097" y="3051057"/>
            <a:ext cx="1880967" cy="415494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914339" hangingPunct="0"/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ОПЕРАТОР ШКОЛЬНОГО ПИТАНИЯ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20418" y="277927"/>
            <a:ext cx="8850408" cy="631528"/>
          </a:xfrm>
          <a:prstGeom prst="rect">
            <a:avLst/>
          </a:prstGeom>
        </p:spPr>
        <p:txBody>
          <a:bodyPr wrap="square" lIns="76780" tIns="38390" rIns="76780" bIns="3839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ТОВАРОПРОВОДЯЩЕЙ СИСТЕМЫ В СОЦИАЛЬНОМ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ПИТАНИИ РЕСПУБЛИКИ БАШКОРТОСТАН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17421" y="5648028"/>
            <a:ext cx="2133600" cy="273836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3FCEFB-974B-4ACE-89CE-4464D316D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48" y="2295169"/>
            <a:ext cx="768521" cy="76852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6D800B-796C-49E5-A815-C858BF4D96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37" y="2278416"/>
            <a:ext cx="524728" cy="52472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FF5B06D-3CAB-4963-9028-078DEF86C6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0" y="2132856"/>
            <a:ext cx="602848" cy="6028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664E6CB-6AB8-4478-8257-54122EED21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58" y="2248281"/>
            <a:ext cx="663744" cy="53228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17D6CFF-1F8A-47DE-B759-44B7A9C9EFAC}"/>
              </a:ext>
            </a:extLst>
          </p:cNvPr>
          <p:cNvSpPr/>
          <p:nvPr/>
        </p:nvSpPr>
        <p:spPr>
          <a:xfrm>
            <a:off x="2260986" y="1437767"/>
            <a:ext cx="457081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39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СЕЛЬСКОХОЗЯЙСТВЕННЫЕ</a:t>
            </a:r>
          </a:p>
          <a:p>
            <a:pPr algn="ctr" defTabSz="914339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ПОТРЕБИТЕЛЬСКИЕ КООПЕРАТИВЫ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5E74D5D-7919-4DA7-9F0F-CF812CDC7415}"/>
              </a:ext>
            </a:extLst>
          </p:cNvPr>
          <p:cNvSpPr/>
          <p:nvPr/>
        </p:nvSpPr>
        <p:spPr>
          <a:xfrm>
            <a:off x="711747" y="3907960"/>
            <a:ext cx="7876223" cy="300082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1350" b="1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присутствия товаров местных производителей в школьном питании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0118F7AC-690B-8AC1-3726-DA2CCE138AF5}"/>
              </a:ext>
            </a:extLst>
          </p:cNvPr>
          <p:cNvCxnSpPr/>
          <p:nvPr/>
        </p:nvCxnSpPr>
        <p:spPr>
          <a:xfrm>
            <a:off x="518515" y="3861048"/>
            <a:ext cx="82626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3DD447E-8E59-EC88-8245-230166B76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056263"/>
              </p:ext>
            </p:extLst>
          </p:nvPr>
        </p:nvGraphicFramePr>
        <p:xfrm>
          <a:off x="5268546" y="4184888"/>
          <a:ext cx="3750401" cy="180119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88010">
                  <a:extLst>
                    <a:ext uri="{9D8B030D-6E8A-4147-A177-3AD203B41FA5}">
                      <a16:colId xmlns:a16="http://schemas.microsoft.com/office/drawing/2014/main" val="2369558102"/>
                    </a:ext>
                  </a:extLst>
                </a:gridCol>
                <a:gridCol w="971855">
                  <a:extLst>
                    <a:ext uri="{9D8B030D-6E8A-4147-A177-3AD203B41FA5}">
                      <a16:colId xmlns:a16="http://schemas.microsoft.com/office/drawing/2014/main" val="441458872"/>
                    </a:ext>
                  </a:extLst>
                </a:gridCol>
                <a:gridCol w="1190536">
                  <a:extLst>
                    <a:ext uri="{9D8B030D-6E8A-4147-A177-3AD203B41FA5}">
                      <a16:colId xmlns:a16="http://schemas.microsoft.com/office/drawing/2014/main" val="1826905456"/>
                    </a:ext>
                  </a:extLst>
                </a:gridCol>
              </a:tblGrid>
              <a:tr h="28995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68562" marR="68562" marT="34281" marB="34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62" marR="68562" marT="34281" marB="34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68562" marR="68562" marT="34281" marB="34281"/>
                </a:tc>
                <a:extLst>
                  <a:ext uri="{0D108BD9-81ED-4DB2-BD59-A6C34878D82A}">
                    <a16:rowId xmlns:a16="http://schemas.microsoft.com/office/drawing/2014/main" val="1370207339"/>
                  </a:ext>
                </a:extLst>
              </a:tr>
              <a:tr h="411373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Мясо говядины</a:t>
                      </a:r>
                    </a:p>
                    <a:p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2" marR="68562" marT="34281" marB="34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7,7%</a:t>
                      </a:r>
                    </a:p>
                  </a:txBody>
                  <a:tcPr marL="68562" marR="68562" marT="34281" marB="34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68562" marR="68562" marT="34281" marB="34281"/>
                </a:tc>
                <a:extLst>
                  <a:ext uri="{0D108BD9-81ED-4DB2-BD59-A6C34878D82A}">
                    <a16:rowId xmlns:a16="http://schemas.microsoft.com/office/drawing/2014/main" val="118456420"/>
                  </a:ext>
                </a:extLst>
              </a:tr>
              <a:tr h="411373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Мясо птицы</a:t>
                      </a:r>
                    </a:p>
                    <a:p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2" marR="68562" marT="34281" marB="34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68562" marR="68562" marT="34281" marB="34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68562" marR="68562" marT="34281" marB="34281"/>
                </a:tc>
                <a:extLst>
                  <a:ext uri="{0D108BD9-81ED-4DB2-BD59-A6C34878D82A}">
                    <a16:rowId xmlns:a16="http://schemas.microsoft.com/office/drawing/2014/main" val="806666228"/>
                  </a:ext>
                </a:extLst>
              </a:tr>
              <a:tr h="411373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Яйцо куриное</a:t>
                      </a:r>
                    </a:p>
                    <a:p>
                      <a:endParaRPr lang="ru-RU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2" marR="68562" marT="34281" marB="34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68562" marR="68562" marT="34281" marB="34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68562" marR="68562" marT="34281" marB="34281"/>
                </a:tc>
                <a:extLst>
                  <a:ext uri="{0D108BD9-81ED-4DB2-BD59-A6C34878D82A}">
                    <a16:rowId xmlns:a16="http://schemas.microsoft.com/office/drawing/2014/main" val="2687268208"/>
                  </a:ext>
                </a:extLst>
              </a:tr>
              <a:tr h="277123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Овощи </a:t>
                      </a:r>
                    </a:p>
                  </a:txBody>
                  <a:tcPr marL="68562" marR="68562" marT="34281" marB="34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68562" marR="68562" marT="34281" marB="34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68562" marR="68562" marT="34281" marB="34281"/>
                </a:tc>
                <a:extLst>
                  <a:ext uri="{0D108BD9-81ED-4DB2-BD59-A6C34878D82A}">
                    <a16:rowId xmlns:a16="http://schemas.microsoft.com/office/drawing/2014/main" val="51473659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43BCE4-8776-CD29-6BF7-DEF078DD777A}"/>
              </a:ext>
            </a:extLst>
          </p:cNvPr>
          <p:cNvSpPr/>
          <p:nvPr/>
        </p:nvSpPr>
        <p:spPr>
          <a:xfrm>
            <a:off x="1243395" y="5114098"/>
            <a:ext cx="299123" cy="5001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A64A827-C6D9-6D78-6D12-4D6F1E32B02F}"/>
              </a:ext>
            </a:extLst>
          </p:cNvPr>
          <p:cNvCxnSpPr>
            <a:cxnSpLocks/>
          </p:cNvCxnSpPr>
          <p:nvPr/>
        </p:nvCxnSpPr>
        <p:spPr>
          <a:xfrm flipH="1">
            <a:off x="1078821" y="5607778"/>
            <a:ext cx="3525738" cy="357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EC74F9-AF4C-C353-090A-7B317C9BE23C}"/>
              </a:ext>
            </a:extLst>
          </p:cNvPr>
          <p:cNvSpPr/>
          <p:nvPr/>
        </p:nvSpPr>
        <p:spPr>
          <a:xfrm>
            <a:off x="2118075" y="4832790"/>
            <a:ext cx="312545" cy="7871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32A6F41-7E90-2B82-AEE9-ED1570FC7087}"/>
              </a:ext>
            </a:extLst>
          </p:cNvPr>
          <p:cNvSpPr/>
          <p:nvPr/>
        </p:nvSpPr>
        <p:spPr>
          <a:xfrm>
            <a:off x="3026471" y="4731774"/>
            <a:ext cx="312545" cy="879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4D21A-CD91-A29C-EA77-4881B491C8A7}"/>
              </a:ext>
            </a:extLst>
          </p:cNvPr>
          <p:cNvSpPr txBox="1"/>
          <p:nvPr/>
        </p:nvSpPr>
        <p:spPr>
          <a:xfrm>
            <a:off x="2755856" y="5615514"/>
            <a:ext cx="7902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</a:t>
            </a:r>
            <a:endParaRPr lang="ru-RU" sz="135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EFC998-D012-1C13-B7D9-560E2DAEE943}"/>
              </a:ext>
            </a:extLst>
          </p:cNvPr>
          <p:cNvSpPr txBox="1"/>
          <p:nvPr/>
        </p:nvSpPr>
        <p:spPr>
          <a:xfrm>
            <a:off x="1005542" y="5631280"/>
            <a:ext cx="7902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ru-RU" sz="135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0F3B2D-06EB-17B2-31FF-894ADF31D441}"/>
              </a:ext>
            </a:extLst>
          </p:cNvPr>
          <p:cNvSpPr txBox="1"/>
          <p:nvPr/>
        </p:nvSpPr>
        <p:spPr>
          <a:xfrm>
            <a:off x="1889169" y="5615514"/>
            <a:ext cx="7902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</a:t>
            </a:r>
            <a:endParaRPr lang="ru-RU" sz="135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A355D0-79CE-2238-C267-51D4B4486415}"/>
              </a:ext>
            </a:extLst>
          </p:cNvPr>
          <p:cNvSpPr txBox="1"/>
          <p:nvPr/>
        </p:nvSpPr>
        <p:spPr>
          <a:xfrm>
            <a:off x="1058529" y="4858471"/>
            <a:ext cx="7902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E3A853-2431-FE1C-8812-CBF5D5643166}"/>
              </a:ext>
            </a:extLst>
          </p:cNvPr>
          <p:cNvSpPr txBox="1"/>
          <p:nvPr/>
        </p:nvSpPr>
        <p:spPr>
          <a:xfrm>
            <a:off x="1897487" y="4584099"/>
            <a:ext cx="7902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65%</a:t>
            </a:r>
            <a:endParaRPr lang="ru-RU" sz="135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634803-8D46-D517-FB34-CA7C13D7EBE4}"/>
              </a:ext>
            </a:extLst>
          </p:cNvPr>
          <p:cNvSpPr txBox="1"/>
          <p:nvPr/>
        </p:nvSpPr>
        <p:spPr>
          <a:xfrm>
            <a:off x="2837317" y="4454847"/>
            <a:ext cx="7902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66,5%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33B21E4E-EA09-DF39-3DA7-E8C695664B8C}"/>
              </a:ext>
            </a:extLst>
          </p:cNvPr>
          <p:cNvCxnSpPr>
            <a:cxnSpLocks/>
          </p:cNvCxnSpPr>
          <p:nvPr/>
        </p:nvCxnSpPr>
        <p:spPr>
          <a:xfrm flipV="1">
            <a:off x="2520306" y="4967524"/>
            <a:ext cx="419450" cy="42202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069BDE4-9985-EC9B-11D8-60AC507C90B5}"/>
              </a:ext>
            </a:extLst>
          </p:cNvPr>
          <p:cNvCxnSpPr>
            <a:cxnSpLocks/>
          </p:cNvCxnSpPr>
          <p:nvPr/>
        </p:nvCxnSpPr>
        <p:spPr>
          <a:xfrm flipV="1">
            <a:off x="1600760" y="5187825"/>
            <a:ext cx="349669" cy="26260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3FF7F60-80CB-2B58-1105-5E0F1193ECC3}"/>
              </a:ext>
            </a:extLst>
          </p:cNvPr>
          <p:cNvSpPr txBox="1"/>
          <p:nvPr/>
        </p:nvSpPr>
        <p:spPr>
          <a:xfrm>
            <a:off x="3611366" y="5605607"/>
            <a:ext cx="7902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endParaRPr lang="ru-RU" sz="135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5918753-4B2A-0E24-9607-474D43AB2688}"/>
              </a:ext>
            </a:extLst>
          </p:cNvPr>
          <p:cNvSpPr/>
          <p:nvPr/>
        </p:nvSpPr>
        <p:spPr>
          <a:xfrm>
            <a:off x="3868531" y="4584100"/>
            <a:ext cx="337366" cy="10420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BB26D9-5EFB-17E6-2465-013A1F933B88}"/>
              </a:ext>
            </a:extLst>
          </p:cNvPr>
          <p:cNvSpPr txBox="1"/>
          <p:nvPr/>
        </p:nvSpPr>
        <p:spPr>
          <a:xfrm>
            <a:off x="3657781" y="4330762"/>
            <a:ext cx="7902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7C1F6971-1605-F103-B76D-C0F564E16555}"/>
              </a:ext>
            </a:extLst>
          </p:cNvPr>
          <p:cNvCxnSpPr>
            <a:cxnSpLocks/>
          </p:cNvCxnSpPr>
          <p:nvPr/>
        </p:nvCxnSpPr>
        <p:spPr>
          <a:xfrm flipV="1">
            <a:off x="3425729" y="4947396"/>
            <a:ext cx="419450" cy="42202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97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CEC89C-A29F-4CCC-BB07-1A2B8E2139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6"/>
          <a:stretch/>
        </p:blipFill>
        <p:spPr>
          <a:xfrm>
            <a:off x="1772154" y="1786848"/>
            <a:ext cx="1881984" cy="186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8DE547-639E-26B9-8180-73719CB3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7" y="1752968"/>
            <a:ext cx="1565766" cy="1870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F85DBB-00A3-32AF-BDA9-CFABA85C543D}"/>
              </a:ext>
            </a:extLst>
          </p:cNvPr>
          <p:cNvSpPr txBox="1"/>
          <p:nvPr/>
        </p:nvSpPr>
        <p:spPr>
          <a:xfrm>
            <a:off x="1115616" y="332656"/>
            <a:ext cx="6532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«ОБЯЗАТЕЛЬНЫЙ РОДИТЕЛЬСКИЙ КОНТРОЛЬ»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5DBA69-A22F-1DFD-242E-929ECDFCBA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3" y="4685139"/>
            <a:ext cx="923485" cy="923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9E1071-08B1-BCCC-285A-1CDB5F883B5D}"/>
              </a:ext>
            </a:extLst>
          </p:cNvPr>
          <p:cNvSpPr txBox="1"/>
          <p:nvPr/>
        </p:nvSpPr>
        <p:spPr>
          <a:xfrm>
            <a:off x="1569156" y="4685139"/>
            <a:ext cx="31205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55" indent="-214255">
              <a:buFont typeface="Wingdings" pitchFamily="2" charset="2"/>
              <a:buChar char="ü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Ежедневные меню с фотографиями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963EE8-E7B5-9D73-78DB-87EFB710123C}"/>
              </a:ext>
            </a:extLst>
          </p:cNvPr>
          <p:cNvSpPr txBox="1"/>
          <p:nvPr/>
        </p:nvSpPr>
        <p:spPr>
          <a:xfrm>
            <a:off x="1549819" y="5229200"/>
            <a:ext cx="26597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55" indent="-214255">
              <a:buFont typeface="Wingdings" pitchFamily="2" charset="2"/>
              <a:buChar char="ü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используемом </a:t>
            </a:r>
          </a:p>
          <a:p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продовольственном сырье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D5E8DC-0876-C1F5-0A9F-B4D15B000F92}"/>
              </a:ext>
            </a:extLst>
          </p:cNvPr>
          <p:cNvSpPr txBox="1"/>
          <p:nvPr/>
        </p:nvSpPr>
        <p:spPr>
          <a:xfrm>
            <a:off x="1537025" y="5661248"/>
            <a:ext cx="26094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55" indent="-214255">
              <a:buFont typeface="Wingdings" pitchFamily="2" charset="2"/>
              <a:buChar char="ü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связь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6BA14-DDAF-62CF-8371-8E46A4508E74}"/>
              </a:ext>
            </a:extLst>
          </p:cNvPr>
          <p:cNvSpPr txBox="1"/>
          <p:nvPr/>
        </p:nvSpPr>
        <p:spPr>
          <a:xfrm>
            <a:off x="98272" y="4193274"/>
            <a:ext cx="46667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на сайте образовательной организации»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56A889-125D-E5DD-388B-44C8AB85DC93}"/>
              </a:ext>
            </a:extLst>
          </p:cNvPr>
          <p:cNvSpPr txBox="1"/>
          <p:nvPr/>
        </p:nvSpPr>
        <p:spPr>
          <a:xfrm>
            <a:off x="1537025" y="4975284"/>
            <a:ext cx="290912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55" indent="-214255">
              <a:buFont typeface="Wingdings" pitchFamily="2" charset="2"/>
              <a:buChar char="ü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организаторе питания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1BE6D-FF1F-D23C-05C2-1D0C41BF0AEF}"/>
              </a:ext>
            </a:extLst>
          </p:cNvPr>
          <p:cNvSpPr txBox="1"/>
          <p:nvPr/>
        </p:nvSpPr>
        <p:spPr>
          <a:xfrm>
            <a:off x="4830533" y="4200998"/>
            <a:ext cx="4060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«Обязательный родительский контроль»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F090A-6AAC-B561-1920-168D70BB1D50}"/>
              </a:ext>
            </a:extLst>
          </p:cNvPr>
          <p:cNvSpPr txBox="1"/>
          <p:nvPr/>
        </p:nvSpPr>
        <p:spPr>
          <a:xfrm>
            <a:off x="5226035" y="4632541"/>
            <a:ext cx="346384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55" indent="-214255">
              <a:buFont typeface="Wingdings" pitchFamily="2" charset="2"/>
              <a:buChar char="ü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не менее 5-ти родителей в состав бракеражной комиссии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CBE36B-8D19-76CB-AC9A-01850B2B2FFB}"/>
              </a:ext>
            </a:extLst>
          </p:cNvPr>
          <p:cNvSpPr txBox="1"/>
          <p:nvPr/>
        </p:nvSpPr>
        <p:spPr>
          <a:xfrm>
            <a:off x="5230705" y="5101734"/>
            <a:ext cx="361934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55" indent="-214255">
              <a:buFont typeface="Wingdings" pitchFamily="2" charset="2"/>
              <a:buChar char="ü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родительского комитета в разработке меню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107AF-BCAA-8E8B-9C48-E2FBC8F015C9}"/>
              </a:ext>
            </a:extLst>
          </p:cNvPr>
          <p:cNvSpPr txBox="1"/>
          <p:nvPr/>
        </p:nvSpPr>
        <p:spPr>
          <a:xfrm>
            <a:off x="5220072" y="5533782"/>
            <a:ext cx="357000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55" indent="-214255">
              <a:buFont typeface="Wingdings" pitchFamily="2" charset="2"/>
              <a:buChar char="ü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родительского комитете при выездном мониторинге качества организации питания </a:t>
            </a:r>
          </a:p>
        </p:txBody>
      </p:sp>
      <p:pic>
        <p:nvPicPr>
          <p:cNvPr id="1026" name="9FD072BA-676B-4A67-A7D2-8E84D58B1985" descr="PHOTO-2022-12-06-13-07-37.jpg">
            <a:extLst>
              <a:ext uri="{FF2B5EF4-FFF2-40B4-BE49-F238E27FC236}">
                <a16:creationId xmlns:a16="http://schemas.microsoft.com/office/drawing/2014/main" id="{11D2CB50-28AC-0ED3-5EF5-719EFD5C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09" y="1862819"/>
            <a:ext cx="2771459" cy="184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5C92E440-B955-49C2-A5ED-BB0A93896FED" descr="PHOTO-2022-12-06-13-14-16.jpg">
            <a:extLst>
              <a:ext uri="{FF2B5EF4-FFF2-40B4-BE49-F238E27FC236}">
                <a16:creationId xmlns:a16="http://schemas.microsoft.com/office/drawing/2014/main" id="{6D1CA9A3-304C-D4A5-80D7-AAFEC50E2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8869"/>
          <a:stretch/>
        </p:blipFill>
        <p:spPr bwMode="auto">
          <a:xfrm>
            <a:off x="6587139" y="1850313"/>
            <a:ext cx="2412201" cy="187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3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4804"/>
            <a:ext cx="9144000" cy="354506"/>
          </a:xfrm>
          <a:prstGeom prst="rect">
            <a:avLst/>
          </a:prstGeom>
        </p:spPr>
        <p:txBody>
          <a:bodyPr wrap="square" lIns="76762" tIns="38379" rIns="76762" bIns="38379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cap="all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мероприятия И МЕТОДОЛОГИЯ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903" y="1656272"/>
            <a:ext cx="2554897" cy="10526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Роспотребнадзора </a:t>
            </a: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РБ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9698" y="5491423"/>
            <a:ext cx="3941299" cy="122586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anchor="ctr" anchorCtr="0">
            <a:spAutoFit/>
          </a:bodyPr>
          <a:lstStyle/>
          <a:p>
            <a:pPr algn="ctr"/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проверка качества готовых блюд;</a:t>
            </a:r>
          </a:p>
          <a:p>
            <a:pPr marL="171450" indent="-171450" algn="ctr">
              <a:buFontTx/>
              <a:buChar char="-"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качества входящего сырья</a:t>
            </a:r>
          </a:p>
          <a:p>
            <a:endParaRPr lang="ru-RU" sz="1200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году на безвозмездной основе исследовано 1900 образцов из школьных столовых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1735" y="1656272"/>
            <a:ext cx="2726409" cy="10526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Госкомитет РБ по торговле и защите прав потребителей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9699" y="4743861"/>
            <a:ext cx="3941299" cy="6303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«Испытательный центр»</a:t>
            </a:r>
          </a:p>
          <a:p>
            <a:pPr algn="ctr"/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аккредитованная лаборатория</a:t>
            </a:r>
          </a:p>
        </p:txBody>
      </p:sp>
      <p:sp>
        <p:nvSpPr>
          <p:cNvPr id="20" name="Стрелка вниз 19"/>
          <p:cNvSpPr/>
          <p:nvPr/>
        </p:nvSpPr>
        <p:spPr>
          <a:xfrm rot="3249809">
            <a:off x="3818294" y="4138546"/>
            <a:ext cx="260589" cy="657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4742248"/>
            <a:ext cx="4032448" cy="63200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РБ «Управление социального питания»</a:t>
            </a:r>
          </a:p>
          <a:p>
            <a:pPr algn="ctr"/>
            <a:r>
              <a:rPr lang="ru-RU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(создание учреждения)</a:t>
            </a:r>
          </a:p>
        </p:txBody>
      </p:sp>
      <p:sp>
        <p:nvSpPr>
          <p:cNvPr id="25" name="Стрелка вниз 24"/>
          <p:cNvSpPr/>
          <p:nvPr/>
        </p:nvSpPr>
        <p:spPr>
          <a:xfrm rot="18316393">
            <a:off x="5858693" y="4107600"/>
            <a:ext cx="238769" cy="657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36387" y="1656272"/>
            <a:ext cx="2468061" cy="10526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6769" tIns="38384" rIns="76769" bIns="38384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Госкомитет РБ по конкурентной политике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8653" y="3140968"/>
            <a:ext cx="2698913" cy="12258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anchor="ctr" anchorCtr="0">
            <a:spAutoFit/>
          </a:bodyPr>
          <a:lstStyle/>
          <a:p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проверок (существующий механизм)</a:t>
            </a:r>
          </a:p>
          <a:p>
            <a:pPr algn="ctr"/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79659" y="3068960"/>
            <a:ext cx="2798418" cy="12258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anchor="ctr" anchorCtr="0">
            <a:spAutoFit/>
          </a:bodyPr>
          <a:lstStyle/>
          <a:p>
            <a:pPr algn="ctr"/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полномочий в части мониторинга исполнения контрактов на организацию питания и поставку продуктов</a:t>
            </a:r>
          </a:p>
          <a:p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84167" y="3067228"/>
            <a:ext cx="2920173" cy="12258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anchor="ctr" anchorCtr="0">
            <a:spAutoFit/>
          </a:bodyPr>
          <a:lstStyle/>
          <a:p>
            <a:pPr algn="ctr"/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типовой конкурсной документации;</a:t>
            </a:r>
          </a:p>
          <a:p>
            <a:pPr algn="ctr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совместных торгов </a:t>
            </a:r>
          </a:p>
          <a:p>
            <a:pPr algn="ctr"/>
            <a:endParaRPr lang="ru-RU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566359" y="2736789"/>
            <a:ext cx="0" cy="3321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572000" y="2736789"/>
            <a:ext cx="0" cy="3321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570364" y="2736789"/>
            <a:ext cx="0" cy="3321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761590" y="5491424"/>
            <a:ext cx="3986874" cy="122586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anchor="ctr" anchorCtr="0">
            <a:spAutoFit/>
          </a:bodyPr>
          <a:lstStyle/>
          <a:p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Задачи вновь создаваемого учреждения:</a:t>
            </a:r>
          </a:p>
          <a:p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методические рекомендации;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стандартов;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механизмов;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ежедневный выездной мониторинг на территории всей Республики Башкортостан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06392" y="6516649"/>
            <a:ext cx="212772" cy="200642"/>
          </a:xfrm>
          <a:prstGeom prst="rect">
            <a:avLst/>
          </a:prstGeom>
          <a:noFill/>
        </p:spPr>
        <p:txBody>
          <a:bodyPr wrap="none" lIns="76782" tIns="38391" rIns="76782" bIns="38391" rtlCol="0">
            <a:spAutoFit/>
          </a:bodyPr>
          <a:lstStyle/>
          <a:p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883" y="1052736"/>
            <a:ext cx="3072951" cy="364038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41735" y="1094122"/>
            <a:ext cx="5954385" cy="3617504"/>
          </a:xfrm>
          <a:prstGeom prst="roundRect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1518" y="1172160"/>
            <a:ext cx="359311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контроль</a:t>
            </a:r>
          </a:p>
        </p:txBody>
      </p:sp>
      <p:sp>
        <p:nvSpPr>
          <p:cNvPr id="6" name="Овал 5"/>
          <p:cNvSpPr/>
          <p:nvPr/>
        </p:nvSpPr>
        <p:spPr>
          <a:xfrm>
            <a:off x="114267" y="1124744"/>
            <a:ext cx="2867683" cy="484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контроль </a:t>
            </a:r>
          </a:p>
        </p:txBody>
      </p:sp>
    </p:spTree>
    <p:extLst>
      <p:ext uri="{BB962C8B-B14F-4D97-AF65-F5344CB8AC3E}">
        <p14:creationId xmlns:p14="http://schemas.microsoft.com/office/powerpoint/2010/main" val="17618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08720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МОДЕРНИЗАЦИИ ШКОЛЬНЫХ СТОЛОВЫХ</a:t>
            </a:r>
            <a:b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РЕСПУБЛИКИ БАШКОРТОСТАН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8880" y="6356354"/>
            <a:ext cx="2133600" cy="365125"/>
          </a:xfrm>
        </p:spPr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851920" cy="26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594145" cy="26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982371"/>
            <a:ext cx="3851920" cy="268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51" y="3861048"/>
            <a:ext cx="3672081" cy="275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43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716"/>
            <a:ext cx="9144000" cy="400110"/>
          </a:xfr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РАЗВИТИЕ ОПЕРАТОРОВ ШКОЛЬНОГО ПИТАНИЯ </a:t>
            </a:r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2" y="1266080"/>
            <a:ext cx="4048946" cy="25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chakeeva.SR\AppData\Local\Microsoft\Windows\Temporary Internet Files\Content.Outlook\FNCQT0L6\PHOTO-2019-10-22-14-51-08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6" y="4000159"/>
            <a:ext cx="4048946" cy="25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chakeeva.SR\AppData\Local\Microsoft\Windows\Temporary Internet Files\Content.Outlook\FNCQT0L6\PHOTO-2019-10-31-14-55-09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56" y="4005219"/>
            <a:ext cx="4048946" cy="25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chakeeva.SR\AppData\Local\Microsoft\Windows\Temporary Internet Files\Content.Outlook\FNCQT0L6\PHOTO-2019-10-31-14-55-10 (3)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56" y="1267080"/>
            <a:ext cx="4048946" cy="25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9260" y="6448251"/>
            <a:ext cx="720080" cy="365125"/>
          </a:xfrm>
        </p:spPr>
        <p:txBody>
          <a:bodyPr vert="horz" lIns="91399" tIns="45699" rIns="91399" bIns="45699" rtlCol="0" anchor="ctr"/>
          <a:lstStyle/>
          <a:p>
            <a:fld id="{148ECE58-DD8F-41A7-82C0-941C977FA5B8}" type="slidenum">
              <a:rPr lang="ru-RU" sz="1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6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04" y="330140"/>
            <a:ext cx="8229600" cy="400110"/>
          </a:xfr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ПИЛОТНЫЙ ПРОЕКТ В Г. УФА РЕСПУБЛИКИ БАШКОРТОСТАН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05" y="4005219"/>
            <a:ext cx="2753283" cy="25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05" y="1266810"/>
            <a:ext cx="2753283" cy="25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75" y="1266810"/>
            <a:ext cx="2753283" cy="25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2" y="1266810"/>
            <a:ext cx="2753283" cy="25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Объект 3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" y="4005219"/>
            <a:ext cx="2753283" cy="2591400"/>
          </a:xfrm>
          <a:ln>
            <a:noFill/>
          </a:ln>
        </p:spPr>
      </p:pic>
      <p:pic>
        <p:nvPicPr>
          <p:cNvPr id="18" name="Рисунок 1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75" y="4005219"/>
            <a:ext cx="2753283" cy="2591400"/>
          </a:xfrm>
          <a:prstGeom prst="rect">
            <a:avLst/>
          </a:prstGeom>
          <a:ln>
            <a:noFill/>
          </a:ln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7244" y="6448251"/>
            <a:ext cx="720080" cy="365125"/>
          </a:xfrm>
        </p:spPr>
        <p:txBody>
          <a:bodyPr vert="horz" lIns="91399" tIns="45699" rIns="91399" bIns="45699" rtlCol="0" anchor="ctr"/>
          <a:lstStyle/>
          <a:p>
            <a:fld id="{148ECE58-DD8F-41A7-82C0-941C977FA5B8}" type="slidenum">
              <a:rPr lang="ru-RU" sz="1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4594"/>
      </p:ext>
    </p:extLst>
  </p:cSld>
  <p:clrMapOvr>
    <a:masterClrMapping/>
  </p:clrMapOvr>
</p:sld>
</file>

<file path=ppt/theme/theme1.xml><?xml version="1.0" encoding="utf-8"?>
<a:theme xmlns:a="http://schemas.openxmlformats.org/drawingml/2006/main" name="Zased_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_1_Оперативка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608</Words>
  <Application>Microsoft Office PowerPoint</Application>
  <PresentationFormat>Экран (4:3)</PresentationFormat>
  <Paragraphs>140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Zased_W</vt:lpstr>
      <vt:lpstr>Zased_W_</vt:lpstr>
      <vt:lpstr>Z_1_Оперативка_509_16x9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МОДЕРНИЗАЦИИ ШКОЛЬНЫХ СТОЛОВЫХ  РЕСПУБЛИКИ БАШКОРТОСТАН </vt:lpstr>
      <vt:lpstr>РАЗВИТИЕ ОПЕРАТОРОВ ШКОЛЬНОГО ПИТАНИЯ </vt:lpstr>
      <vt:lpstr>ПИЛОТНЫЙ ПРОЕКТ В Г. УФА РЕСПУБЛИКИ БАШКОРТОСТАН</vt:lpstr>
      <vt:lpstr> СОЗДАНИЕ ЕДИНОЙ СИСТЕМЫ В ОБРАЗОВАТЕЛЬНЫХ ОРГАНИЗАЦИЯХ РЕСПУБЛИКИ БАШКОРТОСТАН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Хуснуллин Рустам Ришатович</dc:creator>
  <cp:lastModifiedBy>usp1</cp:lastModifiedBy>
  <cp:revision>208</cp:revision>
  <cp:lastPrinted>2020-02-19T10:18:56Z</cp:lastPrinted>
  <dcterms:created xsi:type="dcterms:W3CDTF">2019-04-01T11:33:08Z</dcterms:created>
  <dcterms:modified xsi:type="dcterms:W3CDTF">2023-02-01T12:11:17Z</dcterms:modified>
</cp:coreProperties>
</file>