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3" r:id="rId4"/>
    <p:sldId id="274" r:id="rId5"/>
    <p:sldId id="275" r:id="rId6"/>
    <p:sldId id="282" r:id="rId7"/>
    <p:sldId id="276" r:id="rId8"/>
    <p:sldId id="277" r:id="rId9"/>
    <p:sldId id="279" r:id="rId10"/>
    <p:sldId id="278" r:id="rId11"/>
    <p:sldId id="269" r:id="rId12"/>
    <p:sldId id="271" r:id="rId13"/>
    <p:sldId id="284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AA8E4-4311-4E83-851A-1480B3F85DD5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C6CA4-B40C-4597-B72C-171762668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78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C6CA4-B40C-4597-B72C-17176266832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01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66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2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1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67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7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39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9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50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01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E57248-98E9-43AB-ADAC-C539B848C6DD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22EDFC-83C5-4FE2-9A76-A7049506308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14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1E15E1-DE7F-4B8E-BE3D-7D8A21F84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607" y="4759911"/>
            <a:ext cx="5784592" cy="1143000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Калганова</a:t>
            </a:r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Васильевна, </a:t>
            </a:r>
          </a:p>
          <a:p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</a:t>
            </a:r>
          </a:p>
          <a:p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МО «Колледж «Коломна»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770BDFA-99A1-48A8-8EA6-2BBBC7924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39" y="396622"/>
            <a:ext cx="2017951" cy="20057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BDFC733-F44F-4F8A-B6D5-44C2CE6CE2A2}"/>
              </a:ext>
            </a:extLst>
          </p:cNvPr>
          <p:cNvSpPr txBox="1"/>
          <p:nvPr/>
        </p:nvSpPr>
        <p:spPr>
          <a:xfrm>
            <a:off x="2743990" y="937836"/>
            <a:ext cx="8889992" cy="2804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Arial Black" panose="020B0A04020102020204" pitchFamily="34" charset="0"/>
              </a:rPr>
              <a:t>Система работы педагогического коллектива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latin typeface="Arial Black" panose="020B0A04020102020204" pitchFamily="34" charset="0"/>
              </a:rPr>
              <a:t>ГБПОУ  МО «Колледж «Коломна»  по профилактике деструктивного поведения и новых социально-негативных явлений в молодежной среде</a:t>
            </a:r>
          </a:p>
        </p:txBody>
      </p:sp>
    </p:spTree>
    <p:extLst>
      <p:ext uri="{BB962C8B-B14F-4D97-AF65-F5344CB8AC3E}">
        <p14:creationId xmlns:p14="http://schemas.microsoft.com/office/powerpoint/2010/main" val="742703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Работа с ведомственными и общественными организациями и  объединениями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ОУУП и ПДН УМВД России по г. о. Коломна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КДН и ЗП г. о. Коломна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учреждения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физической культуре, спорту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социальной и молодежной политике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МЦ «Выбор», «Горизонт», «Русь» «Славяне».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ДК «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Тепловозостроителей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«Коломна»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ГОУ ВО МО «ГСГУ»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1B1B24-2BDE-4AAD-83FD-F71E4F507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356" y="465825"/>
            <a:ext cx="6202392" cy="554678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9 Плана мероприятий на 2021-2025 годы по реализации Концепции развития системы профилактики безнадзорности и правонарушений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образования Московской области от 28.08.2020 № З-550 «О проведении индивидуальной профилактической работы с обучающимися в муниципальных общеобразовательных организациях в Московской области, государственных образовательных организациях Московской области, подведомственных Министерству образования Московской области»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9924" y="211980"/>
            <a:ext cx="4097547" cy="578477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9566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Наибольшая подверженность нашего контингента негативу объясняется тем, что поступающие на обучение представляют собой особую социальную группу в которой: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ослаблена роль семьи;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большинство имеют низкий интеллектуальный уровень;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отсутствие нравственных ориентиров.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F2AE43-57C8-443C-BC0D-157DD100F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499" y="829994"/>
            <a:ext cx="9706708" cy="9425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Состоящие на учете в КДН и ЗП</a:t>
            </a:r>
            <a:br>
              <a:rPr lang="ru-RU" sz="48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ED9101DC-0B55-4964-B408-A747AFDADA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259766"/>
              </p:ext>
            </p:extLst>
          </p:nvPr>
        </p:nvGraphicFramePr>
        <p:xfrm>
          <a:off x="647113" y="2685146"/>
          <a:ext cx="9855171" cy="2534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9470">
                  <a:extLst>
                    <a:ext uri="{9D8B030D-6E8A-4147-A177-3AD203B41FA5}">
                      <a16:colId xmlns:a16="http://schemas.microsoft.com/office/drawing/2014/main" val="3726404879"/>
                    </a:ext>
                  </a:extLst>
                </a:gridCol>
                <a:gridCol w="2330099">
                  <a:extLst>
                    <a:ext uri="{9D8B030D-6E8A-4147-A177-3AD203B41FA5}">
                      <a16:colId xmlns:a16="http://schemas.microsoft.com/office/drawing/2014/main" val="213634201"/>
                    </a:ext>
                  </a:extLst>
                </a:gridCol>
                <a:gridCol w="2349197">
                  <a:extLst>
                    <a:ext uri="{9D8B030D-6E8A-4147-A177-3AD203B41FA5}">
                      <a16:colId xmlns:a16="http://schemas.microsoft.com/office/drawing/2014/main" val="1911663444"/>
                    </a:ext>
                  </a:extLst>
                </a:gridCol>
                <a:gridCol w="2196405">
                  <a:extLst>
                    <a:ext uri="{9D8B030D-6E8A-4147-A177-3AD203B41FA5}">
                      <a16:colId xmlns:a16="http://schemas.microsoft.com/office/drawing/2014/main" val="1751409103"/>
                    </a:ext>
                  </a:extLst>
                </a:gridCol>
              </a:tblGrid>
              <a:tr h="107103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2019-2020 уч.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2020-2021 уч.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2021-2022 уч.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6598523"/>
                  </a:ext>
                </a:extLst>
              </a:tr>
              <a:tr h="143725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на 01 октября</a:t>
                      </a:r>
                    </a:p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на 01 июня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66</a:t>
                      </a:r>
                    </a:p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31</a:t>
                      </a:r>
                    </a:p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44</a:t>
                      </a:r>
                    </a:p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47</a:t>
                      </a:r>
                    </a:p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53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281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2084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9947" y="1716657"/>
            <a:ext cx="11360989" cy="4152437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личностных особенностей обучающихся по ППКРС  в учреждениях СПО, показывает относительно дисгармоничное  развитие личности, низкие адаптационные возможности, особенно в сфере поведенческого контроля, что, в свою очередь приводит к развитию различных форм 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поведения.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Все вышеперечисленные признаки характерны для  детей «группы риска».</a:t>
            </a:r>
          </a:p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Черезвычайно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важным для своевременного начала социально-психологической работы и наиболее эффективной коррекционной  работы является раннее выявление обучающихся, склонных к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девиантным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формам поведения (СПТ).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Специфика работы с «трудными» заключается в том, что здесь особенно важны индивидуальный подход, проявление теплоты, такта, настойчивости и, самое главное, веры в человека.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 детьми «группы риска» это трудоемкий и кропотливый труд социального педагога, педагога-психолога и всего педагогического коллектива.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5B71332E-1449-4171-96E3-2F7F31CE95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39746" y="318778"/>
            <a:ext cx="4002652" cy="579064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746782A-732B-41FE-B389-0BBAF13E4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26" y="883603"/>
            <a:ext cx="6624920" cy="466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8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683" y="597155"/>
            <a:ext cx="11119449" cy="145075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ru-RU" sz="2200" b="1" dirty="0"/>
            </a:br>
            <a:br>
              <a:rPr lang="ru-RU" sz="2200" b="1" dirty="0"/>
            </a:br>
            <a:br>
              <a:rPr lang="ru-RU" sz="2200" b="1" dirty="0"/>
            </a:br>
            <a:br>
              <a:rPr lang="ru-RU" sz="2200" b="1" dirty="0"/>
            </a:b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b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Предупреждение безнадзорности, правонарушений, преступлений, употребления ПАВ, алкоголизма, </a:t>
            </a:r>
            <a:r>
              <a:rPr lang="ru-RU" sz="2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табакокурения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самовольных уходов из дома, выявление и устранение причин, условий способствующих этому и  обеспечение защиты прав и законных интересов студентов.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913" y="2164911"/>
            <a:ext cx="11516264" cy="40233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lnSpc>
                <a:spcPct val="120000"/>
              </a:lnSpc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предоставить студентам объективную информацию правового содержания, соответствующую их возрасту;</a:t>
            </a:r>
          </a:p>
          <a:p>
            <a:pPr>
              <a:lnSpc>
                <a:spcPct val="120000"/>
              </a:lnSpc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2) развивать у студентов понимание опасности и вреда антиобщественных явлений, преступлений, правонарушений, употребления ПАВ – для человека, семьи, общества; табака, алкоголя, ПАВ – для физического состояния организма и психики, духовного  мира и личностных качеств человека;</a:t>
            </a:r>
          </a:p>
          <a:p>
            <a:pPr>
              <a:lnSpc>
                <a:spcPct val="120000"/>
              </a:lnSpc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3) расширять знания студентов путем обсуждения проблем,  связанных с негативными явлениями; прививать им  навыки самостоятельного мышления,  умения анализировать ситуацию и  принимать ответственные   решения, способствовать  формированию  культуры выбора;</a:t>
            </a:r>
          </a:p>
          <a:p>
            <a:pPr>
              <a:lnSpc>
                <a:spcPct val="120000"/>
              </a:lnSpc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4) способствовать     формированию у студентов мотивации к  законопослушному поведению и  к здоровому образу жизни;</a:t>
            </a:r>
          </a:p>
          <a:p>
            <a:pPr>
              <a:lnSpc>
                <a:spcPct val="120000"/>
              </a:lnSpc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5) обеспечить взаимодействие  образовательной организации с учреждениями и организациями, способными оказать действенную помощь в профилактической  работе данной направленности. </a:t>
            </a:r>
          </a:p>
          <a:p>
            <a:pPr>
              <a:lnSpc>
                <a:spcPct val="120000"/>
              </a:lnSpc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6581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Нормативные и организационные основы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профилактики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 медиации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Психолого-педагогический консилиум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Приказы: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закреплении за сотрудниками ГБПОУ МО «Колледж «Коломна» функций  координаторов  по проведению профилактической работы с обучающимися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6371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Диагностическая работа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 банк данных на обучающихся, склонных к асоциальному поведению (зависимость от алкоголя,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табакокурения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низкая успеваемость, систематические пропуски занятий, социальный статус, состоящие на учете в ПДН)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Социально-психологическое тестирование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паспорт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5392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Социальный паспорт ГБПОУ МО «Колледж «Коломна» за 2021-2022 учебный год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(контингент обучающихся - 1940 человек)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4711" y="1332458"/>
          <a:ext cx="10311264" cy="4981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4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11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0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Перечень вопросов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СТУДЕНТЫ: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СП № 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СП № 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СП № 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СП № 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  ОВЗ  (медицинские документы)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инвалиды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регулярно нарушающие дисциплину  (наблюдение)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620">
                <a:tc>
                  <a:txBody>
                    <a:bodyPr/>
                    <a:lstStyle/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сироты и находящиеся под опекой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из  многодетных семей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11,4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из  неполных семей (один  родитель) 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139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366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18,8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из неблагополучных семей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состоящие  на  внутреннем  учете  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состоящие  на  учете  в  ПДН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состоящие  на  учете  в  КДН и ЗП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757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Работа со студенческим коллективом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1707" y="1846053"/>
            <a:ext cx="11326482" cy="4023041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Системный учет посещаемости студентами ОО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студентов  от информации, наносящей вред их здоровью, нравственному  и духовному развитию 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Встреча  с руководителями кружков, спортивных секций и клубов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бесед в учебных группах по правовой тематике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 в ежеквартальной межведомственной акции «Здоровье – твое богатство»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индивидуально  профилактической работы со студентами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консультации  социально-психологического характера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0895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Работа с родителями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Беседы просветительско-информационной тематики по актуальным вопросам воспитания и образования (для родителей детей «группы риска», попечителей)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консультации  с законными представителями по вопросам психолого-педагогической  и социально-правовой помощи в воспитании детей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Родительские собрания с участием представителей ПДН, КДН и ЗП, врачей-специалистов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Инструктивно-методическая работа с педагогами</a:t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6981" y="1845734"/>
            <a:ext cx="10895162" cy="40233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Использовать возможности учебного процесса (предмета «ОБЖ», «БЖ», «Химия», «Обществознание», «Право» и др.) для осуществления работы по профилактике асоциальных явлений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консультирование инженерно-педагогических работников по вопросам профилактики асоциальных явлений (ИМС, индивидуальные консультации)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 повышения квалификации  инженерно-педагогических работников по вопросам профилактики асоциальных явлений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241</TotalTime>
  <Words>951</Words>
  <Application>Microsoft Office PowerPoint</Application>
  <PresentationFormat>Широкоэкранный</PresentationFormat>
  <Paragraphs>172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 Black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    Цель:  Предупреждение безнадзорности, правонарушений, преступлений, употребления ПАВ, алкоголизма, табакокурения, самовольных уходов из дома, выявление и устранение причин, условий способствующих этому и  обеспечение защиты прав и законных интересов студентов.</vt:lpstr>
      <vt:lpstr>1. Нормативные и организационные основы</vt:lpstr>
      <vt:lpstr>2. Диагностическая работа</vt:lpstr>
      <vt:lpstr>Социальный паспорт ГБПОУ МО «Колледж «Коломна» за 2021-2022 учебный год  (контингент обучающихся - 1940 человек)</vt:lpstr>
      <vt:lpstr>3. Работа со студенческим коллективом</vt:lpstr>
      <vt:lpstr>4. Работа с родителями</vt:lpstr>
      <vt:lpstr>5. Инструктивно-методическая работа с педагогами </vt:lpstr>
      <vt:lpstr>6. Работа с ведомственными и общественными организациями и  объединениями </vt:lpstr>
      <vt:lpstr>Презентация PowerPoint</vt:lpstr>
      <vt:lpstr>Наибольшая подверженность нашего контингента негативу объясняется тем, что поступающие на обучение представляют собой особую социальную группу в которой: </vt:lpstr>
      <vt:lpstr>Состоящие на учете в КДН и ЗП </vt:lpstr>
      <vt:lpstr>Вывод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SP4-IVC</cp:lastModifiedBy>
  <cp:revision>21</cp:revision>
  <dcterms:created xsi:type="dcterms:W3CDTF">2022-02-15T16:34:33Z</dcterms:created>
  <dcterms:modified xsi:type="dcterms:W3CDTF">2023-02-02T08:58:24Z</dcterms:modified>
</cp:coreProperties>
</file>