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7" r:id="rId2"/>
    <p:sldId id="265" r:id="rId3"/>
    <p:sldId id="268" r:id="rId4"/>
    <p:sldId id="259" r:id="rId5"/>
    <p:sldId id="264" r:id="rId6"/>
    <p:sldId id="263" r:id="rId7"/>
    <p:sldId id="256" r:id="rId8"/>
    <p:sldId id="267" r:id="rId9"/>
    <p:sldId id="258" r:id="rId10"/>
    <p:sldId id="260" r:id="rId11"/>
    <p:sldId id="261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3" autoAdjust="0"/>
    <p:restoredTop sz="94660"/>
  </p:normalViewPr>
  <p:slideViewPr>
    <p:cSldViewPr>
      <p:cViewPr varScale="1">
        <p:scale>
          <a:sx n="83" d="100"/>
          <a:sy n="83" d="100"/>
        </p:scale>
        <p:origin x="143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20343637600875"/>
          <c:y val="0.11887768415252191"/>
          <c:w val="0.78371403227374481"/>
          <c:h val="0.63578800798857815"/>
        </c:manualLayout>
      </c:layout>
      <c:bar3D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F3-4792-A65C-53447A4FDA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0.33000000000000007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DAF3-4792-A65C-53447A4FDA8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FF0000"/>
            </a:solidFill>
          </c:spPr>
          <c:invertIfNegative val="1"/>
          <c:dLbls>
            <c:spPr>
              <a:effectLst>
                <a:outerShdw blurRad="50800" dist="50800" dir="5400000" algn="ctr" rotWithShape="0">
                  <a:schemeClr val="bg1"/>
                </a:outerShdw>
              </a:effectLst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DAF3-4792-A65C-53447A4FD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91714304"/>
        <c:axId val="91692032"/>
        <c:axId val="0"/>
      </c:bar3DChart>
      <c:valAx>
        <c:axId val="91692032"/>
        <c:scaling>
          <c:orientation val="minMax"/>
        </c:scaling>
        <c:delete val="1"/>
        <c:axPos val="b"/>
        <c:majorGridlines/>
        <c:numFmt formatCode="0%" sourceLinked="1"/>
        <c:majorTickMark val="cross"/>
        <c:minorTickMark val="cross"/>
        <c:tickLblPos val="nextTo"/>
        <c:crossAx val="91714304"/>
        <c:crosses val="autoZero"/>
        <c:crossBetween val="between"/>
      </c:valAx>
      <c:catAx>
        <c:axId val="9171430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91692032"/>
        <c:crosses val="autoZero"/>
        <c:auto val="1"/>
        <c:lblAlgn val="ctr"/>
        <c:lblOffset val="100"/>
        <c:noMultiLvlLbl val="1"/>
      </c:catAx>
    </c:plotArea>
    <c:legend>
      <c:legendPos val="b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0.17</c:v>
                </c:pt>
                <c:pt idx="1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43-47B8-9354-2F5E33F7A4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0%</c:formatCode>
                <c:ptCount val="2"/>
                <c:pt idx="0">
                  <c:v>0.33</c:v>
                </c:pt>
                <c:pt idx="1">
                  <c:v>0.39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CC43-47B8-9354-2F5E33F7A4F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FF0000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0%</c:formatCode>
                <c:ptCount val="2"/>
                <c:pt idx="0">
                  <c:v>0.5</c:v>
                </c:pt>
                <c:pt idx="1">
                  <c:v>0.05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CC43-47B8-9354-2F5E33F7A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732608"/>
        <c:axId val="83112320"/>
        <c:axId val="0"/>
      </c:bar3DChart>
      <c:catAx>
        <c:axId val="91732608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83112320"/>
        <c:crosses val="autoZero"/>
        <c:auto val="1"/>
        <c:lblAlgn val="ctr"/>
        <c:lblOffset val="100"/>
        <c:noMultiLvlLbl val="1"/>
      </c:catAx>
      <c:valAx>
        <c:axId val="83112320"/>
        <c:scaling>
          <c:orientation val="minMax"/>
        </c:scaling>
        <c:delete val="1"/>
        <c:axPos val="b"/>
        <c:majorGridlines/>
        <c:numFmt formatCode="0%" sourceLinked="1"/>
        <c:majorTickMark val="cross"/>
        <c:minorTickMark val="cross"/>
        <c:tickLblPos val="nextTo"/>
        <c:crossAx val="91732608"/>
        <c:crosses val="autoZero"/>
        <c:crossBetween val="between"/>
      </c:valAx>
    </c:plotArea>
    <c:legend>
      <c:legendPos val="b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CA8E9-3DEA-4D0D-8048-8436DF3188DA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9E1470-6CF9-4FC8-9A20-1D4004844395}">
      <dgm:prSet phldrT="[Текст]" custT="1"/>
      <dgm:spPr/>
      <dgm:t>
        <a:bodyPr/>
        <a:lstStyle/>
        <a:p>
          <a:r>
            <a:rPr lang="ru-RU" sz="1800" cap="all" baseline="0" dirty="0" smtClean="0"/>
            <a:t>целенаправленны</a:t>
          </a:r>
          <a:r>
            <a:rPr lang="ru-RU" sz="2400" cap="all" baseline="0" dirty="0" smtClean="0"/>
            <a:t> и обладают  </a:t>
          </a:r>
          <a:r>
            <a:rPr lang="ru-RU" sz="2200" cap="all" baseline="0" dirty="0" smtClean="0"/>
            <a:t>регуляторными </a:t>
          </a:r>
          <a:r>
            <a:rPr lang="ru-RU" sz="2000" cap="all" baseline="0" dirty="0" smtClean="0"/>
            <a:t>способностями</a:t>
          </a:r>
          <a:endParaRPr lang="ru-RU" sz="2000" cap="all" baseline="0" dirty="0"/>
        </a:p>
      </dgm:t>
    </dgm:pt>
    <dgm:pt modelId="{578B5204-3746-4059-A8A3-14A36F4321AD}" type="parTrans" cxnId="{EC72D5FB-8091-4774-A998-02C42189FB12}">
      <dgm:prSet/>
      <dgm:spPr/>
      <dgm:t>
        <a:bodyPr/>
        <a:lstStyle/>
        <a:p>
          <a:endParaRPr lang="ru-RU"/>
        </a:p>
      </dgm:t>
    </dgm:pt>
    <dgm:pt modelId="{72278587-34C1-4344-8CE3-BF64EDB1AA7E}" type="sibTrans" cxnId="{EC72D5FB-8091-4774-A998-02C42189FB12}">
      <dgm:prSet/>
      <dgm:spPr/>
      <dgm:t>
        <a:bodyPr/>
        <a:lstStyle/>
        <a:p>
          <a:endParaRPr lang="ru-RU"/>
        </a:p>
      </dgm:t>
    </dgm:pt>
    <dgm:pt modelId="{EFDF4FE0-4590-4968-B6DE-C9F30946A510}">
      <dgm:prSet phldrT="[Текст]" custT="1"/>
      <dgm:spPr/>
      <dgm:t>
        <a:bodyPr/>
        <a:lstStyle/>
        <a:p>
          <a:r>
            <a:rPr lang="ru-RU" sz="2400" cap="all" baseline="0" dirty="0" smtClean="0"/>
            <a:t>Активно  участвуют   в  играх по </a:t>
          </a:r>
          <a:r>
            <a:rPr lang="ru-RU" sz="2000" cap="all" baseline="0" dirty="0" err="1" smtClean="0"/>
            <a:t>командообразованию</a:t>
          </a:r>
          <a:endParaRPr lang="ru-RU" sz="2000" cap="all" baseline="0" dirty="0"/>
        </a:p>
      </dgm:t>
    </dgm:pt>
    <dgm:pt modelId="{49034B23-979A-4033-8C42-AD68877F5AE3}" type="parTrans" cxnId="{EDC35B4D-133E-4DD7-9156-C9EB42B8ECEB}">
      <dgm:prSet/>
      <dgm:spPr/>
      <dgm:t>
        <a:bodyPr/>
        <a:lstStyle/>
        <a:p>
          <a:endParaRPr lang="ru-RU"/>
        </a:p>
      </dgm:t>
    </dgm:pt>
    <dgm:pt modelId="{F7ABC0D1-B649-4883-BCFD-9FD1D19008C1}" type="sibTrans" cxnId="{EDC35B4D-133E-4DD7-9156-C9EB42B8ECEB}">
      <dgm:prSet/>
      <dgm:spPr/>
      <dgm:t>
        <a:bodyPr/>
        <a:lstStyle/>
        <a:p>
          <a:endParaRPr lang="ru-RU"/>
        </a:p>
      </dgm:t>
    </dgm:pt>
    <dgm:pt modelId="{A9D8CBF5-CA6A-4ACF-A16B-39C8327082EE}">
      <dgm:prSet custT="1"/>
      <dgm:spPr/>
      <dgm:t>
        <a:bodyPr/>
        <a:lstStyle/>
        <a:p>
          <a:r>
            <a:rPr lang="ru-RU" sz="2400" cap="all" baseline="0" dirty="0" smtClean="0"/>
            <a:t>способны к общению и </a:t>
          </a:r>
          <a:r>
            <a:rPr lang="ru-RU" sz="2000" cap="all" baseline="0" dirty="0" smtClean="0"/>
            <a:t>взаимодействию</a:t>
          </a:r>
          <a:endParaRPr lang="ru-RU" sz="2000" cap="all" baseline="0" dirty="0"/>
        </a:p>
      </dgm:t>
    </dgm:pt>
    <dgm:pt modelId="{3D4FFDC8-19D5-4E3C-84BF-6B33878FD109}" type="parTrans" cxnId="{256ED546-529C-45F5-BBF8-002CAF6A3327}">
      <dgm:prSet/>
      <dgm:spPr/>
      <dgm:t>
        <a:bodyPr/>
        <a:lstStyle/>
        <a:p>
          <a:endParaRPr lang="ru-RU"/>
        </a:p>
      </dgm:t>
    </dgm:pt>
    <dgm:pt modelId="{D6B16110-F7A8-4295-9BAB-D38C67FA0066}" type="sibTrans" cxnId="{256ED546-529C-45F5-BBF8-002CAF6A3327}">
      <dgm:prSet/>
      <dgm:spPr/>
      <dgm:t>
        <a:bodyPr/>
        <a:lstStyle/>
        <a:p>
          <a:endParaRPr lang="ru-RU"/>
        </a:p>
      </dgm:t>
    </dgm:pt>
    <dgm:pt modelId="{7D722120-5A4B-4929-BDAB-14B94473E033}">
      <dgm:prSet custT="1"/>
      <dgm:spPr/>
      <dgm:t>
        <a:bodyPr/>
        <a:lstStyle/>
        <a:p>
          <a:r>
            <a:rPr lang="ru-RU" sz="2000" cap="all" baseline="0" dirty="0" smtClean="0"/>
            <a:t> условия для развития и формирования социально-</a:t>
          </a:r>
          <a:r>
            <a:rPr lang="ru-RU" sz="1600" cap="all" baseline="0" dirty="0" smtClean="0"/>
            <a:t>коммуникативных</a:t>
          </a:r>
          <a:r>
            <a:rPr lang="ru-RU" sz="2000" cap="all" baseline="0" dirty="0" smtClean="0"/>
            <a:t> качеств личности </a:t>
          </a:r>
          <a:endParaRPr lang="ru-RU" sz="2000" cap="all" baseline="0" dirty="0"/>
        </a:p>
      </dgm:t>
    </dgm:pt>
    <dgm:pt modelId="{A65C123D-D991-440A-BF8A-6A9215207D27}" type="parTrans" cxnId="{34F9F55E-8551-42B9-BF00-E48EBB8E7F8B}">
      <dgm:prSet/>
      <dgm:spPr/>
      <dgm:t>
        <a:bodyPr/>
        <a:lstStyle/>
        <a:p>
          <a:endParaRPr lang="ru-RU"/>
        </a:p>
      </dgm:t>
    </dgm:pt>
    <dgm:pt modelId="{BDFBB93A-CECF-4378-A448-FC6651AD745C}" type="sibTrans" cxnId="{34F9F55E-8551-42B9-BF00-E48EBB8E7F8B}">
      <dgm:prSet/>
      <dgm:spPr/>
      <dgm:t>
        <a:bodyPr/>
        <a:lstStyle/>
        <a:p>
          <a:endParaRPr lang="ru-RU"/>
        </a:p>
      </dgm:t>
    </dgm:pt>
    <dgm:pt modelId="{82D41FB3-36E5-4425-9F27-79F3E1C850F0}">
      <dgm:prSet custT="1"/>
      <dgm:spPr/>
      <dgm:t>
        <a:bodyPr/>
        <a:lstStyle/>
        <a:p>
          <a:r>
            <a:rPr lang="ru-RU" sz="2400" cap="all" baseline="0" dirty="0" smtClean="0"/>
            <a:t>Родители</a:t>
          </a:r>
          <a:r>
            <a:rPr lang="ru-RU" sz="2400" cap="all" dirty="0" smtClean="0"/>
            <a:t> продуктивно  взаимодействуют с   педагогами ДОУ</a:t>
          </a:r>
          <a:endParaRPr lang="ru-RU" sz="2400" cap="all" dirty="0"/>
        </a:p>
      </dgm:t>
    </dgm:pt>
    <dgm:pt modelId="{DCA602C5-42F3-4190-87B0-81AA82B6C580}" type="parTrans" cxnId="{ECDA3F6B-3153-48B3-9C32-95B008400D10}">
      <dgm:prSet/>
      <dgm:spPr/>
      <dgm:t>
        <a:bodyPr/>
        <a:lstStyle/>
        <a:p>
          <a:endParaRPr lang="ru-RU"/>
        </a:p>
      </dgm:t>
    </dgm:pt>
    <dgm:pt modelId="{55E92A81-1CBB-4D49-8552-91A1FD6213E6}" type="sibTrans" cxnId="{ECDA3F6B-3153-48B3-9C32-95B008400D10}">
      <dgm:prSet/>
      <dgm:spPr/>
      <dgm:t>
        <a:bodyPr/>
        <a:lstStyle/>
        <a:p>
          <a:endParaRPr lang="ru-RU"/>
        </a:p>
      </dgm:t>
    </dgm:pt>
    <dgm:pt modelId="{39E50F86-949A-4717-B2B9-9A8835695E66}" type="pres">
      <dgm:prSet presAssocID="{98CCA8E9-3DEA-4D0D-8048-8436DF3188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2C0B96-E0E2-4998-BF27-F3FE5921DECC}" type="pres">
      <dgm:prSet presAssocID="{7D722120-5A4B-4929-BDAB-14B94473E033}" presName="node" presStyleLbl="node1" presStyleIdx="0" presStyleCnt="5" custScaleX="123834" custScaleY="207275" custLinFactNeighborX="567" custLinFactNeighborY="-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CBB8C-FCF6-43FF-A1DD-E1A350EADAC1}" type="pres">
      <dgm:prSet presAssocID="{BDFBB93A-CECF-4378-A448-FC6651AD745C}" presName="sibTrans" presStyleCnt="0"/>
      <dgm:spPr/>
    </dgm:pt>
    <dgm:pt modelId="{FD117E79-5022-4483-89B3-7F01982BDD5E}" type="pres">
      <dgm:prSet presAssocID="{A9D8CBF5-CA6A-4ACF-A16B-39C8327082EE}" presName="node" presStyleLbl="node1" presStyleIdx="1" presStyleCnt="5" custScaleX="132756" custScaleY="205831" custLinFactNeighborX="76" custLinFactNeighborY="-11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0E87C-1908-45A7-8048-9F631C75D3DD}" type="pres">
      <dgm:prSet presAssocID="{D6B16110-F7A8-4295-9BAB-D38C67FA0066}" presName="sibTrans" presStyleCnt="0"/>
      <dgm:spPr/>
    </dgm:pt>
    <dgm:pt modelId="{D8EC403B-400B-471F-AF85-0FA7C43593D6}" type="pres">
      <dgm:prSet presAssocID="{409E1470-6CF9-4FC8-9A20-1D4004844395}" presName="node" presStyleLbl="node1" presStyleIdx="2" presStyleCnt="5" custScaleX="129637" custScaleY="205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73FC9-4B64-4233-BD54-86C67F5D7E30}" type="pres">
      <dgm:prSet presAssocID="{72278587-34C1-4344-8CE3-BF64EDB1AA7E}" presName="sibTrans" presStyleCnt="0"/>
      <dgm:spPr/>
    </dgm:pt>
    <dgm:pt modelId="{900EEF58-87EC-4F89-B997-394A584C8883}" type="pres">
      <dgm:prSet presAssocID="{EFDF4FE0-4590-4968-B6DE-C9F30946A510}" presName="node" presStyleLbl="node1" presStyleIdx="3" presStyleCnt="5" custScaleX="178913" custScaleY="139874" custLinFactNeighborX="-9262" custLinFactNeighborY="-3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C84A1-6F67-40DE-BFEF-2BB3931B6B66}" type="pres">
      <dgm:prSet presAssocID="{F7ABC0D1-B649-4883-BCFD-9FD1D19008C1}" presName="sibTrans" presStyleCnt="0"/>
      <dgm:spPr/>
    </dgm:pt>
    <dgm:pt modelId="{2619C9F8-380D-444E-AA5B-05AE7A2FBACE}" type="pres">
      <dgm:prSet presAssocID="{82D41FB3-36E5-4425-9F27-79F3E1C850F0}" presName="node" presStyleLbl="node1" presStyleIdx="4" presStyleCnt="5" custScaleX="184655" custScaleY="139202" custLinFactNeighborX="5000" custLinFactNeighborY="-3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6ED546-529C-45F5-BBF8-002CAF6A3327}" srcId="{98CCA8E9-3DEA-4D0D-8048-8436DF3188DA}" destId="{A9D8CBF5-CA6A-4ACF-A16B-39C8327082EE}" srcOrd="1" destOrd="0" parTransId="{3D4FFDC8-19D5-4E3C-84BF-6B33878FD109}" sibTransId="{D6B16110-F7A8-4295-9BAB-D38C67FA0066}"/>
    <dgm:cxn modelId="{DFD368F5-15FA-465B-87F5-B81FD4A3BD90}" type="presOf" srcId="{7D722120-5A4B-4929-BDAB-14B94473E033}" destId="{9C2C0B96-E0E2-4998-BF27-F3FE5921DECC}" srcOrd="0" destOrd="0" presId="urn:microsoft.com/office/officeart/2005/8/layout/default"/>
    <dgm:cxn modelId="{371BE257-ED16-4066-BB10-B65CAE84E222}" type="presOf" srcId="{98CCA8E9-3DEA-4D0D-8048-8436DF3188DA}" destId="{39E50F86-949A-4717-B2B9-9A8835695E66}" srcOrd="0" destOrd="0" presId="urn:microsoft.com/office/officeart/2005/8/layout/default"/>
    <dgm:cxn modelId="{A086924A-E439-4DB4-960A-A5AE6FAA04C5}" type="presOf" srcId="{A9D8CBF5-CA6A-4ACF-A16B-39C8327082EE}" destId="{FD117E79-5022-4483-89B3-7F01982BDD5E}" srcOrd="0" destOrd="0" presId="urn:microsoft.com/office/officeart/2005/8/layout/default"/>
    <dgm:cxn modelId="{34F9F55E-8551-42B9-BF00-E48EBB8E7F8B}" srcId="{98CCA8E9-3DEA-4D0D-8048-8436DF3188DA}" destId="{7D722120-5A4B-4929-BDAB-14B94473E033}" srcOrd="0" destOrd="0" parTransId="{A65C123D-D991-440A-BF8A-6A9215207D27}" sibTransId="{BDFBB93A-CECF-4378-A448-FC6651AD745C}"/>
    <dgm:cxn modelId="{EDC35B4D-133E-4DD7-9156-C9EB42B8ECEB}" srcId="{98CCA8E9-3DEA-4D0D-8048-8436DF3188DA}" destId="{EFDF4FE0-4590-4968-B6DE-C9F30946A510}" srcOrd="3" destOrd="0" parTransId="{49034B23-979A-4033-8C42-AD68877F5AE3}" sibTransId="{F7ABC0D1-B649-4883-BCFD-9FD1D19008C1}"/>
    <dgm:cxn modelId="{ECDA3F6B-3153-48B3-9C32-95B008400D10}" srcId="{98CCA8E9-3DEA-4D0D-8048-8436DF3188DA}" destId="{82D41FB3-36E5-4425-9F27-79F3E1C850F0}" srcOrd="4" destOrd="0" parTransId="{DCA602C5-42F3-4190-87B0-81AA82B6C580}" sibTransId="{55E92A81-1CBB-4D49-8552-91A1FD6213E6}"/>
    <dgm:cxn modelId="{DF610AC7-7B74-4862-ADB0-CBA5BFF2019C}" type="presOf" srcId="{82D41FB3-36E5-4425-9F27-79F3E1C850F0}" destId="{2619C9F8-380D-444E-AA5B-05AE7A2FBACE}" srcOrd="0" destOrd="0" presId="urn:microsoft.com/office/officeart/2005/8/layout/default"/>
    <dgm:cxn modelId="{24599F49-BDB9-4646-BDAD-B6788A4CD1AF}" type="presOf" srcId="{409E1470-6CF9-4FC8-9A20-1D4004844395}" destId="{D8EC403B-400B-471F-AF85-0FA7C43593D6}" srcOrd="0" destOrd="0" presId="urn:microsoft.com/office/officeart/2005/8/layout/default"/>
    <dgm:cxn modelId="{6B23EB81-9ABD-461B-8895-B14EC0C7CC87}" type="presOf" srcId="{EFDF4FE0-4590-4968-B6DE-C9F30946A510}" destId="{900EEF58-87EC-4F89-B997-394A584C8883}" srcOrd="0" destOrd="0" presId="urn:microsoft.com/office/officeart/2005/8/layout/default"/>
    <dgm:cxn modelId="{EC72D5FB-8091-4774-A998-02C42189FB12}" srcId="{98CCA8E9-3DEA-4D0D-8048-8436DF3188DA}" destId="{409E1470-6CF9-4FC8-9A20-1D4004844395}" srcOrd="2" destOrd="0" parTransId="{578B5204-3746-4059-A8A3-14A36F4321AD}" sibTransId="{72278587-34C1-4344-8CE3-BF64EDB1AA7E}"/>
    <dgm:cxn modelId="{E7CCE9E4-23A6-452A-A68A-E335D9DA2ABE}" type="presParOf" srcId="{39E50F86-949A-4717-B2B9-9A8835695E66}" destId="{9C2C0B96-E0E2-4998-BF27-F3FE5921DECC}" srcOrd="0" destOrd="0" presId="urn:microsoft.com/office/officeart/2005/8/layout/default"/>
    <dgm:cxn modelId="{7266B661-2964-4C22-8D4E-700EB5C32879}" type="presParOf" srcId="{39E50F86-949A-4717-B2B9-9A8835695E66}" destId="{BC5CBB8C-FCF6-43FF-A1DD-E1A350EADAC1}" srcOrd="1" destOrd="0" presId="urn:microsoft.com/office/officeart/2005/8/layout/default"/>
    <dgm:cxn modelId="{B8DE56FB-0062-488F-A810-FA4555AF077D}" type="presParOf" srcId="{39E50F86-949A-4717-B2B9-9A8835695E66}" destId="{FD117E79-5022-4483-89B3-7F01982BDD5E}" srcOrd="2" destOrd="0" presId="urn:microsoft.com/office/officeart/2005/8/layout/default"/>
    <dgm:cxn modelId="{27A09D9C-814A-420F-AFEF-96FB056981F3}" type="presParOf" srcId="{39E50F86-949A-4717-B2B9-9A8835695E66}" destId="{EC30E87C-1908-45A7-8048-9F631C75D3DD}" srcOrd="3" destOrd="0" presId="urn:microsoft.com/office/officeart/2005/8/layout/default"/>
    <dgm:cxn modelId="{DE48A636-E0E9-42AE-AEBC-FB9FCF07F8A2}" type="presParOf" srcId="{39E50F86-949A-4717-B2B9-9A8835695E66}" destId="{D8EC403B-400B-471F-AF85-0FA7C43593D6}" srcOrd="4" destOrd="0" presId="urn:microsoft.com/office/officeart/2005/8/layout/default"/>
    <dgm:cxn modelId="{85971518-5E86-4F94-9179-6DC0AF4AA3BF}" type="presParOf" srcId="{39E50F86-949A-4717-B2B9-9A8835695E66}" destId="{47073FC9-4B64-4233-BD54-86C67F5D7E30}" srcOrd="5" destOrd="0" presId="urn:microsoft.com/office/officeart/2005/8/layout/default"/>
    <dgm:cxn modelId="{9FEC37F8-F7E7-4006-B314-BFB1272F5E70}" type="presParOf" srcId="{39E50F86-949A-4717-B2B9-9A8835695E66}" destId="{900EEF58-87EC-4F89-B997-394A584C8883}" srcOrd="6" destOrd="0" presId="urn:microsoft.com/office/officeart/2005/8/layout/default"/>
    <dgm:cxn modelId="{659604CB-29F5-4820-BDBD-9E4551474E6F}" type="presParOf" srcId="{39E50F86-949A-4717-B2B9-9A8835695E66}" destId="{9FDC84A1-6F67-40DE-BFEF-2BB3931B6B66}" srcOrd="7" destOrd="0" presId="urn:microsoft.com/office/officeart/2005/8/layout/default"/>
    <dgm:cxn modelId="{B4F93E57-6E49-46B0-B952-2935F5E58972}" type="presParOf" srcId="{39E50F86-949A-4717-B2B9-9A8835695E66}" destId="{2619C9F8-380D-444E-AA5B-05AE7A2FBAC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C0B96-E0E2-4998-BF27-F3FE5921DECC}">
      <dsp:nvSpPr>
        <dsp:cNvPr id="0" name=""/>
        <dsp:cNvSpPr/>
      </dsp:nvSpPr>
      <dsp:spPr>
        <a:xfrm>
          <a:off x="13427" y="217747"/>
          <a:ext cx="2647282" cy="26586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cap="all" baseline="0" dirty="0" smtClean="0"/>
            <a:t> условия для развития и формирования социально-</a:t>
          </a:r>
          <a:r>
            <a:rPr lang="ru-RU" sz="1600" kern="1200" cap="all" baseline="0" dirty="0" smtClean="0"/>
            <a:t>коммуникативных</a:t>
          </a:r>
          <a:r>
            <a:rPr lang="ru-RU" sz="2000" kern="1200" cap="all" baseline="0" dirty="0" smtClean="0"/>
            <a:t> качеств личности </a:t>
          </a:r>
          <a:endParaRPr lang="ru-RU" sz="2000" kern="1200" cap="all" baseline="0" dirty="0"/>
        </a:p>
      </dsp:txBody>
      <dsp:txXfrm>
        <a:off x="13427" y="217747"/>
        <a:ext cx="2647282" cy="2658634"/>
      </dsp:txXfrm>
    </dsp:sp>
    <dsp:sp modelId="{FD117E79-5022-4483-89B3-7F01982BDD5E}">
      <dsp:nvSpPr>
        <dsp:cNvPr id="0" name=""/>
        <dsp:cNvSpPr/>
      </dsp:nvSpPr>
      <dsp:spPr>
        <a:xfrm>
          <a:off x="2863990" y="81746"/>
          <a:ext cx="2838014" cy="26401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cap="all" baseline="0" dirty="0" smtClean="0"/>
            <a:t>способны к общению и </a:t>
          </a:r>
          <a:r>
            <a:rPr lang="ru-RU" sz="2000" kern="1200" cap="all" baseline="0" dirty="0" smtClean="0"/>
            <a:t>взаимодействию</a:t>
          </a:r>
          <a:endParaRPr lang="ru-RU" sz="2000" kern="1200" cap="all" baseline="0" dirty="0"/>
        </a:p>
      </dsp:txBody>
      <dsp:txXfrm>
        <a:off x="2863990" y="81746"/>
        <a:ext cx="2838014" cy="2640112"/>
      </dsp:txXfrm>
    </dsp:sp>
    <dsp:sp modelId="{D8EC403B-400B-471F-AF85-0FA7C43593D6}">
      <dsp:nvSpPr>
        <dsp:cNvPr id="0" name=""/>
        <dsp:cNvSpPr/>
      </dsp:nvSpPr>
      <dsp:spPr>
        <a:xfrm>
          <a:off x="5914156" y="232299"/>
          <a:ext cx="2771337" cy="26329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cap="all" baseline="0" dirty="0" smtClean="0"/>
            <a:t>целенаправленны</a:t>
          </a:r>
          <a:r>
            <a:rPr lang="ru-RU" sz="2400" kern="1200" cap="all" baseline="0" dirty="0" smtClean="0"/>
            <a:t> и обладают  </a:t>
          </a:r>
          <a:r>
            <a:rPr lang="ru-RU" sz="2200" kern="1200" cap="all" baseline="0" dirty="0" smtClean="0"/>
            <a:t>регуляторными </a:t>
          </a:r>
          <a:r>
            <a:rPr lang="ru-RU" sz="2000" kern="1200" cap="all" baseline="0" dirty="0" smtClean="0"/>
            <a:t>способностями</a:t>
          </a:r>
          <a:endParaRPr lang="ru-RU" sz="2000" kern="1200" cap="all" baseline="0" dirty="0"/>
        </a:p>
      </dsp:txBody>
      <dsp:txXfrm>
        <a:off x="5914156" y="232299"/>
        <a:ext cx="2771337" cy="2632916"/>
      </dsp:txXfrm>
    </dsp:sp>
    <dsp:sp modelId="{900EEF58-87EC-4F89-B997-394A584C8883}">
      <dsp:nvSpPr>
        <dsp:cNvPr id="0" name=""/>
        <dsp:cNvSpPr/>
      </dsp:nvSpPr>
      <dsp:spPr>
        <a:xfrm>
          <a:off x="152392" y="3047997"/>
          <a:ext cx="3824743" cy="1794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cap="all" baseline="0" dirty="0" smtClean="0"/>
            <a:t>Активно  участвуют   в  играх по </a:t>
          </a:r>
          <a:r>
            <a:rPr lang="ru-RU" sz="2000" kern="1200" cap="all" baseline="0" dirty="0" err="1" smtClean="0"/>
            <a:t>командообразованию</a:t>
          </a:r>
          <a:endParaRPr lang="ru-RU" sz="2000" kern="1200" cap="all" baseline="0" dirty="0"/>
        </a:p>
      </dsp:txBody>
      <dsp:txXfrm>
        <a:off x="152392" y="3047997"/>
        <a:ext cx="3824743" cy="1794108"/>
      </dsp:txXfrm>
    </dsp:sp>
    <dsp:sp modelId="{2619C9F8-380D-444E-AA5B-05AE7A2FBACE}">
      <dsp:nvSpPr>
        <dsp:cNvPr id="0" name=""/>
        <dsp:cNvSpPr/>
      </dsp:nvSpPr>
      <dsp:spPr>
        <a:xfrm>
          <a:off x="4495801" y="3047997"/>
          <a:ext cx="3947494" cy="17854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cap="all" baseline="0" dirty="0" smtClean="0"/>
            <a:t>Родители</a:t>
          </a:r>
          <a:r>
            <a:rPr lang="ru-RU" sz="2400" kern="1200" cap="all" dirty="0" smtClean="0"/>
            <a:t> продуктивно  взаимодействуют с   педагогами ДОУ</a:t>
          </a:r>
          <a:endParaRPr lang="ru-RU" sz="2400" kern="1200" cap="all" dirty="0"/>
        </a:p>
      </dsp:txBody>
      <dsp:txXfrm>
        <a:off x="4495801" y="3047997"/>
        <a:ext cx="3947494" cy="1785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AE96F-6D18-4AE2-AF63-86253A1EB768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BEDCA-1584-43BE-AAD8-5BA3AC201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esktop\&#1086;&#1087;&#1099;&#1090;%20&#1088;&#1072;&#1073;&#1086;&#1090;&#1099;\&#1086;&#1087;&#1099;&#1090;%20&#1084;&#1080;&#1090;&#1088;&#1103;&#1081;&#1082;&#1080;&#1085;&#1072;.avi" TargetMode="External"/><Relationship Id="rId1" Type="http://schemas.microsoft.com/office/2007/relationships/media" Target="file:///C:\Users\User\Desktop\&#1086;&#1087;&#1099;&#1090;%20&#1088;&#1072;&#1073;&#1086;&#1090;&#1099;\&#1086;&#1087;&#1099;&#1090;%20&#1084;&#1080;&#1090;&#1088;&#1103;&#1081;&#1082;&#1080;&#1085;&#1072;.avi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924800" cy="914400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 smtClean="0">
                <a:solidFill>
                  <a:schemeClr val="tx1"/>
                </a:solidFill>
              </a:rPr>
              <a:t>МУНИЦИПАЛЬНОЕ ДОШКОЛЬНОЕ ОБРАЗОВАТЕЛЬНОЕ БЮДЖЕТНОЕ УЧРЕЖДЕНИЕ «ДЕТСКИЙ САД №11 «БЕЛОСНЕЖКА» </a:t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>ГОРОДА ТЫНДЫ АМУРСКОЙ ОБЛАСТИ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62400" y="1600200"/>
            <a:ext cx="4724400" cy="4953000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ОПЫТ РАБОТЫ ПО ТЕМЕ: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«ТЕХНОЛОГИЯ ТИМБИЛДИНГА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КАК ФОРМА РАБОТЫ ПО СОЦИАЛЬНО – КОММУНИКАТИВНОМУ РАЗВИТИЮ ДЕТЕЙ ДОШКОЛЬНОГО ВОЗРАСТА»</a:t>
            </a:r>
          </a:p>
          <a:p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4300" b="1" dirty="0" smtClean="0">
                <a:solidFill>
                  <a:srgbClr val="FF0000"/>
                </a:solidFill>
              </a:rPr>
              <a:t>МИТРЯЙКИНА </a:t>
            </a:r>
          </a:p>
          <a:p>
            <a:r>
              <a:rPr lang="ru-RU" sz="4300" b="1" dirty="0" smtClean="0">
                <a:solidFill>
                  <a:srgbClr val="FF0000"/>
                </a:solidFill>
              </a:rPr>
              <a:t>ЕЛЕНА НИКОЛАЕВНА</a:t>
            </a:r>
          </a:p>
          <a:p>
            <a:endParaRPr lang="ru-RU" sz="2300" b="1" dirty="0" smtClean="0">
              <a:solidFill>
                <a:srgbClr val="FF0000"/>
              </a:solidFill>
            </a:endParaRPr>
          </a:p>
          <a:p>
            <a:endParaRPr lang="ru-RU" sz="1900" i="1" dirty="0" smtClean="0">
              <a:solidFill>
                <a:srgbClr val="FF0000"/>
              </a:solidFill>
            </a:endParaRPr>
          </a:p>
          <a:p>
            <a:r>
              <a:rPr lang="ru-RU" sz="1900" i="1" dirty="0" smtClean="0">
                <a:solidFill>
                  <a:srgbClr val="FF0000"/>
                </a:solidFill>
              </a:rPr>
              <a:t>УЧАСТНИК КОНКУРСА </a:t>
            </a:r>
          </a:p>
          <a:p>
            <a:r>
              <a:rPr lang="ru-RU" sz="2100" b="1" i="1" dirty="0" smtClean="0">
                <a:solidFill>
                  <a:srgbClr val="FF0000"/>
                </a:solidFill>
              </a:rPr>
              <a:t>«ВОСПИТАТЬ ЧЕЛОВЕКА-2022»</a:t>
            </a:r>
          </a:p>
          <a:p>
            <a:r>
              <a:rPr lang="ru-RU" sz="1900" i="1" dirty="0" smtClean="0">
                <a:solidFill>
                  <a:srgbClr val="FF0000"/>
                </a:solidFill>
              </a:rPr>
              <a:t>ВОСПИТАТЕЛЬ</a:t>
            </a:r>
          </a:p>
          <a:p>
            <a:r>
              <a:rPr lang="ru-RU" sz="1900" i="1" dirty="0" smtClean="0">
                <a:solidFill>
                  <a:srgbClr val="FF0000"/>
                </a:solidFill>
              </a:rPr>
              <a:t>ВЫСШАЯ КВАЛИФИКАЦИОННАЯ КАТЕГОРИЯ</a:t>
            </a:r>
          </a:p>
        </p:txBody>
      </p:sp>
      <p:pic>
        <p:nvPicPr>
          <p:cNvPr id="1026" name="Picture 2" descr="C:\Users\User\Downloads\IMG-20220414-WA00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3086100" cy="462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159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РАБОТА С РОДИТЕЛЯМИ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ownloads\фото к опыту\к проекту\родители\DSC027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584192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User\Downloads\фото к опыту\к проекту\родители\с мамам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166" y="762000"/>
            <a:ext cx="458483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User\Downloads\фото к опыту\к проекту\родители\твор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458854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User\Downloads\фото к опыту\к проекту\родители\творчески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20990"/>
            <a:ext cx="4572000" cy="3037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РАБОТА  С КОЛЛЕГАМИ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ownloads\фото к опыту\к проекту\коллеги\IMG-20200229-WA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4571317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User\Downloads\фото к опыту\к проекту\коллеги\Мастер – класс «Технология тимбилдинга, как форма работы по социально коммуникативному развитию детей»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8325" y="762000"/>
            <a:ext cx="4685675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User\Downloads\фото к опыту\к проекту\коллеги\DSC_0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759200"/>
            <a:ext cx="4648200" cy="30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User\Downloads\фото к опыту\к проекту\коллеги\Мастер – класс «Технология тимбилдинга, как форма работы по социально коммуникативному развитию детей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762000"/>
            <a:ext cx="4571279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762000"/>
            <a:ext cx="79248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cap="all" dirty="0" smtClean="0">
                <a:solidFill>
                  <a:srgbClr val="FF0000"/>
                </a:solidFill>
              </a:rPr>
              <a:t>Джон Уэбстер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2800" i="1" dirty="0" smtClean="0"/>
              <a:t>«Люди вместе могут совершить то, чего не в силах сделать в одиночку; единение умов и рук, сосредоточение их сил может стать почти всемогущим».</a:t>
            </a:r>
            <a:endParaRPr lang="ru-RU" sz="2800" i="1" dirty="0"/>
          </a:p>
        </p:txBody>
      </p:sp>
      <p:pic>
        <p:nvPicPr>
          <p:cNvPr id="2050" name="Picture 2" descr="C:\Users\User\Saved Games\Desktop\Iv6toXfDqq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048000"/>
            <a:ext cx="4419600" cy="3658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23161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cap="all" dirty="0" smtClean="0">
                <a:solidFill>
                  <a:srgbClr val="FF0000"/>
                </a:solidFill>
              </a:rPr>
              <a:t>Детский </a:t>
            </a:r>
            <a:r>
              <a:rPr lang="ru-RU" sz="3200" b="1" cap="all" dirty="0" err="1" smtClean="0">
                <a:solidFill>
                  <a:srgbClr val="FF0000"/>
                </a:solidFill>
              </a:rPr>
              <a:t>тимбилдинг</a:t>
            </a:r>
            <a:r>
              <a:rPr lang="ru-RU" sz="3200" b="1" cap="all" dirty="0" smtClean="0">
                <a:solidFill>
                  <a:srgbClr val="FF0000"/>
                </a:solidFill>
              </a:rPr>
              <a:t> –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b="1" dirty="0" smtClean="0"/>
              <a:t>это целенаправленные задания в ненавязчивой игровой форме, которые призваны сплотить детский коллектив, научить ребят разговаривать и договариваться между собой, дружить и поддерживать друг друга, обучить взаимопомощи и взаимовыручке</a:t>
            </a:r>
            <a:r>
              <a:rPr lang="ru-RU" sz="3200" b="1" dirty="0" smtClean="0"/>
              <a:t>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3" descr="C:\Users\User\Downloads\фото к опыту\к проекту\дети\DSC_0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1"/>
            <a:ext cx="456791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Users\User\Downloads\фото к опыту\к проекту\дети\DSC_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4572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АКТУАЛЬНОСТЬ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28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Технология позволяет в игровой форме применять навыки работы в команде, лидерству, общению, принятию решений и разрешению задач, взаимодействовать друг с другом, внимательно слушать других, самим изъясняться четко и понятно, мыслить творчески и нестандартно.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5" descr="C:\Users\User\Downloads\фото к опыту\к проекту\дети\DSC02742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286000" y="3505200"/>
            <a:ext cx="4648200" cy="3090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</a:rPr>
              <a:t>ЦЕЛЬ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295400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ru-RU" sz="2400" dirty="0" smtClean="0"/>
              <a:t>Создание наиболее благоприятных условий для развития личности ребенка в детском коллективе через использования технологии </a:t>
            </a:r>
            <a:r>
              <a:rPr lang="ru-RU" sz="2400" dirty="0" err="1" smtClean="0"/>
              <a:t>тимбилдинга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81000" y="2895600"/>
            <a:ext cx="8458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200" dirty="0" smtClean="0"/>
              <a:t>Создать условия для усвоения детьми дошкольного возраста норм и ценностей, принятых в обществе.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/>
              <a:t>Воспитывать и поддерживать дружеские взаимодействия ребёнка с взрослыми и сверстниками.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Способствовать целеустремлённости в достижении конечного результата.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Формировать  интерес  детей к упражнениям и играм  на </a:t>
            </a:r>
            <a:r>
              <a:rPr lang="ru-RU" sz="2400" dirty="0" err="1" smtClean="0"/>
              <a:t>командообразование</a:t>
            </a:r>
            <a:r>
              <a:rPr lang="ru-RU" sz="2400" dirty="0" smtClean="0"/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/>
              <a:t>Приобщать родителей к совместной деятельности в работе детского сада и семьи.</a:t>
            </a:r>
            <a:endParaRPr lang="ru-RU" sz="2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3400" y="24384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ЗАДАЧИ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ОЖИДАЕМЫЙ РЕЗУЛЬТАТ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ЛИТЕРАТУРА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ownloads\Литература\0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962401"/>
            <a:ext cx="2058299" cy="2895600"/>
          </a:xfrm>
          <a:prstGeom prst="rect">
            <a:avLst/>
          </a:prstGeom>
          <a:noFill/>
        </p:spPr>
      </p:pic>
      <p:pic>
        <p:nvPicPr>
          <p:cNvPr id="1027" name="Picture 3" descr="C:\Users\User\Downloads\Литература\0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562698"/>
            <a:ext cx="2166112" cy="3295302"/>
          </a:xfrm>
          <a:prstGeom prst="rect">
            <a:avLst/>
          </a:prstGeom>
          <a:noFill/>
        </p:spPr>
      </p:pic>
      <p:pic>
        <p:nvPicPr>
          <p:cNvPr id="1029" name="Picture 5" descr="C:\Users\User\Downloads\Литература\01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733800"/>
            <a:ext cx="2258350" cy="3124200"/>
          </a:xfrm>
          <a:prstGeom prst="rect">
            <a:avLst/>
          </a:prstGeom>
          <a:noFill/>
        </p:spPr>
      </p:pic>
      <p:pic>
        <p:nvPicPr>
          <p:cNvPr id="1030" name="Picture 6" descr="C:\Users\User\Downloads\Литература\01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038600"/>
            <a:ext cx="1883359" cy="2819400"/>
          </a:xfrm>
          <a:prstGeom prst="rect">
            <a:avLst/>
          </a:prstGeom>
          <a:noFill/>
        </p:spPr>
      </p:pic>
      <p:pic>
        <p:nvPicPr>
          <p:cNvPr id="1031" name="Picture 7" descr="C:\Users\User\Downloads\Литература\01 (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143000"/>
            <a:ext cx="2417831" cy="3449439"/>
          </a:xfrm>
          <a:prstGeom prst="rect">
            <a:avLst/>
          </a:prstGeom>
          <a:noFill/>
        </p:spPr>
      </p:pic>
      <p:pic>
        <p:nvPicPr>
          <p:cNvPr id="1032" name="Picture 8" descr="C:\Users\User\Downloads\Литература\01 (7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1219200"/>
            <a:ext cx="2171700" cy="2895600"/>
          </a:xfrm>
          <a:prstGeom prst="rect">
            <a:avLst/>
          </a:prstGeom>
          <a:noFill/>
        </p:spPr>
      </p:pic>
      <p:pic>
        <p:nvPicPr>
          <p:cNvPr id="1033" name="Picture 9" descr="C:\Users\User\Downloads\Литература\01 (8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3652" y="1219200"/>
            <a:ext cx="2120348" cy="3048000"/>
          </a:xfrm>
          <a:prstGeom prst="rect">
            <a:avLst/>
          </a:prstGeom>
          <a:noFill/>
        </p:spPr>
      </p:pic>
      <p:pic>
        <p:nvPicPr>
          <p:cNvPr id="1034" name="Picture 10" descr="C:\Users\User\Downloads\Литература\01 (9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05730" y="3429000"/>
            <a:ext cx="2238270" cy="3429000"/>
          </a:xfrm>
          <a:prstGeom prst="rect">
            <a:avLst/>
          </a:prstGeom>
          <a:noFill/>
        </p:spPr>
      </p:pic>
      <p:pic>
        <p:nvPicPr>
          <p:cNvPr id="1035" name="Picture 11" descr="C:\Users\User\Downloads\Литература\01 (10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57800" y="1219200"/>
            <a:ext cx="2352869" cy="2726083"/>
          </a:xfrm>
          <a:prstGeom prst="rect">
            <a:avLst/>
          </a:prstGeom>
          <a:noFill/>
        </p:spPr>
      </p:pic>
      <p:pic>
        <p:nvPicPr>
          <p:cNvPr id="1028" name="Picture 4" descr="C:\Users\User\Downloads\Литература\01 (3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0" y="1143000"/>
            <a:ext cx="2037807" cy="304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УРОВЕНЬ СФОРМИРОВАННОСТИ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2000" dirty="0" smtClean="0"/>
              <a:t>СОЦИАЛЬНО-КОММУНИКАТИВНЫХ КОМПЕТЕНЦИЙ</a:t>
            </a:r>
            <a:endParaRPr lang="ru-RU" sz="20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ИГРЫ ТИМБИЛДИНГА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опыт митряйкина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1447800"/>
            <a:ext cx="8077200" cy="454342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1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017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УРОВНИ СОЦИАЛЬНО-КОММУНИКАТИВНОГО РАЗВИТИЯ 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194939"/>
              </p:ext>
            </p:extLst>
          </p:nvPr>
        </p:nvGraphicFramePr>
        <p:xfrm>
          <a:off x="685800" y="19050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419</TotalTime>
  <Words>217</Words>
  <Application>Microsoft Office PowerPoint</Application>
  <PresentationFormat>Экран (4:3)</PresentationFormat>
  <Paragraphs>37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Constantia</vt:lpstr>
      <vt:lpstr>Wingdings</vt:lpstr>
      <vt:lpstr>Wingdings 2</vt:lpstr>
      <vt:lpstr>Поток</vt:lpstr>
      <vt:lpstr>МУНИЦИПАЛЬНОЕ ДОШКОЛЬНОЕ ОБРАЗОВАТЕЛЬНОЕ БЮДЖЕТНОЕ УЧРЕЖДЕНИЕ «ДЕТСКИЙ САД №11 «БЕЛОСНЕЖКА»  ГОРОДА ТЫНДЫ АМУРСКОЙ ОБЛАСТИ</vt:lpstr>
      <vt:lpstr>Детский тимбилдинг –  это целенаправленные задания в ненавязчивой игровой форме, которые призваны сплотить детский коллектив, научить ребят разговаривать и договариваться между собой, дружить и поддерживать друг друга, обучить взаимопомощи и взаимовыручке.</vt:lpstr>
      <vt:lpstr>АКТУАЛЬНОСТЬ</vt:lpstr>
      <vt:lpstr>ЦЕЛЬ</vt:lpstr>
      <vt:lpstr>ОЖИДАЕМЫЙ РЕЗУЛЬТАТ</vt:lpstr>
      <vt:lpstr>ЛИТЕРАТУРА</vt:lpstr>
      <vt:lpstr>УРОВЕНЬ СФОРМИРОВАННОСТИ  СОЦИАЛЬНО-КОММУНИКАТИВНЫХ КОМПЕТЕНЦИЙ</vt:lpstr>
      <vt:lpstr>ИГРЫ ТИМБИЛДИНГА</vt:lpstr>
      <vt:lpstr>УРОВНИ СОЦИАЛЬНО-КОММУНИКАТИВНОГО РАЗВИТИЯ </vt:lpstr>
      <vt:lpstr>РАБОТА С РОДИТЕЛЯМИ</vt:lpstr>
      <vt:lpstr>РАБОТА  С КОЛЛЕГАМИ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47</cp:revision>
  <dcterms:created xsi:type="dcterms:W3CDTF">2022-04-20T11:18:40Z</dcterms:created>
  <dcterms:modified xsi:type="dcterms:W3CDTF">2022-04-25T11:13:20Z</dcterms:modified>
</cp:coreProperties>
</file>