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7" r:id="rId4"/>
    <p:sldId id="260" r:id="rId5"/>
    <p:sldId id="261" r:id="rId6"/>
    <p:sldId id="258" r:id="rId7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AF1"/>
    <a:srgbClr val="5DC3FC"/>
    <a:srgbClr val="206243"/>
    <a:srgbClr val="0F7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6327"/>
  </p:normalViewPr>
  <p:slideViewPr>
    <p:cSldViewPr snapToGrid="0">
      <p:cViewPr varScale="1">
        <p:scale>
          <a:sx n="115" d="100"/>
          <a:sy n="115" d="100"/>
        </p:scale>
        <p:origin x="42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5520269763094"/>
          <c:y val="0.13674843634299791"/>
          <c:w val="0.83140961608416253"/>
          <c:h val="0.62512155107213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детей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9.9677675389758715E-3"/>
                  <c:y val="0.12219551312751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BD-4728-9F45-52B40D50989F}"/>
                </c:ext>
              </c:extLst>
            </c:dLbl>
            <c:dLbl>
              <c:idx val="1"/>
              <c:layout>
                <c:manualLayout>
                  <c:x val="-1.8596846397688253E-3"/>
                  <c:y val="0.1279630428546871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BD-4728-9F45-52B40D50989F}"/>
                </c:ext>
              </c:extLst>
            </c:dLbl>
            <c:dLbl>
              <c:idx val="2"/>
              <c:layout>
                <c:manualLayout>
                  <c:x val="-4.0165101976186975E-3"/>
                  <c:y val="0.13766516194932285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BD-4728-9F45-52B40D50989F}"/>
                </c:ext>
              </c:extLst>
            </c:dLbl>
            <c:dLbl>
              <c:idx val="3"/>
              <c:layout>
                <c:manualLayout>
                  <c:x val="0"/>
                  <c:y val="-2.1026818299434192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BD-4728-9F45-52B40D50989F}"/>
                </c:ext>
              </c:extLst>
            </c:dLbl>
            <c:dLbl>
              <c:idx val="4"/>
              <c:layout>
                <c:manualLayout>
                  <c:x val="-5.0925337632079971E-17"/>
                  <c:y val="2.4030649485067654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BD-4728-9F45-52B40D50989F}"/>
                </c:ext>
              </c:extLst>
            </c:dLbl>
            <c:dLbl>
              <c:idx val="5"/>
              <c:layout>
                <c:manualLayout>
                  <c:x val="-1.0185067526415994E-16"/>
                  <c:y val="2.7034480670701105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BD-4728-9F45-52B40D50989F}"/>
                </c:ext>
              </c:extLst>
            </c:dLbl>
            <c:dLbl>
              <c:idx val="6"/>
              <c:layout>
                <c:manualLayout>
                  <c:x val="1.3888888888888889E-3"/>
                  <c:y val="9.011493556900313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BD-4728-9F45-52B40D50989F}"/>
                </c:ext>
              </c:extLst>
            </c:dLbl>
            <c:spPr>
              <a:noFill/>
              <a:ln w="33776">
                <a:noFill/>
              </a:ln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9 мес. 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</c:v>
                </c:pt>
                <c:pt idx="1">
                  <c:v>267</c:v>
                </c:pt>
                <c:pt idx="2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EBD-4728-9F45-52B40D5098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семей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1.931370795196639E-3"/>
                  <c:y val="0.10944022547121278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BD-4728-9F45-52B40D50989F}"/>
                </c:ext>
              </c:extLst>
            </c:dLbl>
            <c:dLbl>
              <c:idx val="1"/>
              <c:layout>
                <c:manualLayout>
                  <c:x val="-1.9351913005666997E-3"/>
                  <c:y val="0.11739656058039025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BD-4728-9F45-52B40D50989F}"/>
                </c:ext>
              </c:extLst>
            </c:dLbl>
            <c:dLbl>
              <c:idx val="2"/>
              <c:layout>
                <c:manualLayout>
                  <c:x val="-7.5004763581983727E-3"/>
                  <c:y val="0.1344511306580476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BD-4728-9F45-52B40D50989F}"/>
                </c:ext>
              </c:extLst>
            </c:dLbl>
            <c:dLbl>
              <c:idx val="3"/>
              <c:layout>
                <c:manualLayout>
                  <c:x val="5.555555555555555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BD-4728-9F45-52B40D50989F}"/>
                </c:ext>
              </c:extLst>
            </c:dLbl>
            <c:dLbl>
              <c:idx val="4"/>
              <c:layout>
                <c:manualLayout>
                  <c:x val="5.5555555555556061E-3"/>
                  <c:y val="1.2015324742533714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EBD-4728-9F45-52B40D50989F}"/>
                </c:ext>
              </c:extLst>
            </c:dLbl>
            <c:dLbl>
              <c:idx val="5"/>
              <c:layout>
                <c:manualLayout>
                  <c:x val="6.9444444444444441E-3"/>
                  <c:y val="3.0038311856334671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EBD-4728-9F45-52B40D50989F}"/>
                </c:ext>
              </c:extLst>
            </c:dLbl>
            <c:dLbl>
              <c:idx val="6"/>
              <c:layout>
                <c:manualLayout>
                  <c:x val="8.3333333333333332E-3"/>
                  <c:y val="-9.0114935569003685E-3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  <a:latin typeface="+mn-lt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EBD-4728-9F45-52B40D50989F}"/>
                </c:ext>
              </c:extLst>
            </c:dLbl>
            <c:spPr>
              <a:noFill/>
              <a:ln w="33776">
                <a:noFill/>
              </a:ln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</c:v>
                </c:pt>
                <c:pt idx="1">
                  <c:v>2021</c:v>
                </c:pt>
                <c:pt idx="2">
                  <c:v>9 мес. 2022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116</c:v>
                </c:pt>
                <c:pt idx="1">
                  <c:v>142</c:v>
                </c:pt>
                <c:pt idx="2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EBD-4728-9F45-52B40D509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"/>
        <c:axId val="130214688"/>
        <c:axId val="130219000"/>
      </c:barChart>
      <c:catAx>
        <c:axId val="1302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30219000"/>
        <c:crosses val="autoZero"/>
        <c:auto val="1"/>
        <c:lblAlgn val="ctr"/>
        <c:lblOffset val="100"/>
        <c:noMultiLvlLbl val="0"/>
      </c:catAx>
      <c:valAx>
        <c:axId val="130219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214688"/>
        <c:crosses val="autoZero"/>
        <c:crossBetween val="between"/>
      </c:valAx>
      <c:spPr>
        <a:noFill/>
        <a:ln w="33776">
          <a:noFill/>
        </a:ln>
      </c:spPr>
    </c:plotArea>
    <c:legend>
      <c:legendPos val="r"/>
      <c:layout>
        <c:manualLayout>
          <c:xMode val="edge"/>
          <c:yMode val="edge"/>
          <c:x val="0.23086215246917008"/>
          <c:y val="0.84784149106814177"/>
          <c:w val="0.60744175882550722"/>
          <c:h val="0.14565617911117207"/>
        </c:manualLayout>
      </c:layout>
      <c:overlay val="0"/>
      <c:txPr>
        <a:bodyPr/>
        <a:lstStyle/>
        <a:p>
          <a:pPr>
            <a:defRPr sz="1800">
              <a:solidFill>
                <a:srgbClr val="254367"/>
              </a:solidFill>
              <a:latin typeface="Calibri 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392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D81C9-6BB1-5045-BAF3-C1F370DEEE06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1AB61-5F47-EA40-8346-CEC0DED93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6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3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7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3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1AB61-5F47-EA40-8346-CEC0DED933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0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2723B-8FF7-A091-BDF9-0BBDA106F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51650A-5316-11AB-BF8B-B757BD7C7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E31C0-F0A0-2584-3FF1-A8ADF3AF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136D9-CE90-82C5-EE83-6C1F211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E320B-BEA3-173A-7F7B-2CBD43E3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1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F9738-A6C8-9E77-EF15-747D3677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6816AA-DCC5-B554-7E60-304EB069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149B78-BA9A-4B41-D2DA-9C733C3E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814B-C2B0-1AAC-7A17-F1F29978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48659-3E12-F9A8-C9E9-023EB9D7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9EEC28-97C8-0761-8C56-F95F69160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946F61-8F7D-F4BB-2BA9-6BADFAFD5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E8FDA-8191-9C53-C5CE-44E678FE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A845F-DD36-9D18-22F5-C31B5D8E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C6AAF-CE90-0603-D960-BCC80910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C6781-2047-F05D-281B-A29AFFC1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50D11-83A9-F269-474D-EF7A5665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3392B-F7D5-12DA-AA93-FE492BCD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6F0051-7642-A970-BDC3-1FBD6D66F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D5169-D98A-9918-94BE-631CE160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5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DAF2E-6275-5B80-15E3-A77856D1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E4A502-5250-3B6C-60F7-A2ADD2BC7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418D50-113D-137C-A992-6BBD0322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241FD-C683-EE97-283F-A3C8FB37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4C972-7DF3-0855-83D7-97E3826C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4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CE12-C486-26E7-B85E-76194CB3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D02F3E-6C4D-BC40-619E-E258EB709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54A611-AFDC-2812-6B57-184803471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A748A4-0CB9-E0B6-1575-CD628C2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5F105-78F6-9056-327E-8DCC20D2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D6971-B8BC-231C-4815-EA7252121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1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1050B-8DA4-D2F0-766E-EA0786C2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37BB25-CDEE-692B-02E6-AEC4274D3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D32B5E-613C-776F-88B0-4EA46995E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5E21C6-F5B8-36FF-9216-678B2FD8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D09D07-994F-1D0E-3BE6-071B2B064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094C81-8475-7D2D-EC61-004850B8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A67DE8-029C-14D9-6064-910AA342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64A54C-FD6C-2822-22FE-EA2CCBE4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8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F86EA-6353-CA7D-0E99-398094A04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09A3E1-DDB2-FECD-9109-851F2C83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175358-560E-284F-A49F-2581DF9F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22A5AC-2924-5580-0610-30C81EF6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2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945A46-5C7C-A6A6-6D39-96BF090C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A7ED3C-F3D6-E856-6786-9E9559F5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6D9BDB-DC30-343D-D634-A1C94C27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5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F8726-B0C6-4E88-4307-B311A5C4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E34C89-1238-91F0-394D-35528E24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474FB8-82B6-ED2F-A7B8-BF3C075AD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81D48F-A7F9-90FD-B560-A5903F27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450263-846D-823D-02E3-65253537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153330-684A-3EFF-8892-6D908358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2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206FA-5128-8C46-7093-8607F9C5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1E2DE97-E28B-4C90-617C-2A145365B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17F860-62B3-13A0-A850-8BF81E0B2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60596-CC56-CA8F-9A27-58AAF214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236762-7E5A-F533-136F-0BE3C0FA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C29E92-E243-040E-A528-08C3ED95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2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E9C8F-7405-99AE-9196-790D9FDD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63FE9E-33FB-B062-184D-474648F1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0D2F06-6E71-2A03-0A26-EDF050BFF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BB64E-D2CE-4F47-8D98-A6F0875370DA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79240-45E8-CE1C-887A-A04866453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E86A2F-1A7E-0F9A-70EB-E5A40A081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9A36-A056-B745-92A7-D9DD034DD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8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5C59A-03E1-AF05-0249-FED597A2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629" y="0"/>
            <a:ext cx="7925331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15964"/>
          <a:stretch/>
        </p:blipFill>
        <p:spPr>
          <a:xfrm>
            <a:off x="8176002" y="3152775"/>
            <a:ext cx="3553376" cy="23335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9E4E6C-E7BC-F9A9-84D5-8B02780B9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20" y="596603"/>
            <a:ext cx="835704" cy="1109551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CEB5545F-7FC3-064C-D145-7517AD40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067586"/>
            <a:ext cx="7295016" cy="67851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Сохранение семейного окружения детей в ситуациях алкогольной </a:t>
            </a:r>
            <a:r>
              <a:rPr lang="ru-RU" sz="2400" i="1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зависимости родителей</a:t>
            </a:r>
            <a:endParaRPr lang="ru-RU" sz="2400" i="1" dirty="0">
              <a:solidFill>
                <a:srgbClr val="002060"/>
              </a:solidFill>
              <a:latin typeface="Calibri" panose="020F0502020204030204" pitchFamily="34" charset="0"/>
              <a:ea typeface="Apple Symbols" panose="02000000000000000000" pitchFamily="2" charset="-79"/>
              <a:cs typeface="Calibri" panose="020F0502020204030204" pitchFamily="34" charset="0"/>
            </a:endParaRP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443A9B7F-BFAC-2062-97B0-1B0207635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5194271"/>
            <a:ext cx="6306004" cy="367393"/>
          </a:xfrm>
        </p:spPr>
        <p:txBody>
          <a:bodyPr>
            <a:noAutofit/>
          </a:bodyPr>
          <a:lstStyle/>
          <a:p>
            <a:r>
              <a:rPr lang="ru-RU" sz="2000" i="1" dirty="0" err="1" smtClean="0">
                <a:solidFill>
                  <a:srgbClr val="002060"/>
                </a:solidFill>
              </a:rPr>
              <a:t>Сатаева</a:t>
            </a:r>
            <a:r>
              <a:rPr lang="ru-RU" sz="2000" i="1" dirty="0" smtClean="0">
                <a:solidFill>
                  <a:srgbClr val="002060"/>
                </a:solidFill>
              </a:rPr>
              <a:t> Ильнара </a:t>
            </a:r>
            <a:r>
              <a:rPr lang="ru-RU" sz="2000" i="1" dirty="0" err="1" smtClean="0">
                <a:solidFill>
                  <a:srgbClr val="002060"/>
                </a:solidFill>
              </a:rPr>
              <a:t>Мунировна</a:t>
            </a:r>
            <a:r>
              <a:rPr lang="ru-RU" sz="2000" i="1" dirty="0" smtClean="0">
                <a:solidFill>
                  <a:srgbClr val="002060"/>
                </a:solidFill>
              </a:rPr>
              <a:t>, 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начальник Управления по опеке и попечительству 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6C57206-4D06-C2C8-5AA7-E980788C2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773" y="335285"/>
            <a:ext cx="2751953" cy="1524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96BCB7-15C3-A9B7-9140-6F3B7525A6B4}"/>
              </a:ext>
            </a:extLst>
          </p:cNvPr>
          <p:cNvSpPr txBox="1"/>
          <p:nvPr/>
        </p:nvSpPr>
        <p:spPr>
          <a:xfrm>
            <a:off x="886325" y="2033031"/>
            <a:ext cx="8269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Муниципальная гостиная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администрации  города Кемерово 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СЕМЬЯ – МОЙ главный ЖИЗНЕННЫЙ ПРОЕКТ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CFFCC89-4197-E071-0E72-A6A221C5D913}"/>
              </a:ext>
            </a:extLst>
          </p:cNvPr>
          <p:cNvCxnSpPr/>
          <p:nvPr/>
        </p:nvCxnSpPr>
        <p:spPr>
          <a:xfrm>
            <a:off x="836613" y="5028648"/>
            <a:ext cx="5236334" cy="0"/>
          </a:xfrm>
          <a:prstGeom prst="line">
            <a:avLst/>
          </a:prstGeom>
          <a:ln w="38100">
            <a:gradFill>
              <a:gsLst>
                <a:gs pos="0">
                  <a:srgbClr val="5DC3FC"/>
                </a:gs>
                <a:gs pos="100000">
                  <a:srgbClr val="206243"/>
                </a:gs>
              </a:gsLst>
              <a:lin ang="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15">
            <a:extLst>
              <a:ext uri="{FF2B5EF4-FFF2-40B4-BE49-F238E27FC236}">
                <a16:creationId xmlns:a16="http://schemas.microsoft.com/office/drawing/2014/main" id="{ABFE3DB2-642B-9E5F-09BB-5AADEC00CFC7}"/>
              </a:ext>
            </a:extLst>
          </p:cNvPr>
          <p:cNvSpPr txBox="1">
            <a:spLocks/>
          </p:cNvSpPr>
          <p:nvPr/>
        </p:nvSpPr>
        <p:spPr>
          <a:xfrm>
            <a:off x="860653" y="5884277"/>
            <a:ext cx="5256212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rgbClr val="002060"/>
                </a:solidFill>
              </a:rPr>
              <a:t>Городской округ город Уфа Республики Башкортостан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8B2A96-29C4-7624-0544-27A0EC661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123" y="5028648"/>
            <a:ext cx="3173661" cy="2427878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80" y="759279"/>
            <a:ext cx="1012370" cy="946875"/>
          </a:xfrm>
          <a:prstGeom prst="rect">
            <a:avLst/>
          </a:prstGeom>
        </p:spPr>
      </p:pic>
      <p:sp>
        <p:nvSpPr>
          <p:cNvPr id="18" name="Заголовок 13">
            <a:extLst>
              <a:ext uri="{FF2B5EF4-FFF2-40B4-BE49-F238E27FC236}">
                <a16:creationId xmlns:a16="http://schemas.microsoft.com/office/drawing/2014/main" id="{CEB5545F-7FC3-064C-D145-7517AD40CE51}"/>
              </a:ext>
            </a:extLst>
          </p:cNvPr>
          <p:cNvSpPr txBox="1">
            <a:spLocks/>
          </p:cNvSpPr>
          <p:nvPr/>
        </p:nvSpPr>
        <p:spPr>
          <a:xfrm>
            <a:off x="789641" y="3966409"/>
            <a:ext cx="6831118" cy="6785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i="1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Семейный код: опыт работы городского округа город Уфа Республики Башкортостан с семьями в трудной жизненной ситуации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0550" y="6183478"/>
            <a:ext cx="2334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21 СЕНТЯБРЯ 2022 г.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63" y="643395"/>
            <a:ext cx="796403" cy="106275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10F46D3-AE8F-DBA7-C0AA-E975F059E0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2028" y="623769"/>
            <a:ext cx="1151852" cy="113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2EA87D-F05B-CA26-6F3A-ADB0E21AF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751" y="5584764"/>
            <a:ext cx="1461824" cy="80968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C96DA1A-4EF2-FB00-401D-D85E39A3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808" y="5747587"/>
            <a:ext cx="10088565" cy="899232"/>
          </a:xfrm>
        </p:spPr>
        <p:txBody>
          <a:bodyPr anchor="t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15">
            <a:extLst>
              <a:ext uri="{FF2B5EF4-FFF2-40B4-BE49-F238E27FC236}">
                <a16:creationId xmlns:a16="http://schemas.microsoft.com/office/drawing/2014/main" id="{F3B07FBE-5BD2-3D04-FE8F-5B021FAEA1D6}"/>
              </a:ext>
            </a:extLst>
          </p:cNvPr>
          <p:cNvSpPr txBox="1">
            <a:spLocks/>
          </p:cNvSpPr>
          <p:nvPr/>
        </p:nvSpPr>
        <p:spPr>
          <a:xfrm>
            <a:off x="836612" y="5989605"/>
            <a:ext cx="396196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2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16AFE5-8C6F-8CBB-BA83-0884BBB55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96DA1A-4EF2-FB00-401D-D85E39A3C60C}"/>
              </a:ext>
            </a:extLst>
          </p:cNvPr>
          <p:cNvSpPr txBox="1">
            <a:spLocks/>
          </p:cNvSpPr>
          <p:nvPr/>
        </p:nvSpPr>
        <p:spPr>
          <a:xfrm>
            <a:off x="836611" y="267553"/>
            <a:ext cx="10421482" cy="336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Муниципальная гостиная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администрации города Кемерово «Семья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– мой главный жизненный проект»</a:t>
            </a:r>
          </a:p>
        </p:txBody>
      </p:sp>
      <p:graphicFrame>
        <p:nvGraphicFramePr>
          <p:cNvPr id="11" name="Содержимое 3">
            <a:extLst>
              <a:ext uri="{FF2B5EF4-FFF2-40B4-BE49-F238E27FC236}">
                <a16:creationId xmlns:a16="http://schemas.microsoft.com/office/drawing/2014/main" id="{D90C43F0-5440-4D34-B456-ECAFECF98C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672860"/>
              </p:ext>
            </p:extLst>
          </p:nvPr>
        </p:nvGraphicFramePr>
        <p:xfrm>
          <a:off x="6649581" y="1748151"/>
          <a:ext cx="4608512" cy="390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AA86EC-171D-4C3E-8DDB-1D0CBDA30983}"/>
              </a:ext>
            </a:extLst>
          </p:cNvPr>
          <p:cNvSpPr/>
          <p:nvPr/>
        </p:nvSpPr>
        <p:spPr>
          <a:xfrm>
            <a:off x="6686093" y="162205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srgbClr val="1F497D"/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КОЛИЧЕСТВО ДЕТЕЙ И СЕМЕЙ,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Apple Symbols" panose="02000000000000000000" pitchFamily="2" charset="-79"/>
              <a:cs typeface="Calibri" panose="020F0502020204030204" pitchFamily="34" charset="0"/>
            </a:endParaRPr>
          </a:p>
          <a:p>
            <a:pPr algn="ctr">
              <a:defRPr lang="ru-RU" sz="1800" b="1" i="0" u="none" strike="noStrike" kern="1200" baseline="0" dirty="0">
                <a:solidFill>
                  <a:srgbClr val="1F497D"/>
                </a:solidFill>
                <a:latin typeface="Arial" charset="0"/>
                <a:ea typeface="+mn-ea"/>
                <a:cs typeface="Arial" charset="0"/>
              </a:defRPr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ВЗЯТЫХ НА СОПРОВОЖДЕНИЕ</a:t>
            </a:r>
          </a:p>
        </p:txBody>
      </p:sp>
      <p:sp>
        <p:nvSpPr>
          <p:cNvPr id="14" name="Rectangle: Rounded Corners 107">
            <a:extLst>
              <a:ext uri="{FF2B5EF4-FFF2-40B4-BE49-F238E27FC236}">
                <a16:creationId xmlns:a16="http://schemas.microsoft.com/office/drawing/2014/main" id="{667A5FB6-E5DE-4443-8837-0E9FFA7A39A8}"/>
              </a:ext>
            </a:extLst>
          </p:cNvPr>
          <p:cNvSpPr/>
          <p:nvPr/>
        </p:nvSpPr>
        <p:spPr>
          <a:xfrm>
            <a:off x="1495475" y="2088951"/>
            <a:ext cx="2808312" cy="963777"/>
          </a:xfrm>
          <a:prstGeom prst="roundRect">
            <a:avLst>
              <a:gd name="adj" fmla="val 2609"/>
            </a:avLst>
          </a:prstGeom>
          <a:gradFill>
            <a:gsLst>
              <a:gs pos="0">
                <a:srgbClr val="88C544"/>
              </a:gs>
              <a:gs pos="54000">
                <a:srgbClr val="00B69D"/>
              </a:gs>
              <a:gs pos="100000">
                <a:srgbClr val="00AEE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ДЕТСКОЕ НАСЕЛЕНИЕ</a:t>
            </a:r>
          </a:p>
          <a:p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37543" y="2491826"/>
            <a:ext cx="2078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250 591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95474" y="1659668"/>
            <a:ext cx="2808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ГОРОД УФА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8371" y="359409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КОЛИЧЕСТВО</a:t>
            </a:r>
            <a:r>
              <a:rPr lang="ru-RU" b="1" dirty="0">
                <a:solidFill>
                  <a:srgbClr val="1F497D"/>
                </a:solidFill>
                <a:latin typeface="Arial" charset="0"/>
                <a:cs typeface="Arial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ДЕТЕЙ,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ВОЗВРАЩЕННЫХ В КРОВНЫЕ СЕМЬИ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:</a:t>
            </a:r>
          </a:p>
          <a:p>
            <a:pPr algn="ctr"/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Apple Symbols" panose="02000000000000000000" pitchFamily="2" charset="-79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2020 – 126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 детей</a:t>
            </a:r>
          </a:p>
          <a:p>
            <a:pPr algn="ctr"/>
            <a:endParaRPr lang="en-US" b="1" dirty="0">
              <a:solidFill>
                <a:srgbClr val="002060"/>
              </a:solidFill>
              <a:latin typeface="Calibri" panose="020F0502020204030204" pitchFamily="34" charset="0"/>
              <a:ea typeface="Apple Symbols" panose="02000000000000000000" pitchFamily="2" charset="-79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2021 – 169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 детей</a:t>
            </a:r>
          </a:p>
          <a:p>
            <a:pPr algn="ctr"/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Apple Symbols" panose="02000000000000000000" pitchFamily="2" charset="-79"/>
              <a:cs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9 мес.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2022 – 163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ребенка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C96DA1A-4EF2-FB00-401D-D85E39A3C60C}"/>
              </a:ext>
            </a:extLst>
          </p:cNvPr>
          <p:cNvSpPr txBox="1">
            <a:spLocks/>
          </p:cNvSpPr>
          <p:nvPr/>
        </p:nvSpPr>
        <p:spPr>
          <a:xfrm>
            <a:off x="739834" y="840904"/>
            <a:ext cx="11546378" cy="7760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Семейный код: опыт работы городского округа город Уфа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Республики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Башкортостан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с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семьями в трудной жизненной ситуации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85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2EA87D-F05B-CA26-6F3A-ADB0E21AF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751" y="5584764"/>
            <a:ext cx="1461824" cy="809682"/>
          </a:xfrm>
          <a:prstGeom prst="rect">
            <a:avLst/>
          </a:prstGeom>
        </p:spPr>
      </p:pic>
      <p:sp>
        <p:nvSpPr>
          <p:cNvPr id="10" name="Текст 15">
            <a:extLst>
              <a:ext uri="{FF2B5EF4-FFF2-40B4-BE49-F238E27FC236}">
                <a16:creationId xmlns:a16="http://schemas.microsoft.com/office/drawing/2014/main" id="{F8A3FDD6-4A5C-7C7B-C958-C874C2841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5305" y="2493974"/>
            <a:ext cx="10990270" cy="3600450"/>
          </a:xfrm>
        </p:spPr>
        <p:txBody>
          <a:bodyPr>
            <a:norm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ольшинство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родителей в кризисных семьях относятся к возрасту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 – 34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 (23%) и 35 – 39 лет (30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%);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47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взрослых не имеют постоянной работы, перебиваются случайными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заработками;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критерию «семейное положение» в большинстве семей, находящихся на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сопровождении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(56%)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один родитель, как правило, одинокая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мать с несовершеннолетними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детьми; 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количеству детей, в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семьях, в основном 1 – 2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 (78%). </a:t>
            </a:r>
          </a:p>
        </p:txBody>
      </p:sp>
      <p:sp>
        <p:nvSpPr>
          <p:cNvPr id="3" name="Текст 15">
            <a:extLst>
              <a:ext uri="{FF2B5EF4-FFF2-40B4-BE49-F238E27FC236}">
                <a16:creationId xmlns:a16="http://schemas.microsoft.com/office/drawing/2014/main" id="{F3B07FBE-5BD2-3D04-FE8F-5B021FAEA1D6}"/>
              </a:ext>
            </a:extLst>
          </p:cNvPr>
          <p:cNvSpPr txBox="1">
            <a:spLocks/>
          </p:cNvSpPr>
          <p:nvPr/>
        </p:nvSpPr>
        <p:spPr>
          <a:xfrm>
            <a:off x="836612" y="5989605"/>
            <a:ext cx="396196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2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16AFE5-8C6F-8CBB-BA83-0884BBB55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96DA1A-4EF2-FB00-401D-D85E39A3C60C}"/>
              </a:ext>
            </a:extLst>
          </p:cNvPr>
          <p:cNvSpPr txBox="1">
            <a:spLocks/>
          </p:cNvSpPr>
          <p:nvPr/>
        </p:nvSpPr>
        <p:spPr>
          <a:xfrm>
            <a:off x="836611" y="267553"/>
            <a:ext cx="10421482" cy="336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Муниципальная гостиная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администрации города Кемерово «Семья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– мой главный жизненный проект»</a:t>
            </a:r>
          </a:p>
        </p:txBody>
      </p:sp>
      <p:sp>
        <p:nvSpPr>
          <p:cNvPr id="11" name="Текст 15">
            <a:extLst>
              <a:ext uri="{FF2B5EF4-FFF2-40B4-BE49-F238E27FC236}">
                <a16:creationId xmlns:a16="http://schemas.microsoft.com/office/drawing/2014/main" id="{25967049-1601-05AC-1309-F856DE397969}"/>
              </a:ext>
            </a:extLst>
          </p:cNvPr>
          <p:cNvSpPr txBox="1">
            <a:spLocks/>
          </p:cNvSpPr>
          <p:nvPr/>
        </p:nvSpPr>
        <p:spPr>
          <a:xfrm>
            <a:off x="836611" y="1521671"/>
            <a:ext cx="10515599" cy="7778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</a:pP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ru-RU" sz="3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Социально-демографический </a:t>
            </a:r>
            <a:r>
              <a:rPr lang="ru-RU" sz="3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портрет кризисной семьи: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96DA1A-4EF2-FB00-401D-D85E39A3C60C}"/>
              </a:ext>
            </a:extLst>
          </p:cNvPr>
          <p:cNvSpPr txBox="1">
            <a:spLocks/>
          </p:cNvSpPr>
          <p:nvPr/>
        </p:nvSpPr>
        <p:spPr>
          <a:xfrm>
            <a:off x="824136" y="824278"/>
            <a:ext cx="11088002" cy="7760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Семейный код: опыт работы городского округа город Уфа </a:t>
            </a:r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Республики Башкортостан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с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семьями в трудной жизненной ситуации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71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2EA87D-F05B-CA26-6F3A-ADB0E21AF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751" y="5584764"/>
            <a:ext cx="1461824" cy="809682"/>
          </a:xfrm>
          <a:prstGeom prst="rect">
            <a:avLst/>
          </a:prstGeom>
        </p:spPr>
      </p:pic>
      <p:sp>
        <p:nvSpPr>
          <p:cNvPr id="10" name="Текст 15">
            <a:extLst>
              <a:ext uri="{FF2B5EF4-FFF2-40B4-BE49-F238E27FC236}">
                <a16:creationId xmlns:a16="http://schemas.microsoft.com/office/drawing/2014/main" id="{F8A3FDD6-4A5C-7C7B-C958-C874C2841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1762368"/>
            <a:ext cx="5919789" cy="3791024"/>
          </a:xfrm>
        </p:spPr>
        <p:txBody>
          <a:bodyPr>
            <a:normAutofit fontScale="85000" lnSpcReduction="20000"/>
          </a:bodyPr>
          <a:lstStyle/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«Солнечный круг», направленный на развитие системы профилактики семейного неблагополучия, социального сиротства на территории городского округа город Уфа Республики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Башкортостан.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base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Сроки реализации: апрель 2020 – сентябрь 2021 г.</a:t>
            </a:r>
          </a:p>
          <a:p>
            <a:pPr algn="just" fontAlgn="base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сопровождении находилось 252 семьи (490 детей, 323 родителя).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«Семейный компас», направленный на внедрение и развитие эффективных механизмов, форм и методов межведомственного взаимодействия в решении проблемы социального сиротства, сохранения и восстановления семейного окружения ребенка на территории городского округа город Уфа Республики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Башкортостан.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fontAlgn="base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Сроки реализации: июль 2022 – октябрь 2023 г.</a:t>
            </a:r>
          </a:p>
          <a:p>
            <a:pPr fontAlgn="base">
              <a:lnSpc>
                <a:spcPct val="150000"/>
              </a:lnSpc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15">
            <a:extLst>
              <a:ext uri="{FF2B5EF4-FFF2-40B4-BE49-F238E27FC236}">
                <a16:creationId xmlns:a16="http://schemas.microsoft.com/office/drawing/2014/main" id="{06E9C440-D588-0A31-1038-32FB34BFAED5}"/>
              </a:ext>
            </a:extLst>
          </p:cNvPr>
          <p:cNvSpPr txBox="1">
            <a:spLocks/>
          </p:cNvSpPr>
          <p:nvPr/>
        </p:nvSpPr>
        <p:spPr>
          <a:xfrm>
            <a:off x="836611" y="5989605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3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DD1C21-D89D-2A67-A872-C492E006F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C96DA1A-4EF2-FB00-401D-D85E39A3C60C}"/>
              </a:ext>
            </a:extLst>
          </p:cNvPr>
          <p:cNvSpPr txBox="1">
            <a:spLocks/>
          </p:cNvSpPr>
          <p:nvPr/>
        </p:nvSpPr>
        <p:spPr>
          <a:xfrm>
            <a:off x="836611" y="267553"/>
            <a:ext cx="10421482" cy="336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Муниципальная гостиная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администрации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города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Кемерово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«Семья – мой главный жизненный проект»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r="9548"/>
          <a:stretch>
            <a:fillRect/>
          </a:stretch>
        </p:blipFill>
        <p:spPr>
          <a:xfrm>
            <a:off x="6962774" y="1762368"/>
            <a:ext cx="4597400" cy="37909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96DA1A-4EF2-FB00-401D-D85E39A3C60C}"/>
              </a:ext>
            </a:extLst>
          </p:cNvPr>
          <p:cNvSpPr txBox="1">
            <a:spLocks/>
          </p:cNvSpPr>
          <p:nvPr/>
        </p:nvSpPr>
        <p:spPr>
          <a:xfrm>
            <a:off x="824135" y="491772"/>
            <a:ext cx="10736039" cy="7760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Семейный код: опыт работы городского округа город Уфа Республики Башкортостан с семьями в трудной жизненной ситуации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8697" y="1148505"/>
            <a:ext cx="11435503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Проекты, реализованные при участии Фонда поддержки детей, находящихся в трудной жизненной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ситуации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5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2EA87D-F05B-CA26-6F3A-ADB0E21AF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751" y="5584764"/>
            <a:ext cx="1461824" cy="809682"/>
          </a:xfrm>
          <a:prstGeom prst="rect">
            <a:avLst/>
          </a:prstGeom>
        </p:spPr>
      </p:pic>
      <p:sp>
        <p:nvSpPr>
          <p:cNvPr id="10" name="Текст 15">
            <a:extLst>
              <a:ext uri="{FF2B5EF4-FFF2-40B4-BE49-F238E27FC236}">
                <a16:creationId xmlns:a16="http://schemas.microsoft.com/office/drawing/2014/main" id="{F8A3FDD6-4A5C-7C7B-C958-C874C2841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015" y="1793740"/>
            <a:ext cx="6319058" cy="3791024"/>
          </a:xfrm>
        </p:spPr>
        <p:txBody>
          <a:bodyPr>
            <a:normAutofit fontScale="92500" lnSpcReduction="20000"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еализация социально-значимых проектов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 -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Школа любящих родителей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«Я владею собой»;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ыезды мобильных бригад в отдаленные районы города для консультирования, оказания помощи кризисным семьям;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абота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Семейных клубов «Радость общения» на базе четырех социально-психологических центров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Журавушка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«Развитие», 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Саторис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и «Семья» г.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Уфы;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абота клуба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родительского роста «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Совет»;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ривлечение семей к участию в городских мероприятиях;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ндивидуальная работа с семьями в трудной жизненной ситуации.</a:t>
            </a:r>
          </a:p>
          <a:p>
            <a:pPr fontAlgn="base">
              <a:lnSpc>
                <a:spcPct val="15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>
              <a:lnSpc>
                <a:spcPct val="150000"/>
              </a:lnSpc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15">
            <a:extLst>
              <a:ext uri="{FF2B5EF4-FFF2-40B4-BE49-F238E27FC236}">
                <a16:creationId xmlns:a16="http://schemas.microsoft.com/office/drawing/2014/main" id="{06E9C440-D588-0A31-1038-32FB34BFAED5}"/>
              </a:ext>
            </a:extLst>
          </p:cNvPr>
          <p:cNvSpPr txBox="1">
            <a:spLocks/>
          </p:cNvSpPr>
          <p:nvPr/>
        </p:nvSpPr>
        <p:spPr>
          <a:xfrm>
            <a:off x="836611" y="5989605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2060"/>
                </a:solidFill>
              </a:rPr>
              <a:t>4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DD1C21-D89D-2A67-A872-C492E006F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C96DA1A-4EF2-FB00-401D-D85E39A3C60C}"/>
              </a:ext>
            </a:extLst>
          </p:cNvPr>
          <p:cNvSpPr txBox="1">
            <a:spLocks/>
          </p:cNvSpPr>
          <p:nvPr/>
        </p:nvSpPr>
        <p:spPr>
          <a:xfrm>
            <a:off x="836611" y="267553"/>
            <a:ext cx="10421482" cy="336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Муниципальная гостиная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администрации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города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Кемерово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«Семья – мой главный жизненный проект»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19314" r="9264"/>
          <a:stretch/>
        </p:blipFill>
        <p:spPr>
          <a:xfrm>
            <a:off x="7348451" y="1135275"/>
            <a:ext cx="3399906" cy="216160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51" y="3317718"/>
            <a:ext cx="3399906" cy="2267046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C96DA1A-4EF2-FB00-401D-D85E39A3C60C}"/>
              </a:ext>
            </a:extLst>
          </p:cNvPr>
          <p:cNvSpPr txBox="1">
            <a:spLocks/>
          </p:cNvSpPr>
          <p:nvPr/>
        </p:nvSpPr>
        <p:spPr>
          <a:xfrm>
            <a:off x="824136" y="466833"/>
            <a:ext cx="10763806" cy="7760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Apple Symbols" panose="02000000000000000000" pitchFamily="2" charset="-79"/>
                <a:cs typeface="Calibri" panose="020F0502020204030204" pitchFamily="34" charset="0"/>
              </a:rPr>
              <a:t>Семейный код: опыт работы городского округа город Уфа Республики Башкортостан с семьями в трудной жизненной ситуации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6619" y="1191415"/>
            <a:ext cx="525073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с семьями в трудной жизненной ситуации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66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654CDE9-8D15-ACB2-CA80-7A77ED52F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895" y="1792708"/>
            <a:ext cx="5853619" cy="50652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014254-3072-3276-442C-086F5962E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086" y="2789309"/>
            <a:ext cx="4701913" cy="40686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365184-8E3C-9F4A-250B-A359ED52C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184" y="4605261"/>
            <a:ext cx="1703688" cy="223751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C96DA1A-4EF2-FB00-401D-D85E39A3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697" y="2819112"/>
            <a:ext cx="7760836" cy="5662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Контакты: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450096, Республика Башкортостан,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г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. Уфа,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ул. Комсомольская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161/2</a:t>
            </a:r>
          </a:p>
        </p:txBody>
      </p:sp>
      <p:sp>
        <p:nvSpPr>
          <p:cNvPr id="10" name="Текст 15">
            <a:extLst>
              <a:ext uri="{FF2B5EF4-FFF2-40B4-BE49-F238E27FC236}">
                <a16:creationId xmlns:a16="http://schemas.microsoft.com/office/drawing/2014/main" id="{F8A3FDD6-4A5C-7C7B-C958-C874C2841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23997" y="3599872"/>
            <a:ext cx="4056670" cy="382363"/>
          </a:xfrm>
        </p:spPr>
        <p:txBody>
          <a:bodyPr>
            <a:noAutofit/>
          </a:bodyPr>
          <a:lstStyle/>
          <a:p>
            <a:r>
              <a:rPr lang="ru-RU" sz="2500" dirty="0">
                <a:solidFill>
                  <a:srgbClr val="002060"/>
                </a:solidFill>
              </a:rPr>
              <a:t>Телефон: </a:t>
            </a:r>
            <a:r>
              <a:rPr lang="ru-RU" sz="2500" dirty="0" smtClean="0">
                <a:solidFill>
                  <a:srgbClr val="002060"/>
                </a:solidFill>
              </a:rPr>
              <a:t>+ 7  </a:t>
            </a:r>
            <a:r>
              <a:rPr lang="en-US" sz="2500" i="1" dirty="0" smtClean="0">
                <a:solidFill>
                  <a:srgbClr val="002060"/>
                </a:solidFill>
              </a:rPr>
              <a:t>34</a:t>
            </a:r>
            <a:r>
              <a:rPr lang="ru-RU" sz="2500" i="1" dirty="0" smtClean="0">
                <a:solidFill>
                  <a:srgbClr val="002060"/>
                </a:solidFill>
              </a:rPr>
              <a:t>7 </a:t>
            </a:r>
            <a:r>
              <a:rPr lang="en-US" sz="2500" i="1" dirty="0" smtClean="0">
                <a:solidFill>
                  <a:srgbClr val="002060"/>
                </a:solidFill>
              </a:rPr>
              <a:t>279</a:t>
            </a:r>
            <a:r>
              <a:rPr lang="ru-RU" sz="2500" i="1" dirty="0" smtClean="0">
                <a:solidFill>
                  <a:srgbClr val="002060"/>
                </a:solidFill>
              </a:rPr>
              <a:t> </a:t>
            </a:r>
            <a:r>
              <a:rPr lang="en-US" sz="2500" i="1" dirty="0" smtClean="0">
                <a:solidFill>
                  <a:srgbClr val="002060"/>
                </a:solidFill>
              </a:rPr>
              <a:t>91</a:t>
            </a:r>
            <a:r>
              <a:rPr lang="ru-RU" sz="2500" i="1" dirty="0" smtClean="0">
                <a:solidFill>
                  <a:srgbClr val="002060"/>
                </a:solidFill>
              </a:rPr>
              <a:t> </a:t>
            </a:r>
            <a:r>
              <a:rPr lang="en-US" sz="2500" i="1" dirty="0" smtClean="0">
                <a:solidFill>
                  <a:srgbClr val="002060"/>
                </a:solidFill>
              </a:rPr>
              <a:t>85</a:t>
            </a:r>
            <a:endParaRPr lang="ru-RU" sz="25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5706A4-2B43-9353-CAA9-FA55E000E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20" y="655384"/>
            <a:ext cx="835704" cy="11095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8A5F76-A7FC-E050-BC7A-1606E1173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671" y="429327"/>
            <a:ext cx="2751953" cy="15242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327DD-E499-3638-5276-ED2E14D89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2028" y="682550"/>
            <a:ext cx="1151852" cy="1137805"/>
          </a:xfrm>
          <a:prstGeom prst="rect">
            <a:avLst/>
          </a:prstGeom>
        </p:spPr>
      </p:pic>
      <p:sp>
        <p:nvSpPr>
          <p:cNvPr id="2" name="Текст 15">
            <a:extLst>
              <a:ext uri="{FF2B5EF4-FFF2-40B4-BE49-F238E27FC236}">
                <a16:creationId xmlns:a16="http://schemas.microsoft.com/office/drawing/2014/main" id="{5234DE73-2E94-A82C-CF97-CC4A3D44ADC7}"/>
              </a:ext>
            </a:extLst>
          </p:cNvPr>
          <p:cNvSpPr txBox="1">
            <a:spLocks/>
          </p:cNvSpPr>
          <p:nvPr/>
        </p:nvSpPr>
        <p:spPr>
          <a:xfrm>
            <a:off x="2136697" y="4196772"/>
            <a:ext cx="4194118" cy="382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rgbClr val="002060"/>
                </a:solidFill>
              </a:rPr>
              <a:t>E-mail</a:t>
            </a:r>
            <a:r>
              <a:rPr lang="ru-RU" sz="2500" dirty="0">
                <a:solidFill>
                  <a:srgbClr val="002060"/>
                </a:solidFill>
              </a:rPr>
              <a:t>: </a:t>
            </a:r>
            <a:r>
              <a:rPr lang="en-US" sz="2500" dirty="0" smtClean="0">
                <a:solidFill>
                  <a:srgbClr val="002060"/>
                </a:solidFill>
              </a:rPr>
              <a:t>opekaufa@yandex.ru</a:t>
            </a:r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7E51DE-566D-2F74-9656-60DB31FFC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137" y="4008361"/>
            <a:ext cx="2159863" cy="28366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F48238-0E6E-0957-627A-0C96B81AF3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6635" y="4868118"/>
            <a:ext cx="1516654" cy="19746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405BCF-E1AE-5057-463A-031F19F6F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417" y="0"/>
            <a:ext cx="164432" cy="6858000"/>
          </a:xfrm>
          <a:prstGeom prst="rect">
            <a:avLst/>
          </a:prstGeom>
        </p:spPr>
      </p:pic>
      <p:sp>
        <p:nvSpPr>
          <p:cNvPr id="9" name="Текст 15">
            <a:extLst>
              <a:ext uri="{FF2B5EF4-FFF2-40B4-BE49-F238E27FC236}">
                <a16:creationId xmlns:a16="http://schemas.microsoft.com/office/drawing/2014/main" id="{B0970138-1BF5-44FE-2360-8BBF1DB0B2F0}"/>
              </a:ext>
            </a:extLst>
          </p:cNvPr>
          <p:cNvSpPr txBox="1">
            <a:spLocks/>
          </p:cNvSpPr>
          <p:nvPr/>
        </p:nvSpPr>
        <p:spPr>
          <a:xfrm>
            <a:off x="836611" y="5989605"/>
            <a:ext cx="469675" cy="356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80" y="759279"/>
            <a:ext cx="1012370" cy="10056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63" y="643395"/>
            <a:ext cx="796403" cy="10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01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436</Words>
  <Application>Microsoft Office PowerPoint</Application>
  <PresentationFormat>Широкоэкранный</PresentationFormat>
  <Paragraphs>67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Apple Symbols</vt:lpstr>
      <vt:lpstr>Arial</vt:lpstr>
      <vt:lpstr>Calibri</vt:lpstr>
      <vt:lpstr>Calibri Light</vt:lpstr>
      <vt:lpstr>Тема Office</vt:lpstr>
      <vt:lpstr>Сохранение семейного окружения детей в ситуациях алкогольной зависимости родителей</vt:lpstr>
      <vt:lpstr> </vt:lpstr>
      <vt:lpstr>Презентация PowerPoint</vt:lpstr>
      <vt:lpstr>Презентация PowerPoint</vt:lpstr>
      <vt:lpstr>Презентация PowerPoint</vt:lpstr>
      <vt:lpstr>Контакты: 450096, Республика Башкортостан,  г. Уфа, ул. Комсомольская, 161/2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Чишкова Айгуль Фанисовна</cp:lastModifiedBy>
  <cp:revision>81</cp:revision>
  <cp:lastPrinted>2022-09-05T11:14:18Z</cp:lastPrinted>
  <dcterms:created xsi:type="dcterms:W3CDTF">2022-08-05T09:44:51Z</dcterms:created>
  <dcterms:modified xsi:type="dcterms:W3CDTF">2022-09-19T11:31:05Z</dcterms:modified>
</cp:coreProperties>
</file>