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57" r:id="rId2"/>
    <p:sldId id="259" r:id="rId3"/>
    <p:sldId id="279" r:id="rId4"/>
    <p:sldId id="262" r:id="rId5"/>
    <p:sldId id="272" r:id="rId6"/>
    <p:sldId id="258" r:id="rId7"/>
    <p:sldId id="275" r:id="rId8"/>
    <p:sldId id="274" r:id="rId9"/>
    <p:sldId id="276" r:id="rId10"/>
    <p:sldId id="277" r:id="rId11"/>
    <p:sldId id="278" r:id="rId12"/>
    <p:sldId id="265" r:id="rId13"/>
  </p:sldIdLst>
  <p:sldSz cx="18288000" cy="10287000"/>
  <p:notesSz cx="6858000" cy="9144000"/>
  <p:embeddedFontLst>
    <p:embeddedFont>
      <p:font typeface="Efour Digital Pro" panose="020B0604020202020204" charset="0"/>
      <p:regular r:id="rId15"/>
    </p:embeddedFont>
    <p:embeddedFont>
      <p:font typeface="Clear Sans Regular" panose="020B0604020202020204" charset="0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22" autoAdjust="0"/>
  </p:normalViewPr>
  <p:slideViewPr>
    <p:cSldViewPr>
      <p:cViewPr varScale="1">
        <p:scale>
          <a:sx n="48" d="100"/>
          <a:sy n="48" d="100"/>
        </p:scale>
        <p:origin x="3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 dirty="0" smtClean="0"/>
              <a:t>Показатели</a:t>
            </a:r>
            <a:r>
              <a:rPr lang="ru-RU" sz="2000" baseline="0" dirty="0" smtClean="0"/>
              <a:t> работы сайта</a:t>
            </a:r>
            <a:endParaRPr lang="ru-RU" sz="200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число посетителей сайта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4534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число посещений сайта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9631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число копитований и скачивалий материалов с сайта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8620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81381392"/>
        <c:axId val="281383352"/>
      </c:barChart>
      <c:catAx>
        <c:axId val="2813813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81383352"/>
        <c:crosses val="autoZero"/>
        <c:auto val="1"/>
        <c:lblAlgn val="ctr"/>
        <c:lblOffset val="100"/>
        <c:noMultiLvlLbl val="0"/>
      </c:catAx>
      <c:valAx>
        <c:axId val="2813833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813813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400" dirty="0" smtClean="0"/>
              <a:t>Количественные</a:t>
            </a:r>
            <a:r>
              <a:rPr lang="ru-RU" sz="2400" baseline="0" dirty="0" smtClean="0"/>
              <a:t> показатели</a:t>
            </a:r>
            <a:endParaRPr lang="ru-RU" sz="2400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участников согласно плану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80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зарегистрированных участников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108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фактических участников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138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81143704"/>
        <c:axId val="281137824"/>
      </c:barChart>
      <c:catAx>
        <c:axId val="281143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81137824"/>
        <c:crosses val="autoZero"/>
        <c:auto val="1"/>
        <c:lblAlgn val="ctr"/>
        <c:lblOffset val="100"/>
        <c:noMultiLvlLbl val="0"/>
      </c:catAx>
      <c:valAx>
        <c:axId val="281137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811437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2057009178200552"/>
          <c:y val="0.87205643207269945"/>
          <c:w val="0.80130288061818378"/>
          <c:h val="0.1279435679273004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D54248-34AC-4301-BEF1-F107BEF77999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52BBCF-7B29-40C8-8916-3AFF565091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5146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2BBCF-7B29-40C8-8916-3AFF565091C9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0817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2BBCF-7B29-40C8-8916-3AFF565091C9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57352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2BBCF-7B29-40C8-8916-3AFF565091C9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8599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image" Target="../media/image8.svg"/><Relationship Id="rId7" Type="http://schemas.openxmlformats.org/officeDocument/2006/relationships/hyperlink" Target="http://uddi72.ru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esurscentrtmnr.ru/" TargetMode="External"/><Relationship Id="rId5" Type="http://schemas.openxmlformats.org/officeDocument/2006/relationships/hyperlink" Target="mailto:resurs-dpndi72@mail.ru" TargetMode="External"/><Relationship Id="rId4" Type="http://schemas.openxmlformats.org/officeDocument/2006/relationships/hyperlink" Target="mailto:uddi72@mail.ru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svg"/><Relationship Id="rId11" Type="http://schemas.openxmlformats.org/officeDocument/2006/relationships/image" Target="../media/image10.jpeg"/><Relationship Id="rId10" Type="http://schemas.openxmlformats.org/officeDocument/2006/relationships/image" Target="../media/image9.jpeg"/><Relationship Id="rId9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7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svg"/><Relationship Id="rId9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2.svg"/><Relationship Id="rId7" Type="http://schemas.openxmlformats.org/officeDocument/2006/relationships/image" Target="../media/image2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.xml"/><Relationship Id="rId4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18827" y="3688530"/>
            <a:ext cx="14478000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5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 ДЛЯ РОДИТЕЛЕЙ, ВОСПИТЫВАЮЩИХ ДЕТЕЙ-ИНВАЛИДОВ РЕАБИЛИТАЦИОННЫМ НАВЫКАМ </a:t>
            </a:r>
            <a:r>
              <a:rPr lang="ru-RU" sz="5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«РОДИТЕЛЬСКИЙ ВСЕОБУЧ» </a:t>
            </a:r>
            <a:endParaRPr lang="en-US" sz="50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51654" y="397171"/>
            <a:ext cx="1491207" cy="11819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38800" y="462114"/>
            <a:ext cx="1535391" cy="1181921"/>
          </a:xfrm>
          <a:prstGeom prst="rect">
            <a:avLst/>
          </a:prstGeom>
        </p:spPr>
      </p:pic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5346" y="397172"/>
            <a:ext cx="2157060" cy="1273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151654" y="1799041"/>
            <a:ext cx="1561234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АСУСОН ТО «ДЕТСКИЙ ПСИХОНЕВРОЛОГИЧЕСКИЙ </a:t>
            </a:r>
          </a:p>
          <a:p>
            <a:pPr algn="ctr"/>
            <a:r>
              <a:rPr lang="ru-RU" sz="4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 - ИНТЕРНАТ»</a:t>
            </a:r>
            <a:endParaRPr lang="ru-RU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C:\Users\User\Desktop\РАБОЧИЙ СТОЛ\флешка\семинар\семинары 2021 год\семинар 2\методички\ОЛЬГА\Баннер_Задник с ландышем (1)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99" t="10394" r="53979" b="82850"/>
          <a:stretch/>
        </p:blipFill>
        <p:spPr bwMode="auto">
          <a:xfrm>
            <a:off x="10170130" y="462114"/>
            <a:ext cx="1869470" cy="11169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422222" y="7178457"/>
            <a:ext cx="9766841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Составители:</a:t>
            </a:r>
          </a:p>
          <a:p>
            <a:r>
              <a:rPr lang="ru-RU" sz="28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Надежда </a:t>
            </a:r>
            <a:r>
              <a:rPr lang="ru-RU" sz="28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Петровна Конева, </a:t>
            </a:r>
          </a:p>
          <a:p>
            <a:r>
              <a:rPr lang="ru-RU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8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ачальник отдела </a:t>
            </a:r>
            <a:endParaRPr lang="ru-RU" sz="2800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АСУСОН </a:t>
            </a:r>
            <a:r>
              <a:rPr lang="ru-RU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 «Детский психоневрологический дом-интернат</a:t>
            </a:r>
            <a:r>
              <a:rPr lang="ru-RU" sz="28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776060">
            <a:off x="8916282" y="-1615977"/>
            <a:ext cx="12788290" cy="894696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8763000" y="342900"/>
            <a:ext cx="9372600" cy="32316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ru-RU" sz="7000" dirty="0">
                <a:solidFill>
                  <a:srgbClr val="FF0000"/>
                </a:solidFill>
                <a:latin typeface="Efour Digital Pro"/>
              </a:rPr>
              <a:t>Ресурсное обеспечение   проекта</a:t>
            </a:r>
            <a:endParaRPr lang="en-US" sz="7000" dirty="0">
              <a:solidFill>
                <a:srgbClr val="FF0000"/>
              </a:solidFill>
              <a:latin typeface="Efour Digital Pro"/>
            </a:endParaRPr>
          </a:p>
        </p:txBody>
      </p:sp>
      <p:grpSp>
        <p:nvGrpSpPr>
          <p:cNvPr id="7" name="Group 8"/>
          <p:cNvGrpSpPr/>
          <p:nvPr/>
        </p:nvGrpSpPr>
        <p:grpSpPr>
          <a:xfrm>
            <a:off x="228600" y="323851"/>
            <a:ext cx="6644527" cy="1557826"/>
            <a:chOff x="0" y="0"/>
            <a:chExt cx="12699982" cy="3328813"/>
          </a:xfrm>
        </p:grpSpPr>
        <p:grpSp>
          <p:nvGrpSpPr>
            <p:cNvPr id="8" name="Group 9"/>
            <p:cNvGrpSpPr/>
            <p:nvPr/>
          </p:nvGrpSpPr>
          <p:grpSpPr>
            <a:xfrm>
              <a:off x="0" y="0"/>
              <a:ext cx="12699982" cy="2741633"/>
              <a:chOff x="0" y="0"/>
              <a:chExt cx="4512977" cy="974248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4512977" cy="974248"/>
              </a:xfrm>
              <a:custGeom>
                <a:avLst/>
                <a:gdLst/>
                <a:ahLst/>
                <a:cxnLst/>
                <a:rect l="l" t="t" r="r" b="b"/>
                <a:pathLst>
                  <a:path w="4512977" h="974248">
                    <a:moveTo>
                      <a:pt x="4388517" y="974248"/>
                    </a:moveTo>
                    <a:lnTo>
                      <a:pt x="124460" y="974248"/>
                    </a:lnTo>
                    <a:cubicBezTo>
                      <a:pt x="55880" y="974248"/>
                      <a:pt x="0" y="918367"/>
                      <a:pt x="0" y="84978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388517" y="0"/>
                    </a:lnTo>
                    <a:cubicBezTo>
                      <a:pt x="4457097" y="0"/>
                      <a:pt x="4512977" y="55880"/>
                      <a:pt x="4512977" y="124460"/>
                    </a:cubicBezTo>
                    <a:lnTo>
                      <a:pt x="4512977" y="849788"/>
                    </a:lnTo>
                    <a:cubicBezTo>
                      <a:pt x="4512977" y="918368"/>
                      <a:pt x="4457097" y="974248"/>
                      <a:pt x="4388517" y="974248"/>
                    </a:cubicBezTo>
                    <a:close/>
                  </a:path>
                </a:pathLst>
              </a:custGeom>
              <a:solidFill>
                <a:srgbClr val="D8A1A6"/>
              </a:solidFill>
            </p:spPr>
          </p:sp>
        </p:grpSp>
        <p:sp>
          <p:nvSpPr>
            <p:cNvPr id="9" name="TextBox 12"/>
            <p:cNvSpPr txBox="1"/>
            <p:nvPr/>
          </p:nvSpPr>
          <p:spPr>
            <a:xfrm>
              <a:off x="274913" y="40478"/>
              <a:ext cx="12071268" cy="328833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990"/>
                </a:lnSpc>
              </a:pPr>
              <a:r>
                <a:rPr lang="ru-RU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Финансовые ресурсы</a:t>
              </a:r>
            </a:p>
            <a:p>
              <a:pPr>
                <a:lnSpc>
                  <a:spcPts val="2990"/>
                </a:lnSpc>
              </a:pP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Стоимость реализации проекта 512 000 рублей из бюджетных средств</a:t>
              </a:r>
            </a:p>
            <a:p>
              <a:pPr>
                <a:lnSpc>
                  <a:spcPts val="2990"/>
                </a:lnSpc>
              </a:pPr>
              <a:endParaRPr lang="en-US" sz="23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8"/>
          <p:cNvGrpSpPr/>
          <p:nvPr/>
        </p:nvGrpSpPr>
        <p:grpSpPr>
          <a:xfrm>
            <a:off x="228600" y="1654618"/>
            <a:ext cx="6644527" cy="3397746"/>
            <a:chOff x="0" y="0"/>
            <a:chExt cx="12699982" cy="7980562"/>
          </a:xfrm>
        </p:grpSpPr>
        <p:grpSp>
          <p:nvGrpSpPr>
            <p:cNvPr id="13" name="Group 9"/>
            <p:cNvGrpSpPr/>
            <p:nvPr/>
          </p:nvGrpSpPr>
          <p:grpSpPr>
            <a:xfrm>
              <a:off x="0" y="0"/>
              <a:ext cx="12699982" cy="7980562"/>
              <a:chOff x="0" y="0"/>
              <a:chExt cx="4512977" cy="2835918"/>
            </a:xfrm>
          </p:grpSpPr>
          <p:sp>
            <p:nvSpPr>
              <p:cNvPr id="15" name="Freeform 10"/>
              <p:cNvSpPr/>
              <p:nvPr/>
            </p:nvSpPr>
            <p:spPr>
              <a:xfrm>
                <a:off x="0" y="0"/>
                <a:ext cx="4512977" cy="2835918"/>
              </a:xfrm>
              <a:custGeom>
                <a:avLst/>
                <a:gdLst/>
                <a:ahLst/>
                <a:cxnLst/>
                <a:rect l="l" t="t" r="r" b="b"/>
                <a:pathLst>
                  <a:path w="4512977" h="974248">
                    <a:moveTo>
                      <a:pt x="4388517" y="974248"/>
                    </a:moveTo>
                    <a:lnTo>
                      <a:pt x="124460" y="974248"/>
                    </a:lnTo>
                    <a:cubicBezTo>
                      <a:pt x="55880" y="974248"/>
                      <a:pt x="0" y="918367"/>
                      <a:pt x="0" y="84978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388517" y="0"/>
                    </a:lnTo>
                    <a:cubicBezTo>
                      <a:pt x="4457097" y="0"/>
                      <a:pt x="4512977" y="55880"/>
                      <a:pt x="4512977" y="124460"/>
                    </a:cubicBezTo>
                    <a:lnTo>
                      <a:pt x="4512977" y="849788"/>
                    </a:lnTo>
                    <a:cubicBezTo>
                      <a:pt x="4512977" y="918368"/>
                      <a:pt x="4457097" y="974248"/>
                      <a:pt x="4388517" y="974248"/>
                    </a:cubicBezTo>
                    <a:close/>
                  </a:path>
                </a:pathLst>
              </a:custGeom>
              <a:solidFill>
                <a:srgbClr val="D8A1A6"/>
              </a:solidFill>
            </p:spPr>
          </p:sp>
        </p:grpSp>
        <p:sp>
          <p:nvSpPr>
            <p:cNvPr id="14" name="TextBox 12"/>
            <p:cNvSpPr txBox="1"/>
            <p:nvPr/>
          </p:nvSpPr>
          <p:spPr>
            <a:xfrm>
              <a:off x="314355" y="120987"/>
              <a:ext cx="12071268" cy="658338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ru-RU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Материально – технические ресурсы</a:t>
              </a:r>
              <a:endParaRPr lang="ru-RU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fontAlgn="base"/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Для обеспечения проекта необходимо: </a:t>
              </a:r>
            </a:p>
            <a:p>
              <a:pPr fontAlgn="base"/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оборудованный  кабинет – 1 шт.;</a:t>
              </a:r>
            </a:p>
            <a:p>
              <a:pPr fontAlgn="base"/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оргтехника:</a:t>
              </a:r>
            </a:p>
            <a:p>
              <a:pPr fontAlgn="base"/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компьютеры (в полной комплектации) -2 шт.;</a:t>
              </a:r>
            </a:p>
            <a:p>
              <a:pPr fontAlgn="base"/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принтер – 1 шт.;</a:t>
              </a:r>
            </a:p>
            <a:p>
              <a:pPr fontAlgn="base"/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камера -1 шт.;</a:t>
              </a:r>
            </a:p>
            <a:p>
              <a:pPr fontAlgn="base"/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микрофон  – 2 шт.;</a:t>
              </a:r>
            </a:p>
            <a:p>
              <a:pPr fontAlgn="base"/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наушники – 1 к-т</a:t>
              </a:r>
            </a:p>
            <a:p>
              <a:pPr>
                <a:lnSpc>
                  <a:spcPts val="2990"/>
                </a:lnSpc>
              </a:pPr>
              <a:endParaRPr lang="en-US" sz="23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8"/>
          <p:cNvGrpSpPr/>
          <p:nvPr/>
        </p:nvGrpSpPr>
        <p:grpSpPr>
          <a:xfrm>
            <a:off x="228600" y="5114874"/>
            <a:ext cx="17907000" cy="3772069"/>
            <a:chOff x="0" y="3"/>
            <a:chExt cx="12699982" cy="8066721"/>
          </a:xfrm>
        </p:grpSpPr>
        <p:grpSp>
          <p:nvGrpSpPr>
            <p:cNvPr id="17" name="Group 9"/>
            <p:cNvGrpSpPr/>
            <p:nvPr/>
          </p:nvGrpSpPr>
          <p:grpSpPr>
            <a:xfrm>
              <a:off x="0" y="3"/>
              <a:ext cx="12699982" cy="7557259"/>
              <a:chOff x="0" y="1"/>
              <a:chExt cx="4512977" cy="2685496"/>
            </a:xfrm>
          </p:grpSpPr>
          <p:sp>
            <p:nvSpPr>
              <p:cNvPr id="19" name="Freeform 10"/>
              <p:cNvSpPr/>
              <p:nvPr/>
            </p:nvSpPr>
            <p:spPr>
              <a:xfrm>
                <a:off x="0" y="1"/>
                <a:ext cx="4512977" cy="2685496"/>
              </a:xfrm>
              <a:custGeom>
                <a:avLst/>
                <a:gdLst/>
                <a:ahLst/>
                <a:cxnLst/>
                <a:rect l="l" t="t" r="r" b="b"/>
                <a:pathLst>
                  <a:path w="4512977" h="974248">
                    <a:moveTo>
                      <a:pt x="4388517" y="974248"/>
                    </a:moveTo>
                    <a:lnTo>
                      <a:pt x="124460" y="974248"/>
                    </a:lnTo>
                    <a:cubicBezTo>
                      <a:pt x="55880" y="974248"/>
                      <a:pt x="0" y="918367"/>
                      <a:pt x="0" y="84978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388517" y="0"/>
                    </a:lnTo>
                    <a:cubicBezTo>
                      <a:pt x="4457097" y="0"/>
                      <a:pt x="4512977" y="55880"/>
                      <a:pt x="4512977" y="124460"/>
                    </a:cubicBezTo>
                    <a:lnTo>
                      <a:pt x="4512977" y="849788"/>
                    </a:lnTo>
                    <a:cubicBezTo>
                      <a:pt x="4512977" y="918368"/>
                      <a:pt x="4457097" y="974248"/>
                      <a:pt x="4388517" y="974248"/>
                    </a:cubicBezTo>
                    <a:close/>
                  </a:path>
                </a:pathLst>
              </a:custGeom>
              <a:solidFill>
                <a:srgbClr val="D8A1A6"/>
              </a:solidFill>
            </p:spPr>
          </p:sp>
        </p:grpSp>
        <p:sp>
          <p:nvSpPr>
            <p:cNvPr id="18" name="TextBox 12"/>
            <p:cNvSpPr txBox="1"/>
            <p:nvPr/>
          </p:nvSpPr>
          <p:spPr>
            <a:xfrm>
              <a:off x="314357" y="135503"/>
              <a:ext cx="12277541" cy="79312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ru-RU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Кадровые ресурсы </a:t>
              </a:r>
            </a:p>
            <a:p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Реализацию проекта осуществляют:</a:t>
              </a:r>
            </a:p>
            <a:p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•	заместитель директора по социальной работе;</a:t>
              </a:r>
            </a:p>
            <a:p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•	</a:t>
              </a:r>
              <a:r>
                <a:rPr lang="ru-RU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начальник отдела;</a:t>
              </a:r>
              <a:endParaRPr lang="ru-RU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•	программист;</a:t>
              </a:r>
            </a:p>
            <a:p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•	Привлеченные специалисты в качестве спикеров (логопед, психолог, психотерапевт, инструктор лечебной физической культуры, поведенческий аналитик, врач-психотерапевт, врач-терапевт, клинический психолог, психоаналитик, дефектолог, эрготерапевт и др.) - </a:t>
              </a:r>
              <a:r>
                <a:rPr lang="ru-RU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40 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человек</a:t>
              </a:r>
            </a:p>
            <a:p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Контроль и руководство по реализации проекта осуществляет директор учреждения.</a:t>
              </a:r>
            </a:p>
            <a:p>
              <a:pPr>
                <a:lnSpc>
                  <a:spcPts val="2990"/>
                </a:lnSpc>
              </a:pPr>
              <a:endParaRPr lang="en-US" sz="23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8"/>
          <p:cNvGrpSpPr/>
          <p:nvPr/>
        </p:nvGrpSpPr>
        <p:grpSpPr>
          <a:xfrm>
            <a:off x="228600" y="8711223"/>
            <a:ext cx="17907000" cy="1182114"/>
            <a:chOff x="0" y="0"/>
            <a:chExt cx="12699982" cy="2741633"/>
          </a:xfrm>
        </p:grpSpPr>
        <p:grpSp>
          <p:nvGrpSpPr>
            <p:cNvPr id="21" name="Group 9"/>
            <p:cNvGrpSpPr/>
            <p:nvPr/>
          </p:nvGrpSpPr>
          <p:grpSpPr>
            <a:xfrm>
              <a:off x="0" y="0"/>
              <a:ext cx="12699982" cy="2741633"/>
              <a:chOff x="0" y="0"/>
              <a:chExt cx="4512977" cy="974248"/>
            </a:xfrm>
          </p:grpSpPr>
          <p:sp>
            <p:nvSpPr>
              <p:cNvPr id="23" name="Freeform 10"/>
              <p:cNvSpPr/>
              <p:nvPr/>
            </p:nvSpPr>
            <p:spPr>
              <a:xfrm>
                <a:off x="0" y="0"/>
                <a:ext cx="4512977" cy="974248"/>
              </a:xfrm>
              <a:custGeom>
                <a:avLst/>
                <a:gdLst/>
                <a:ahLst/>
                <a:cxnLst/>
                <a:rect l="l" t="t" r="r" b="b"/>
                <a:pathLst>
                  <a:path w="4512977" h="974248">
                    <a:moveTo>
                      <a:pt x="4388517" y="974248"/>
                    </a:moveTo>
                    <a:lnTo>
                      <a:pt x="124460" y="974248"/>
                    </a:lnTo>
                    <a:cubicBezTo>
                      <a:pt x="55880" y="974248"/>
                      <a:pt x="0" y="918367"/>
                      <a:pt x="0" y="84978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388517" y="0"/>
                    </a:lnTo>
                    <a:cubicBezTo>
                      <a:pt x="4457097" y="0"/>
                      <a:pt x="4512977" y="55880"/>
                      <a:pt x="4512977" y="124460"/>
                    </a:cubicBezTo>
                    <a:lnTo>
                      <a:pt x="4512977" y="849788"/>
                    </a:lnTo>
                    <a:cubicBezTo>
                      <a:pt x="4512977" y="918368"/>
                      <a:pt x="4457097" y="974248"/>
                      <a:pt x="4388517" y="974248"/>
                    </a:cubicBezTo>
                    <a:close/>
                  </a:path>
                </a:pathLst>
              </a:custGeom>
              <a:solidFill>
                <a:srgbClr val="D8A1A6"/>
              </a:solidFill>
            </p:spPr>
          </p:sp>
        </p:grpSp>
        <p:sp>
          <p:nvSpPr>
            <p:cNvPr id="22" name="TextBox 12"/>
            <p:cNvSpPr txBox="1"/>
            <p:nvPr/>
          </p:nvSpPr>
          <p:spPr>
            <a:xfrm>
              <a:off x="314357" y="447875"/>
              <a:ext cx="12071268" cy="17287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990"/>
                </a:lnSpc>
              </a:pPr>
              <a:r>
                <a:rPr lang="ru-RU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Информационные ресурсы</a:t>
              </a:r>
            </a:p>
            <a:p>
              <a:pPr>
                <a:lnSpc>
                  <a:spcPts val="2990"/>
                </a:lnSpc>
              </a:pP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Сайты учреждения – 2 шт. (https://resurscentrtmnr.ru/; http://uddi72.ru/)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908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776060">
            <a:off x="9144882" y="-1844577"/>
            <a:ext cx="12788290" cy="8946966"/>
          </a:xfrm>
          <a:prstGeom prst="rect">
            <a:avLst/>
          </a:prstGeom>
        </p:spPr>
      </p:pic>
      <p:grpSp>
        <p:nvGrpSpPr>
          <p:cNvPr id="7" name="Group 8"/>
          <p:cNvGrpSpPr/>
          <p:nvPr/>
        </p:nvGrpSpPr>
        <p:grpSpPr>
          <a:xfrm>
            <a:off x="159379" y="915842"/>
            <a:ext cx="6904922" cy="9362407"/>
            <a:chOff x="0" y="0"/>
            <a:chExt cx="12699982" cy="2741633"/>
          </a:xfrm>
        </p:grpSpPr>
        <p:grpSp>
          <p:nvGrpSpPr>
            <p:cNvPr id="8" name="Group 9"/>
            <p:cNvGrpSpPr/>
            <p:nvPr/>
          </p:nvGrpSpPr>
          <p:grpSpPr>
            <a:xfrm>
              <a:off x="0" y="0"/>
              <a:ext cx="12699982" cy="2741633"/>
              <a:chOff x="0" y="0"/>
              <a:chExt cx="4512977" cy="974248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4512977" cy="974248"/>
              </a:xfrm>
              <a:custGeom>
                <a:avLst/>
                <a:gdLst/>
                <a:ahLst/>
                <a:cxnLst/>
                <a:rect l="l" t="t" r="r" b="b"/>
                <a:pathLst>
                  <a:path w="4512977" h="974248">
                    <a:moveTo>
                      <a:pt x="4388517" y="974248"/>
                    </a:moveTo>
                    <a:lnTo>
                      <a:pt x="124460" y="974248"/>
                    </a:lnTo>
                    <a:cubicBezTo>
                      <a:pt x="55880" y="974248"/>
                      <a:pt x="0" y="918367"/>
                      <a:pt x="0" y="84978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388517" y="0"/>
                    </a:lnTo>
                    <a:cubicBezTo>
                      <a:pt x="4457097" y="0"/>
                      <a:pt x="4512977" y="55880"/>
                      <a:pt x="4512977" y="124460"/>
                    </a:cubicBezTo>
                    <a:lnTo>
                      <a:pt x="4512977" y="849788"/>
                    </a:lnTo>
                    <a:cubicBezTo>
                      <a:pt x="4512977" y="918368"/>
                      <a:pt x="4457097" y="974248"/>
                      <a:pt x="4388517" y="974248"/>
                    </a:cubicBezTo>
                    <a:close/>
                  </a:path>
                </a:pathLst>
              </a:custGeom>
              <a:solidFill>
                <a:srgbClr val="D8A1A6"/>
              </a:solidFill>
            </p:spPr>
          </p:sp>
        </p:grpSp>
        <p:sp>
          <p:nvSpPr>
            <p:cNvPr id="9" name="TextBox 12"/>
            <p:cNvSpPr txBox="1"/>
            <p:nvPr/>
          </p:nvSpPr>
          <p:spPr>
            <a:xfrm>
              <a:off x="314358" y="77677"/>
              <a:ext cx="12071266" cy="25956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ru-RU" sz="24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Подготовительный </a:t>
              </a:r>
              <a:r>
                <a:rPr lang="ru-RU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этап (январь – </a:t>
              </a:r>
              <a:r>
                <a:rPr lang="ru-RU" sz="24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март 2022 </a:t>
              </a:r>
              <a:r>
                <a:rPr lang="ru-RU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года)</a:t>
              </a:r>
            </a:p>
            <a:p>
              <a:pPr algn="just"/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Принятие управленческих решений:</a:t>
              </a:r>
            </a:p>
            <a:p>
              <a:pPr algn="just"/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на уровне учреждения исполнительной власти – решение о выделении денежных средств на реализацию проекта; </a:t>
              </a:r>
            </a:p>
            <a:p>
              <a:pPr algn="just"/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на уровне подведомственной организации: </a:t>
              </a:r>
            </a:p>
            <a:p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•	о разработке проекта «Родительский всеобуч», на базе Ресурсного центра, </a:t>
              </a:r>
            </a:p>
            <a:p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•	о назначении ответственных лиц, </a:t>
              </a:r>
            </a:p>
            <a:p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•	о сроках и месте его проведения. </a:t>
              </a:r>
            </a:p>
            <a:p>
              <a:pPr algn="just"/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Подготовка к реализации проекта:</a:t>
              </a:r>
            </a:p>
            <a:p>
              <a:pPr algn="just"/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А) оборудование кабинета компьютерной и оргтехникой, мебелью, баннерами для проведения видеоконференций; </a:t>
              </a:r>
            </a:p>
            <a:p>
              <a:pPr algn="just"/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Б) подбор кадров для реализации проекта;</a:t>
              </a:r>
            </a:p>
            <a:p>
              <a:pPr algn="just"/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В) разработка, проведение анкетирования запросов и потребностей потенциальных слушателей;</a:t>
              </a:r>
            </a:p>
            <a:p>
              <a:pPr algn="just"/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Г) выбор площадки трансляции проекта. </a:t>
              </a:r>
            </a:p>
            <a:p>
              <a:pPr algn="just"/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3. Проведение PR-компании по информированию населения о  проекте, в том числе размещение информации о проекте на официальном сайте учреждения и сайте Ресурсного центра. </a:t>
              </a:r>
              <a:endParaRPr lang="en-US" sz="23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8"/>
          <p:cNvGrpSpPr/>
          <p:nvPr/>
        </p:nvGrpSpPr>
        <p:grpSpPr>
          <a:xfrm>
            <a:off x="7162799" y="3009900"/>
            <a:ext cx="5876983" cy="7268350"/>
            <a:chOff x="0" y="0"/>
            <a:chExt cx="12699982" cy="7970966"/>
          </a:xfrm>
        </p:grpSpPr>
        <p:grpSp>
          <p:nvGrpSpPr>
            <p:cNvPr id="13" name="Group 9"/>
            <p:cNvGrpSpPr/>
            <p:nvPr/>
          </p:nvGrpSpPr>
          <p:grpSpPr>
            <a:xfrm>
              <a:off x="0" y="0"/>
              <a:ext cx="12699982" cy="7970966"/>
              <a:chOff x="0" y="0"/>
              <a:chExt cx="4512977" cy="2832508"/>
            </a:xfrm>
          </p:grpSpPr>
          <p:sp>
            <p:nvSpPr>
              <p:cNvPr id="15" name="Freeform 10"/>
              <p:cNvSpPr/>
              <p:nvPr/>
            </p:nvSpPr>
            <p:spPr>
              <a:xfrm>
                <a:off x="0" y="0"/>
                <a:ext cx="4512977" cy="2832508"/>
              </a:xfrm>
              <a:custGeom>
                <a:avLst/>
                <a:gdLst/>
                <a:ahLst/>
                <a:cxnLst/>
                <a:rect l="l" t="t" r="r" b="b"/>
                <a:pathLst>
                  <a:path w="4512977" h="974248">
                    <a:moveTo>
                      <a:pt x="4388517" y="974248"/>
                    </a:moveTo>
                    <a:lnTo>
                      <a:pt x="124460" y="974248"/>
                    </a:lnTo>
                    <a:cubicBezTo>
                      <a:pt x="55880" y="974248"/>
                      <a:pt x="0" y="918367"/>
                      <a:pt x="0" y="84978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388517" y="0"/>
                    </a:lnTo>
                    <a:cubicBezTo>
                      <a:pt x="4457097" y="0"/>
                      <a:pt x="4512977" y="55880"/>
                      <a:pt x="4512977" y="124460"/>
                    </a:cubicBezTo>
                    <a:lnTo>
                      <a:pt x="4512977" y="849788"/>
                    </a:lnTo>
                    <a:cubicBezTo>
                      <a:pt x="4512977" y="918368"/>
                      <a:pt x="4457097" y="974248"/>
                      <a:pt x="4388517" y="974248"/>
                    </a:cubicBezTo>
                    <a:close/>
                  </a:path>
                </a:pathLst>
              </a:custGeom>
              <a:solidFill>
                <a:srgbClr val="D8A1A6"/>
              </a:solidFill>
            </p:spPr>
          </p:sp>
        </p:grpSp>
        <p:sp>
          <p:nvSpPr>
            <p:cNvPr id="14" name="TextBox 12"/>
            <p:cNvSpPr txBox="1"/>
            <p:nvPr/>
          </p:nvSpPr>
          <p:spPr>
            <a:xfrm>
              <a:off x="610865" y="471536"/>
              <a:ext cx="11263013" cy="64805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ru-RU" sz="24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Основной </a:t>
              </a:r>
              <a:r>
                <a:rPr lang="ru-RU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этап </a:t>
              </a:r>
              <a:endPara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ru-RU" sz="24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(август </a:t>
              </a:r>
              <a:r>
                <a:rPr lang="ru-RU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октябрь </a:t>
              </a:r>
              <a:r>
                <a:rPr lang="ru-RU" sz="24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2022 </a:t>
              </a:r>
              <a:r>
                <a:rPr lang="ru-RU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года)</a:t>
              </a:r>
            </a:p>
            <a:p>
              <a:pPr algn="just"/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Внедрение программного продукта:  </a:t>
              </a:r>
            </a:p>
            <a:p>
              <a:pPr algn="just"/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Размещение онлайн-анкет участника проекта.</a:t>
              </a:r>
            </a:p>
            <a:p>
              <a:pPr algn="just"/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Принятие управленческого решения о зачисление слушателей.</a:t>
              </a:r>
            </a:p>
            <a:p>
              <a:pPr algn="just"/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3. Проведение цикла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вебинаров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algn="just"/>
              <a:r>
                <a:rPr lang="ru-RU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4. Проведение 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анкетирования удовлетворенности качеством проведенного мероприятия. </a:t>
              </a:r>
            </a:p>
            <a:p>
              <a:pPr algn="just"/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5. Рассылка методических кейсов. </a:t>
              </a:r>
            </a:p>
            <a:p>
              <a:pPr algn="just"/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6. Выдача сертификатов установленного образца.</a:t>
              </a:r>
            </a:p>
            <a:p>
              <a:pPr algn="just"/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7. Информирование СМИ о реализации проекта</a:t>
              </a:r>
              <a:r>
                <a:rPr lang="ru-RU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ru-RU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TextBox 3"/>
          <p:cNvSpPr txBox="1"/>
          <p:nvPr/>
        </p:nvSpPr>
        <p:spPr>
          <a:xfrm>
            <a:off x="11064500" y="361436"/>
            <a:ext cx="7162800" cy="32316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ru-RU" sz="7000" dirty="0" smtClean="0">
                <a:solidFill>
                  <a:srgbClr val="FF0000"/>
                </a:solidFill>
                <a:latin typeface="Efour Digital Pro"/>
              </a:rPr>
              <a:t>Сроки и этапы реализации  проекта</a:t>
            </a:r>
            <a:endParaRPr lang="en-US" sz="7000" dirty="0">
              <a:solidFill>
                <a:srgbClr val="FF0000"/>
              </a:solidFill>
              <a:latin typeface="Efour Digital Pro"/>
            </a:endParaRPr>
          </a:p>
        </p:txBody>
      </p:sp>
      <p:sp>
        <p:nvSpPr>
          <p:cNvPr id="25" name="TextBox 3"/>
          <p:cNvSpPr txBox="1"/>
          <p:nvPr/>
        </p:nvSpPr>
        <p:spPr>
          <a:xfrm>
            <a:off x="361949" y="361844"/>
            <a:ext cx="9372600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3600" dirty="0">
                <a:solidFill>
                  <a:schemeClr val="tx2">
                    <a:lumMod val="75000"/>
                  </a:schemeClr>
                </a:solidFill>
                <a:latin typeface="Efour Digital Pro"/>
              </a:rPr>
              <a:t>Срок реализации проекта </a:t>
            </a:r>
            <a:r>
              <a:rPr lang="ru-RU" sz="3600" dirty="0">
                <a:solidFill>
                  <a:schemeClr val="tx2">
                    <a:lumMod val="75000"/>
                  </a:schemeClr>
                </a:solidFill>
                <a:latin typeface="Efour Digital Pro"/>
              </a:rPr>
              <a:t>1</a:t>
            </a:r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  <a:latin typeface="Efour Digital Pro"/>
              </a:rPr>
              <a:t> года</a:t>
            </a:r>
            <a:r>
              <a:rPr lang="ru-RU" sz="3600" dirty="0" smtClean="0">
                <a:latin typeface="Efour Digital Pro"/>
              </a:rPr>
              <a:t>.</a:t>
            </a:r>
            <a:endParaRPr lang="en-US" sz="3600" dirty="0">
              <a:latin typeface="Efour Digital Pro"/>
            </a:endParaRPr>
          </a:p>
        </p:txBody>
      </p:sp>
      <p:grpSp>
        <p:nvGrpSpPr>
          <p:cNvPr id="26" name="Group 8"/>
          <p:cNvGrpSpPr/>
          <p:nvPr/>
        </p:nvGrpSpPr>
        <p:grpSpPr>
          <a:xfrm>
            <a:off x="13106400" y="4610100"/>
            <a:ext cx="4953000" cy="5436196"/>
            <a:chOff x="0" y="0"/>
            <a:chExt cx="12699982" cy="7980562"/>
          </a:xfrm>
        </p:grpSpPr>
        <p:grpSp>
          <p:nvGrpSpPr>
            <p:cNvPr id="27" name="Group 9"/>
            <p:cNvGrpSpPr/>
            <p:nvPr/>
          </p:nvGrpSpPr>
          <p:grpSpPr>
            <a:xfrm>
              <a:off x="0" y="0"/>
              <a:ext cx="12699982" cy="7980562"/>
              <a:chOff x="0" y="0"/>
              <a:chExt cx="4512977" cy="2835918"/>
            </a:xfrm>
          </p:grpSpPr>
          <p:sp>
            <p:nvSpPr>
              <p:cNvPr id="29" name="Freeform 10"/>
              <p:cNvSpPr/>
              <p:nvPr/>
            </p:nvSpPr>
            <p:spPr>
              <a:xfrm>
                <a:off x="0" y="0"/>
                <a:ext cx="4512977" cy="2835918"/>
              </a:xfrm>
              <a:custGeom>
                <a:avLst/>
                <a:gdLst/>
                <a:ahLst/>
                <a:cxnLst/>
                <a:rect l="l" t="t" r="r" b="b"/>
                <a:pathLst>
                  <a:path w="4512977" h="974248">
                    <a:moveTo>
                      <a:pt x="4388517" y="974248"/>
                    </a:moveTo>
                    <a:lnTo>
                      <a:pt x="124460" y="974248"/>
                    </a:lnTo>
                    <a:cubicBezTo>
                      <a:pt x="55880" y="974248"/>
                      <a:pt x="0" y="918367"/>
                      <a:pt x="0" y="84978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388517" y="0"/>
                    </a:lnTo>
                    <a:cubicBezTo>
                      <a:pt x="4457097" y="0"/>
                      <a:pt x="4512977" y="55880"/>
                      <a:pt x="4512977" y="124460"/>
                    </a:cubicBezTo>
                    <a:lnTo>
                      <a:pt x="4512977" y="849788"/>
                    </a:lnTo>
                    <a:cubicBezTo>
                      <a:pt x="4512977" y="918368"/>
                      <a:pt x="4457097" y="974248"/>
                      <a:pt x="4388517" y="974248"/>
                    </a:cubicBezTo>
                    <a:close/>
                  </a:path>
                </a:pathLst>
              </a:custGeom>
              <a:solidFill>
                <a:srgbClr val="D8A1A6"/>
              </a:solidFill>
            </p:spPr>
          </p:sp>
        </p:grpSp>
        <p:sp>
          <p:nvSpPr>
            <p:cNvPr id="28" name="TextBox 12"/>
            <p:cNvSpPr txBox="1"/>
            <p:nvPr/>
          </p:nvSpPr>
          <p:spPr>
            <a:xfrm>
              <a:off x="418935" y="466017"/>
              <a:ext cx="11890278" cy="704852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ru-RU" sz="24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3. Завершающий </a:t>
              </a:r>
              <a:r>
                <a:rPr lang="ru-RU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этап </a:t>
              </a:r>
              <a:endPara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ru-RU" sz="24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ru-RU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ноябрь – декабрь </a:t>
              </a:r>
              <a:r>
                <a:rPr lang="ru-RU" sz="24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2022 </a:t>
              </a:r>
              <a:r>
                <a:rPr lang="ru-RU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года)</a:t>
              </a:r>
            </a:p>
            <a:p>
              <a:pPr algn="just"/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Анализ анкет удовлетворенности качеством проведенного мероприятия.</a:t>
              </a:r>
            </a:p>
            <a:p>
              <a:pPr algn="just"/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Проведение совещания при директоре по вопросу  «Эффективности реализации проекта. Проблемы и перспективы». </a:t>
              </a:r>
              <a:endPara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ru-RU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Принятие 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управленческого решения о дальнейшем развитии данного проекта</a:t>
              </a:r>
              <a:r>
                <a:rPr lang="ru-RU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371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0090262">
            <a:off x="-2969613" y="5184636"/>
            <a:ext cx="8774007" cy="7633386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3581400" y="230541"/>
            <a:ext cx="10649025" cy="4531959"/>
            <a:chOff x="-161290" y="232410"/>
            <a:chExt cx="12611100" cy="5787390"/>
          </a:xfrm>
        </p:grpSpPr>
        <p:sp>
          <p:nvSpPr>
            <p:cNvPr id="4" name="Freeform 4"/>
            <p:cNvSpPr/>
            <p:nvPr/>
          </p:nvSpPr>
          <p:spPr>
            <a:xfrm>
              <a:off x="-161290" y="232410"/>
              <a:ext cx="12611101" cy="5787390"/>
            </a:xfrm>
            <a:custGeom>
              <a:avLst/>
              <a:gdLst/>
              <a:ahLst/>
              <a:cxnLst/>
              <a:rect l="l" t="t" r="r" b="b"/>
              <a:pathLst>
                <a:path w="12611101" h="5787390">
                  <a:moveTo>
                    <a:pt x="12551410" y="2688590"/>
                  </a:moveTo>
                  <a:cubicBezTo>
                    <a:pt x="12498070" y="2100580"/>
                    <a:pt x="12113260" y="1581150"/>
                    <a:pt x="11629390" y="1242060"/>
                  </a:cubicBezTo>
                  <a:cubicBezTo>
                    <a:pt x="11145520" y="902970"/>
                    <a:pt x="10571480" y="721360"/>
                    <a:pt x="9999980" y="575310"/>
                  </a:cubicBezTo>
                  <a:cubicBezTo>
                    <a:pt x="8357870" y="157480"/>
                    <a:pt x="6649720" y="0"/>
                    <a:pt x="4958080" y="110490"/>
                  </a:cubicBezTo>
                  <a:cubicBezTo>
                    <a:pt x="3895090" y="123190"/>
                    <a:pt x="3690620" y="267970"/>
                    <a:pt x="2651760" y="491490"/>
                  </a:cubicBezTo>
                  <a:cubicBezTo>
                    <a:pt x="2020570" y="626110"/>
                    <a:pt x="1366520" y="817880"/>
                    <a:pt x="916940" y="1280160"/>
                  </a:cubicBezTo>
                  <a:cubicBezTo>
                    <a:pt x="0" y="2223770"/>
                    <a:pt x="400050" y="3919220"/>
                    <a:pt x="1418590" y="4751070"/>
                  </a:cubicBezTo>
                  <a:cubicBezTo>
                    <a:pt x="2437130" y="5582920"/>
                    <a:pt x="3836670" y="5750560"/>
                    <a:pt x="5152390" y="5767070"/>
                  </a:cubicBezTo>
                  <a:cubicBezTo>
                    <a:pt x="6744970" y="5787390"/>
                    <a:pt x="8346440" y="5632450"/>
                    <a:pt x="9888220" y="5229860"/>
                  </a:cubicBezTo>
                  <a:cubicBezTo>
                    <a:pt x="10535920" y="5060950"/>
                    <a:pt x="11187430" y="4839970"/>
                    <a:pt x="11710670" y="4423410"/>
                  </a:cubicBezTo>
                  <a:cubicBezTo>
                    <a:pt x="12232640" y="4005580"/>
                    <a:pt x="12611101" y="3355340"/>
                    <a:pt x="12551410" y="268859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grpSp>
        <p:nvGrpSpPr>
          <p:cNvPr id="5" name="Group 5"/>
          <p:cNvGrpSpPr/>
          <p:nvPr/>
        </p:nvGrpSpPr>
        <p:grpSpPr>
          <a:xfrm>
            <a:off x="3222693" y="5019785"/>
            <a:ext cx="11034237" cy="4907544"/>
            <a:chOff x="0" y="-1"/>
            <a:chExt cx="14712316" cy="6543390"/>
          </a:xfrm>
        </p:grpSpPr>
        <p:sp>
          <p:nvSpPr>
            <p:cNvPr id="6" name="TextBox 6"/>
            <p:cNvSpPr txBox="1"/>
            <p:nvPr/>
          </p:nvSpPr>
          <p:spPr>
            <a:xfrm>
              <a:off x="799353" y="-1"/>
              <a:ext cx="13563805" cy="1460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640"/>
                </a:lnSpc>
              </a:pPr>
              <a:r>
                <a:rPr lang="ru-RU" sz="7200" dirty="0" smtClean="0">
                  <a:solidFill>
                    <a:schemeClr val="tx2">
                      <a:lumMod val="75000"/>
                    </a:schemeClr>
                  </a:solidFill>
                  <a:latin typeface="Efour Digital Pro"/>
                </a:rPr>
                <a:t>Наши контакты</a:t>
              </a:r>
              <a:endParaRPr lang="en-US" sz="7200" dirty="0">
                <a:solidFill>
                  <a:schemeClr val="tx2">
                    <a:lumMod val="75000"/>
                  </a:schemeClr>
                </a:solidFill>
                <a:latin typeface="Efour Digital Pro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892545"/>
              <a:ext cx="14712316" cy="46508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80"/>
                </a:lnSpc>
              </a:pPr>
              <a:r>
                <a:rPr lang="ru-RU" sz="2600" dirty="0">
                  <a:solidFill>
                    <a:schemeClr val="tx2">
                      <a:lumMod val="75000"/>
                    </a:schemeClr>
                  </a:solidFill>
                  <a:latin typeface="Clear Sans Regular"/>
                </a:rPr>
                <a:t>АСУСОН ТО «Детский психоневрологический дом-интернат»</a:t>
              </a:r>
            </a:p>
            <a:p>
              <a:pPr algn="ctr">
                <a:lnSpc>
                  <a:spcPts val="3380"/>
                </a:lnSpc>
              </a:pPr>
              <a:r>
                <a:rPr lang="ru-RU" sz="2600" dirty="0">
                  <a:solidFill>
                    <a:schemeClr val="tx2">
                      <a:lumMod val="75000"/>
                    </a:schemeClr>
                  </a:solidFill>
                  <a:latin typeface="Clear Sans Regular"/>
                </a:rPr>
                <a:t>Адрес: 625503 Тюменская область,</a:t>
              </a:r>
            </a:p>
            <a:p>
              <a:pPr algn="ctr">
                <a:lnSpc>
                  <a:spcPts val="3380"/>
                </a:lnSpc>
              </a:pPr>
              <a:r>
                <a:rPr lang="ru-RU" sz="2600" dirty="0">
                  <a:solidFill>
                    <a:schemeClr val="tx2">
                      <a:lumMod val="75000"/>
                    </a:schemeClr>
                  </a:solidFill>
                  <a:latin typeface="Clear Sans Regular"/>
                </a:rPr>
                <a:t>Тюменский район, 296 км Федеральной </a:t>
              </a:r>
            </a:p>
            <a:p>
              <a:pPr algn="ctr">
                <a:lnSpc>
                  <a:spcPts val="3380"/>
                </a:lnSpc>
              </a:pPr>
              <a:r>
                <a:rPr lang="ru-RU" sz="2600" dirty="0">
                  <a:solidFill>
                    <a:schemeClr val="tx2">
                      <a:lumMod val="75000"/>
                    </a:schemeClr>
                  </a:solidFill>
                  <a:latin typeface="Clear Sans Regular"/>
                </a:rPr>
                <a:t>автомобильной дороги </a:t>
              </a:r>
            </a:p>
            <a:p>
              <a:pPr algn="ctr">
                <a:lnSpc>
                  <a:spcPts val="3380"/>
                </a:lnSpc>
              </a:pPr>
              <a:r>
                <a:rPr lang="ru-RU" sz="2600" dirty="0">
                  <a:solidFill>
                    <a:schemeClr val="tx2">
                      <a:lumMod val="75000"/>
                    </a:schemeClr>
                  </a:solidFill>
                  <a:latin typeface="Clear Sans Regular"/>
                </a:rPr>
                <a:t>«Екатеринбург –Тюмень</a:t>
              </a:r>
              <a:r>
                <a:rPr lang="ru-RU" sz="2600" dirty="0" smtClean="0">
                  <a:solidFill>
                    <a:schemeClr val="tx2">
                      <a:lumMod val="75000"/>
                    </a:schemeClr>
                  </a:solidFill>
                  <a:latin typeface="Clear Sans Regular"/>
                </a:rPr>
                <a:t>»</a:t>
              </a:r>
            </a:p>
            <a:p>
              <a:pPr algn="ctr">
                <a:lnSpc>
                  <a:spcPts val="3380"/>
                </a:lnSpc>
              </a:pPr>
              <a:r>
                <a:rPr lang="ru-RU" sz="2800" dirty="0">
                  <a:solidFill>
                    <a:schemeClr val="tx2">
                      <a:lumMod val="75000"/>
                    </a:schemeClr>
                  </a:solidFill>
                </a:rPr>
                <a:t>+7 (3452) </a:t>
              </a:r>
              <a:r>
                <a:rPr lang="ru-RU" sz="2800" dirty="0" smtClean="0">
                  <a:solidFill>
                    <a:schemeClr val="tx2">
                      <a:lumMod val="75000"/>
                    </a:schemeClr>
                  </a:solidFill>
                </a:rPr>
                <a:t>72-69-93</a:t>
              </a:r>
            </a:p>
            <a:p>
              <a:pPr algn="ctr">
                <a:lnSpc>
                  <a:spcPts val="3380"/>
                </a:lnSpc>
              </a:pPr>
              <a:r>
                <a:rPr lang="en-US" sz="2800" u="sng" dirty="0" smtClean="0">
                  <a:hlinkClick r:id="rId4"/>
                </a:rPr>
                <a:t>uddi72@mail.ru</a:t>
              </a:r>
              <a:r>
                <a:rPr lang="ru-RU" sz="2800" u="sng" dirty="0" smtClean="0"/>
                <a:t>; </a:t>
              </a:r>
              <a:r>
                <a:rPr lang="en-US" sz="2800" dirty="0" smtClean="0">
                  <a:hlinkClick r:id="rId5"/>
                </a:rPr>
                <a:t>resurs-dpndi72@mail.ru</a:t>
              </a:r>
              <a:r>
                <a:rPr lang="ru-RU" sz="2800" dirty="0" smtClean="0"/>
                <a:t> </a:t>
              </a:r>
            </a:p>
            <a:p>
              <a:pPr algn="ctr">
                <a:lnSpc>
                  <a:spcPts val="3380"/>
                </a:lnSpc>
              </a:pPr>
              <a:r>
                <a:rPr lang="en-US" sz="2600" dirty="0">
                  <a:solidFill>
                    <a:srgbClr val="000000"/>
                  </a:solidFill>
                  <a:latin typeface="Clear Sans Regular"/>
                  <a:hlinkClick r:id="rId6"/>
                </a:rPr>
                <a:t>https://</a:t>
              </a:r>
              <a:r>
                <a:rPr lang="en-US" sz="2600" dirty="0" smtClean="0">
                  <a:solidFill>
                    <a:srgbClr val="000000"/>
                  </a:solidFill>
                  <a:latin typeface="Clear Sans Regular"/>
                  <a:hlinkClick r:id="rId6"/>
                </a:rPr>
                <a:t>resurscentrtmnr.ru</a:t>
              </a:r>
              <a:r>
                <a:rPr lang="ru-RU" sz="2600" dirty="0" smtClean="0">
                  <a:solidFill>
                    <a:srgbClr val="000000"/>
                  </a:solidFill>
                  <a:latin typeface="Clear Sans Regular"/>
                </a:rPr>
                <a:t>; </a:t>
              </a:r>
              <a:r>
                <a:rPr lang="en-US" sz="2600" dirty="0">
                  <a:solidFill>
                    <a:srgbClr val="000000"/>
                  </a:solidFill>
                  <a:latin typeface="Clear Sans Regular"/>
                  <a:hlinkClick r:id="rId7"/>
                </a:rPr>
                <a:t>http://uddi72.ru</a:t>
              </a:r>
              <a:r>
                <a:rPr lang="en-US" sz="2600" dirty="0" smtClean="0">
                  <a:solidFill>
                    <a:srgbClr val="000000"/>
                  </a:solidFill>
                  <a:latin typeface="Clear Sans Regular"/>
                  <a:hlinkClick r:id="rId7"/>
                </a:rPr>
                <a:t>/</a:t>
              </a:r>
              <a:r>
                <a:rPr lang="ru-RU" sz="2600" dirty="0" smtClean="0">
                  <a:solidFill>
                    <a:srgbClr val="000000"/>
                  </a:solidFill>
                  <a:latin typeface="Clear Sans Regular"/>
                </a:rPr>
                <a:t> </a:t>
              </a:r>
              <a:endParaRPr lang="ru-RU" sz="2600" dirty="0">
                <a:solidFill>
                  <a:srgbClr val="000000"/>
                </a:solidFill>
                <a:latin typeface="Clear Sans Regular"/>
              </a:endParaRPr>
            </a:p>
          </p:txBody>
        </p:sp>
      </p:grpSp>
      <p:grpSp>
        <p:nvGrpSpPr>
          <p:cNvPr id="9" name="Group 2"/>
          <p:cNvGrpSpPr/>
          <p:nvPr/>
        </p:nvGrpSpPr>
        <p:grpSpPr>
          <a:xfrm>
            <a:off x="4252982" y="1669901"/>
            <a:ext cx="9444385" cy="2166426"/>
            <a:chOff x="0" y="0"/>
            <a:chExt cx="12592514" cy="2888569"/>
          </a:xfrm>
        </p:grpSpPr>
        <p:sp>
          <p:nvSpPr>
            <p:cNvPr id="10" name="TextBox 3"/>
            <p:cNvSpPr txBox="1"/>
            <p:nvPr/>
          </p:nvSpPr>
          <p:spPr>
            <a:xfrm>
              <a:off x="0" y="-4233"/>
              <a:ext cx="12592514" cy="1828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800"/>
                </a:lnSpc>
              </a:pPr>
              <a:r>
                <a:rPr lang="en-US" sz="9000" dirty="0" err="1">
                  <a:solidFill>
                    <a:schemeClr val="tx2">
                      <a:lumMod val="75000"/>
                    </a:schemeClr>
                  </a:solidFill>
                  <a:latin typeface="Efour Digital Pro"/>
                </a:rPr>
                <a:t>Спасибо</a:t>
              </a:r>
              <a:r>
                <a:rPr lang="en-US" sz="9000" dirty="0">
                  <a:solidFill>
                    <a:schemeClr val="tx2">
                      <a:lumMod val="75000"/>
                    </a:schemeClr>
                  </a:solidFill>
                  <a:latin typeface="Efour Digital Pro"/>
                </a:rPr>
                <a:t>!</a:t>
              </a:r>
            </a:p>
          </p:txBody>
        </p:sp>
        <p:sp>
          <p:nvSpPr>
            <p:cNvPr id="11" name="TextBox 4"/>
            <p:cNvSpPr txBox="1"/>
            <p:nvPr/>
          </p:nvSpPr>
          <p:spPr>
            <a:xfrm>
              <a:off x="0" y="2147735"/>
              <a:ext cx="12592514" cy="7408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50"/>
                </a:lnSpc>
              </a:pPr>
              <a:r>
                <a:rPr lang="en-US" sz="3500" dirty="0">
                  <a:solidFill>
                    <a:schemeClr val="tx2">
                      <a:lumMod val="75000"/>
                    </a:schemeClr>
                  </a:solidFill>
                  <a:latin typeface="Clear Sans Regular"/>
                </a:rPr>
                <a:t>У </a:t>
              </a:r>
              <a:r>
                <a:rPr lang="en-US" sz="3500" dirty="0" err="1">
                  <a:solidFill>
                    <a:schemeClr val="tx2">
                      <a:lumMod val="75000"/>
                    </a:schemeClr>
                  </a:solidFill>
                  <a:latin typeface="Clear Sans Regular"/>
                </a:rPr>
                <a:t>вас</a:t>
              </a:r>
              <a:r>
                <a:rPr lang="en-US" sz="3500" dirty="0">
                  <a:solidFill>
                    <a:schemeClr val="tx2">
                      <a:lumMod val="75000"/>
                    </a:schemeClr>
                  </a:solidFill>
                  <a:latin typeface="Clear Sans Regular"/>
                </a:rPr>
                <a:t> </a:t>
              </a:r>
              <a:r>
                <a:rPr lang="en-US" sz="3500" dirty="0" err="1">
                  <a:solidFill>
                    <a:schemeClr val="tx2">
                      <a:lumMod val="75000"/>
                    </a:schemeClr>
                  </a:solidFill>
                  <a:latin typeface="Clear Sans Regular"/>
                </a:rPr>
                <a:t>есть</a:t>
              </a:r>
              <a:r>
                <a:rPr lang="en-US" sz="3500" dirty="0">
                  <a:solidFill>
                    <a:schemeClr val="tx2">
                      <a:lumMod val="75000"/>
                    </a:schemeClr>
                  </a:solidFill>
                  <a:latin typeface="Clear Sans Regular"/>
                </a:rPr>
                <a:t> к </a:t>
              </a:r>
              <a:r>
                <a:rPr lang="en-US" sz="3500" dirty="0" err="1">
                  <a:solidFill>
                    <a:schemeClr val="tx2">
                      <a:lumMod val="75000"/>
                    </a:schemeClr>
                  </a:solidFill>
                  <a:latin typeface="Clear Sans Regular"/>
                </a:rPr>
                <a:t>нам</a:t>
              </a:r>
              <a:r>
                <a:rPr lang="en-US" sz="3500" dirty="0">
                  <a:solidFill>
                    <a:schemeClr val="tx2">
                      <a:lumMod val="75000"/>
                    </a:schemeClr>
                  </a:solidFill>
                  <a:latin typeface="Clear Sans Regular"/>
                </a:rPr>
                <a:t> </a:t>
              </a:r>
              <a:r>
                <a:rPr lang="en-US" sz="3500" dirty="0" err="1">
                  <a:solidFill>
                    <a:schemeClr val="tx2">
                      <a:lumMod val="75000"/>
                    </a:schemeClr>
                  </a:solidFill>
                  <a:latin typeface="Clear Sans Regular"/>
                </a:rPr>
                <a:t>вопросы</a:t>
              </a:r>
              <a:r>
                <a:rPr lang="en-US" sz="3500" dirty="0">
                  <a:solidFill>
                    <a:schemeClr val="tx2">
                      <a:lumMod val="75000"/>
                    </a:schemeClr>
                  </a:solidFill>
                  <a:latin typeface="Clear Sans Regular"/>
                </a:rPr>
                <a:t>?</a:t>
              </a:r>
            </a:p>
          </p:txBody>
        </p:sp>
      </p:grpSp>
      <p:pic>
        <p:nvPicPr>
          <p:cNvPr id="12" name="Рисунок 11" descr="http://qrcoder.ru/code/?https%3A%2F%2Fresurscentrtmnr.ru%2F&amp;4&amp;0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982" y="8120104"/>
            <a:ext cx="1409700" cy="140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016799" flipH="1">
            <a:off x="-2480387" y="-2119643"/>
            <a:ext cx="10622333" cy="9241430"/>
          </a:xfrm>
          <a:prstGeom prst="rect">
            <a:avLst/>
          </a:prstGeom>
        </p:spPr>
      </p:pic>
      <p:sp>
        <p:nvSpPr>
          <p:cNvPr id="14" name="TextBox 3"/>
          <p:cNvSpPr txBox="1"/>
          <p:nvPr/>
        </p:nvSpPr>
        <p:spPr>
          <a:xfrm>
            <a:off x="-838200" y="723900"/>
            <a:ext cx="7391400" cy="12454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10800"/>
              </a:lnSpc>
            </a:pPr>
            <a:r>
              <a:rPr lang="ru-RU" sz="6000" dirty="0" smtClean="0">
                <a:solidFill>
                  <a:srgbClr val="FF0000"/>
                </a:solidFill>
                <a:latin typeface="Efour Digital Pro"/>
              </a:rPr>
              <a:t>Об учреждении</a:t>
            </a:r>
            <a:endParaRPr lang="en-US" sz="6000" dirty="0">
              <a:solidFill>
                <a:srgbClr val="FF0000"/>
              </a:solidFill>
              <a:latin typeface="Efour Digital Pro"/>
            </a:endParaRPr>
          </a:p>
        </p:txBody>
      </p:sp>
      <p:sp>
        <p:nvSpPr>
          <p:cNvPr id="15" name="TextBox 6"/>
          <p:cNvSpPr txBox="1"/>
          <p:nvPr/>
        </p:nvSpPr>
        <p:spPr>
          <a:xfrm>
            <a:off x="228599" y="3711994"/>
            <a:ext cx="17619089" cy="28007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Автономное стационарное учреждение социального обслуживания населения Тюменской области «Детский психоневрологический дом-интернат» был открыт 1982 году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 настоящее время учреждение является единственным в области имеющим большой практический и методический опыт по работе с  детьми, имеющими Тяжелые множественные нарушения развития. В штате учреждения  трудятся специалисты и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сотрудники,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имеющие уникальный опыт работы с детьми-инвалидами с интеллектуальными отклонениями. </a:t>
            </a:r>
            <a:endParaRPr lang="ru-RU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 имеет развитую материально-техническую базу, обеспечивающую качественную организацию предоставления социальных услуг. </a:t>
            </a:r>
          </a:p>
        </p:txBody>
      </p:sp>
      <p:pic>
        <p:nvPicPr>
          <p:cNvPr id="16" name="Picture 2" descr="http://uddi72.ru/Doc/UDDI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0688"/>
            <a:ext cx="5342623" cy="3429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7285" y="30462"/>
            <a:ext cx="5134877" cy="3418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57203" y="7086599"/>
            <a:ext cx="3657602" cy="274320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093950" y="7085111"/>
            <a:ext cx="3606800" cy="27051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312" y="7312745"/>
            <a:ext cx="3239515" cy="242963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169" y="7399291"/>
            <a:ext cx="3239518" cy="242963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360" y="6827767"/>
            <a:ext cx="4377276" cy="32829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20583201">
            <a:off x="10336422" y="-2718088"/>
            <a:ext cx="10622333" cy="924143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798443" y="1333500"/>
            <a:ext cx="14624451" cy="3016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Ресурсный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по работе с детьми, имеющими тяжелые множественные нарушения развития (ТМНР) начал работу с 2019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реализации Комплекса мер Тюменской области по активной поддержке родителей детей-инвалидов (законных представителей) для сохранения семейной среды развития и воспитания детей.</a:t>
            </a: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Ресурсного центра направлена на создание условий эффективного использования социальных, информационных, методических, образовательных ресурсов в решении вопросов по работе с детьми, имеющими тяжелые и множественные нарушения в развитии. 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629400" y="6207714"/>
            <a:ext cx="4851940" cy="3637995"/>
          </a:xfrm>
          <a:prstGeom prst="rect">
            <a:avLst/>
          </a:prstGeom>
        </p:spPr>
      </p:pic>
      <p:sp>
        <p:nvSpPr>
          <p:cNvPr id="12" name="TextBox 3"/>
          <p:cNvSpPr txBox="1"/>
          <p:nvPr/>
        </p:nvSpPr>
        <p:spPr>
          <a:xfrm>
            <a:off x="10896600" y="-31018"/>
            <a:ext cx="7391400" cy="12454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10800"/>
              </a:lnSpc>
            </a:pPr>
            <a:r>
              <a:rPr lang="ru-RU" sz="6000" dirty="0" smtClean="0">
                <a:solidFill>
                  <a:srgbClr val="FF0000"/>
                </a:solidFill>
                <a:latin typeface="Efour Digital Pro"/>
              </a:rPr>
              <a:t>Ресурсный центр</a:t>
            </a:r>
            <a:endParaRPr lang="en-US" sz="6000" dirty="0">
              <a:solidFill>
                <a:srgbClr val="FF0000"/>
              </a:solidFill>
              <a:latin typeface="Efour Digital Pro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355831"/>
            <a:ext cx="6204228" cy="34898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0384" y="6330984"/>
            <a:ext cx="6248400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1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8"/>
          <p:cNvGrpSpPr/>
          <p:nvPr/>
        </p:nvGrpSpPr>
        <p:grpSpPr>
          <a:xfrm>
            <a:off x="80950" y="1297365"/>
            <a:ext cx="6929450" cy="889673"/>
            <a:chOff x="0" y="0"/>
            <a:chExt cx="12699982" cy="2363074"/>
          </a:xfrm>
        </p:grpSpPr>
        <p:grpSp>
          <p:nvGrpSpPr>
            <p:cNvPr id="21" name="Group 9"/>
            <p:cNvGrpSpPr/>
            <p:nvPr/>
          </p:nvGrpSpPr>
          <p:grpSpPr>
            <a:xfrm>
              <a:off x="0" y="0"/>
              <a:ext cx="12699982" cy="2363074"/>
              <a:chOff x="0" y="0"/>
              <a:chExt cx="4512977" cy="839726"/>
            </a:xfrm>
          </p:grpSpPr>
          <p:sp>
            <p:nvSpPr>
              <p:cNvPr id="25" name="Freeform 10"/>
              <p:cNvSpPr/>
              <p:nvPr/>
            </p:nvSpPr>
            <p:spPr>
              <a:xfrm>
                <a:off x="0" y="0"/>
                <a:ext cx="4512977" cy="839726"/>
              </a:xfrm>
              <a:custGeom>
                <a:avLst/>
                <a:gdLst/>
                <a:ahLst/>
                <a:cxnLst/>
                <a:rect l="l" t="t" r="r" b="b"/>
                <a:pathLst>
                  <a:path w="4512977" h="974248">
                    <a:moveTo>
                      <a:pt x="4388517" y="974248"/>
                    </a:moveTo>
                    <a:lnTo>
                      <a:pt x="124460" y="974248"/>
                    </a:lnTo>
                    <a:cubicBezTo>
                      <a:pt x="55880" y="974248"/>
                      <a:pt x="0" y="918367"/>
                      <a:pt x="0" y="84978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388517" y="0"/>
                    </a:lnTo>
                    <a:cubicBezTo>
                      <a:pt x="4457097" y="0"/>
                      <a:pt x="4512977" y="55880"/>
                      <a:pt x="4512977" y="124460"/>
                    </a:cubicBezTo>
                    <a:lnTo>
                      <a:pt x="4512977" y="849788"/>
                    </a:lnTo>
                    <a:cubicBezTo>
                      <a:pt x="4512977" y="918368"/>
                      <a:pt x="4457097" y="974248"/>
                      <a:pt x="4388517" y="974248"/>
                    </a:cubicBezTo>
                    <a:close/>
                  </a:path>
                </a:pathLst>
              </a:custGeom>
              <a:solidFill>
                <a:srgbClr val="D8A1A6"/>
              </a:solidFill>
            </p:spPr>
          </p:sp>
        </p:grpSp>
        <p:sp>
          <p:nvSpPr>
            <p:cNvPr id="23" name="TextBox 12"/>
            <p:cNvSpPr txBox="1"/>
            <p:nvPr/>
          </p:nvSpPr>
          <p:spPr>
            <a:xfrm>
              <a:off x="431000" y="143547"/>
              <a:ext cx="11756914" cy="20437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990"/>
                </a:lnSpc>
              </a:pPr>
              <a:r>
                <a:rPr lang="ru-RU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Проведено </a:t>
              </a:r>
              <a:r>
                <a:rPr lang="ru-RU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 циклов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вебинаров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для </a:t>
              </a:r>
              <a:r>
                <a:rPr lang="ru-RU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  <a:r>
                <a:rPr lang="ru-RU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00 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слушателей</a:t>
              </a:r>
              <a:endParaRPr lang="en-US" sz="23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8"/>
          <p:cNvGrpSpPr/>
          <p:nvPr/>
        </p:nvGrpSpPr>
        <p:grpSpPr>
          <a:xfrm>
            <a:off x="80950" y="2217918"/>
            <a:ext cx="6949329" cy="993638"/>
            <a:chOff x="0" y="0"/>
            <a:chExt cx="12699982" cy="2741633"/>
          </a:xfrm>
        </p:grpSpPr>
        <p:grpSp>
          <p:nvGrpSpPr>
            <p:cNvPr id="27" name="Group 9"/>
            <p:cNvGrpSpPr/>
            <p:nvPr/>
          </p:nvGrpSpPr>
          <p:grpSpPr>
            <a:xfrm>
              <a:off x="0" y="0"/>
              <a:ext cx="12699982" cy="2741633"/>
              <a:chOff x="0" y="0"/>
              <a:chExt cx="4512977" cy="974248"/>
            </a:xfrm>
          </p:grpSpPr>
          <p:sp>
            <p:nvSpPr>
              <p:cNvPr id="29" name="Freeform 10"/>
              <p:cNvSpPr/>
              <p:nvPr/>
            </p:nvSpPr>
            <p:spPr>
              <a:xfrm>
                <a:off x="0" y="0"/>
                <a:ext cx="4512977" cy="974248"/>
              </a:xfrm>
              <a:custGeom>
                <a:avLst/>
                <a:gdLst/>
                <a:ahLst/>
                <a:cxnLst/>
                <a:rect l="l" t="t" r="r" b="b"/>
                <a:pathLst>
                  <a:path w="4512977" h="974248">
                    <a:moveTo>
                      <a:pt x="4388517" y="974248"/>
                    </a:moveTo>
                    <a:lnTo>
                      <a:pt x="124460" y="974248"/>
                    </a:lnTo>
                    <a:cubicBezTo>
                      <a:pt x="55880" y="974248"/>
                      <a:pt x="0" y="918367"/>
                      <a:pt x="0" y="84978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388517" y="0"/>
                    </a:lnTo>
                    <a:cubicBezTo>
                      <a:pt x="4457097" y="0"/>
                      <a:pt x="4512977" y="55880"/>
                      <a:pt x="4512977" y="124460"/>
                    </a:cubicBezTo>
                    <a:lnTo>
                      <a:pt x="4512977" y="849788"/>
                    </a:lnTo>
                    <a:cubicBezTo>
                      <a:pt x="4512977" y="918368"/>
                      <a:pt x="4457097" y="974248"/>
                      <a:pt x="4388517" y="974248"/>
                    </a:cubicBezTo>
                    <a:close/>
                  </a:path>
                </a:pathLst>
              </a:custGeom>
              <a:solidFill>
                <a:srgbClr val="D8A1A6"/>
              </a:solidFill>
            </p:spPr>
          </p:sp>
        </p:grpSp>
        <p:sp>
          <p:nvSpPr>
            <p:cNvPr id="28" name="TextBox 12"/>
            <p:cNvSpPr txBox="1"/>
            <p:nvPr/>
          </p:nvSpPr>
          <p:spPr>
            <a:xfrm>
              <a:off x="407429" y="70539"/>
              <a:ext cx="11057524" cy="21230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90"/>
                </a:lnSpc>
              </a:pPr>
              <a:r>
                <a:rPr lang="ru-RU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Оказана 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консультативная помощь </a:t>
              </a:r>
              <a:r>
                <a:rPr lang="ru-RU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201 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семье, </a:t>
              </a:r>
              <a:r>
                <a:rPr lang="ru-RU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воспитывающих 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детей с инвалидностью </a:t>
              </a:r>
              <a:endParaRPr lang="en-US" sz="23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Group 8"/>
          <p:cNvGrpSpPr/>
          <p:nvPr/>
        </p:nvGrpSpPr>
        <p:grpSpPr>
          <a:xfrm>
            <a:off x="80950" y="3259662"/>
            <a:ext cx="6949329" cy="1333403"/>
            <a:chOff x="0" y="0"/>
            <a:chExt cx="12699982" cy="2741633"/>
          </a:xfrm>
        </p:grpSpPr>
        <p:grpSp>
          <p:nvGrpSpPr>
            <p:cNvPr id="31" name="Group 9"/>
            <p:cNvGrpSpPr/>
            <p:nvPr/>
          </p:nvGrpSpPr>
          <p:grpSpPr>
            <a:xfrm>
              <a:off x="0" y="0"/>
              <a:ext cx="12699982" cy="2741633"/>
              <a:chOff x="0" y="0"/>
              <a:chExt cx="4512977" cy="974248"/>
            </a:xfrm>
          </p:grpSpPr>
          <p:sp>
            <p:nvSpPr>
              <p:cNvPr id="33" name="Freeform 10"/>
              <p:cNvSpPr/>
              <p:nvPr/>
            </p:nvSpPr>
            <p:spPr>
              <a:xfrm>
                <a:off x="0" y="0"/>
                <a:ext cx="4512977" cy="974248"/>
              </a:xfrm>
              <a:custGeom>
                <a:avLst/>
                <a:gdLst/>
                <a:ahLst/>
                <a:cxnLst/>
                <a:rect l="l" t="t" r="r" b="b"/>
                <a:pathLst>
                  <a:path w="4512977" h="974248">
                    <a:moveTo>
                      <a:pt x="4388517" y="974248"/>
                    </a:moveTo>
                    <a:lnTo>
                      <a:pt x="124460" y="974248"/>
                    </a:lnTo>
                    <a:cubicBezTo>
                      <a:pt x="55880" y="974248"/>
                      <a:pt x="0" y="918367"/>
                      <a:pt x="0" y="84978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388517" y="0"/>
                    </a:lnTo>
                    <a:cubicBezTo>
                      <a:pt x="4457097" y="0"/>
                      <a:pt x="4512977" y="55880"/>
                      <a:pt x="4512977" y="124460"/>
                    </a:cubicBezTo>
                    <a:lnTo>
                      <a:pt x="4512977" y="849788"/>
                    </a:lnTo>
                    <a:cubicBezTo>
                      <a:pt x="4512977" y="918368"/>
                      <a:pt x="4457097" y="974248"/>
                      <a:pt x="4388517" y="974248"/>
                    </a:cubicBezTo>
                    <a:close/>
                  </a:path>
                </a:pathLst>
              </a:custGeom>
              <a:solidFill>
                <a:srgbClr val="D8A1A6"/>
              </a:solidFill>
            </p:spPr>
          </p:sp>
        </p:grpSp>
        <p:sp>
          <p:nvSpPr>
            <p:cNvPr id="32" name="TextBox 12"/>
            <p:cNvSpPr txBox="1"/>
            <p:nvPr/>
          </p:nvSpPr>
          <p:spPr>
            <a:xfrm>
              <a:off x="370125" y="175284"/>
              <a:ext cx="12071267" cy="237309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990"/>
                </a:lnSpc>
              </a:pPr>
              <a:r>
                <a:rPr lang="ru-RU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Проведены  круглые столы 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 режиме онлайн </a:t>
              </a:r>
              <a:r>
                <a:rPr lang="ru-RU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/>
              </a:r>
              <a:br>
                <a:rPr lang="ru-RU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ru-RU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(130 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участников</a:t>
              </a:r>
              <a:r>
                <a:rPr lang="ru-RU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для специалистов КЦСОН, образования, здравоохранения</a:t>
              </a:r>
              <a:endParaRPr lang="en-US" sz="23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8"/>
          <p:cNvGrpSpPr/>
          <p:nvPr/>
        </p:nvGrpSpPr>
        <p:grpSpPr>
          <a:xfrm>
            <a:off x="88498" y="4630229"/>
            <a:ext cx="6941781" cy="1519078"/>
            <a:chOff x="71504" y="630795"/>
            <a:chExt cx="12728770" cy="2741633"/>
          </a:xfrm>
        </p:grpSpPr>
        <p:grpSp>
          <p:nvGrpSpPr>
            <p:cNvPr id="36" name="Group 9"/>
            <p:cNvGrpSpPr/>
            <p:nvPr/>
          </p:nvGrpSpPr>
          <p:grpSpPr>
            <a:xfrm>
              <a:off x="71504" y="630795"/>
              <a:ext cx="12699982" cy="2741633"/>
              <a:chOff x="25409" y="224155"/>
              <a:chExt cx="4512977" cy="974248"/>
            </a:xfrm>
          </p:grpSpPr>
          <p:sp>
            <p:nvSpPr>
              <p:cNvPr id="38" name="Freeform 10"/>
              <p:cNvSpPr/>
              <p:nvPr/>
            </p:nvSpPr>
            <p:spPr>
              <a:xfrm>
                <a:off x="25409" y="224155"/>
                <a:ext cx="4512977" cy="974248"/>
              </a:xfrm>
              <a:custGeom>
                <a:avLst/>
                <a:gdLst/>
                <a:ahLst/>
                <a:cxnLst/>
                <a:rect l="l" t="t" r="r" b="b"/>
                <a:pathLst>
                  <a:path w="4512977" h="974248">
                    <a:moveTo>
                      <a:pt x="4388517" y="974248"/>
                    </a:moveTo>
                    <a:lnTo>
                      <a:pt x="124460" y="974248"/>
                    </a:lnTo>
                    <a:cubicBezTo>
                      <a:pt x="55880" y="974248"/>
                      <a:pt x="0" y="918367"/>
                      <a:pt x="0" y="84978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388517" y="0"/>
                    </a:lnTo>
                    <a:cubicBezTo>
                      <a:pt x="4457097" y="0"/>
                      <a:pt x="4512977" y="55880"/>
                      <a:pt x="4512977" y="124460"/>
                    </a:cubicBezTo>
                    <a:lnTo>
                      <a:pt x="4512977" y="849788"/>
                    </a:lnTo>
                    <a:cubicBezTo>
                      <a:pt x="4512977" y="918368"/>
                      <a:pt x="4457097" y="974248"/>
                      <a:pt x="4388517" y="974248"/>
                    </a:cubicBezTo>
                    <a:close/>
                  </a:path>
                </a:pathLst>
              </a:custGeom>
              <a:solidFill>
                <a:srgbClr val="D8A1A6"/>
              </a:solidFill>
            </p:spPr>
          </p:sp>
        </p:grpSp>
        <p:sp>
          <p:nvSpPr>
            <p:cNvPr id="37" name="TextBox 12"/>
            <p:cNvSpPr txBox="1"/>
            <p:nvPr/>
          </p:nvSpPr>
          <p:spPr>
            <a:xfrm>
              <a:off x="393692" y="690397"/>
              <a:ext cx="12406582" cy="20830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990"/>
                </a:lnSpc>
              </a:pPr>
              <a:r>
                <a:rPr lang="ru-RU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Оказана информационно-методическая 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помощь</a:t>
              </a:r>
              <a:r>
                <a:rPr lang="ru-RU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64 </a:t>
              </a:r>
              <a:r>
                <a:rPr lang="ru-RU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специалистам различных ведомств, работающим с детьми 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 </a:t>
              </a:r>
              <a:r>
                <a:rPr lang="ru-RU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инвалидностью</a:t>
              </a:r>
              <a:endParaRPr lang="en-US" sz="23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9" name="Group 8"/>
          <p:cNvGrpSpPr/>
          <p:nvPr/>
        </p:nvGrpSpPr>
        <p:grpSpPr>
          <a:xfrm>
            <a:off x="88498" y="9103792"/>
            <a:ext cx="6960256" cy="842375"/>
            <a:chOff x="0" y="0"/>
            <a:chExt cx="12699982" cy="2363080"/>
          </a:xfrm>
        </p:grpSpPr>
        <p:grpSp>
          <p:nvGrpSpPr>
            <p:cNvPr id="60" name="Group 9"/>
            <p:cNvGrpSpPr/>
            <p:nvPr/>
          </p:nvGrpSpPr>
          <p:grpSpPr>
            <a:xfrm>
              <a:off x="0" y="0"/>
              <a:ext cx="12699982" cy="2363080"/>
              <a:chOff x="0" y="0"/>
              <a:chExt cx="4512977" cy="839728"/>
            </a:xfrm>
          </p:grpSpPr>
          <p:sp>
            <p:nvSpPr>
              <p:cNvPr id="62" name="Freeform 10"/>
              <p:cNvSpPr/>
              <p:nvPr/>
            </p:nvSpPr>
            <p:spPr>
              <a:xfrm>
                <a:off x="0" y="0"/>
                <a:ext cx="4512977" cy="839728"/>
              </a:xfrm>
              <a:custGeom>
                <a:avLst/>
                <a:gdLst/>
                <a:ahLst/>
                <a:cxnLst/>
                <a:rect l="l" t="t" r="r" b="b"/>
                <a:pathLst>
                  <a:path w="4512977" h="974248">
                    <a:moveTo>
                      <a:pt x="4388517" y="974248"/>
                    </a:moveTo>
                    <a:lnTo>
                      <a:pt x="124460" y="974248"/>
                    </a:lnTo>
                    <a:cubicBezTo>
                      <a:pt x="55880" y="974248"/>
                      <a:pt x="0" y="918367"/>
                      <a:pt x="0" y="84978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388517" y="0"/>
                    </a:lnTo>
                    <a:cubicBezTo>
                      <a:pt x="4457097" y="0"/>
                      <a:pt x="4512977" y="55880"/>
                      <a:pt x="4512977" y="124460"/>
                    </a:cubicBezTo>
                    <a:lnTo>
                      <a:pt x="4512977" y="849788"/>
                    </a:lnTo>
                    <a:cubicBezTo>
                      <a:pt x="4512977" y="918368"/>
                      <a:pt x="4457097" y="974248"/>
                      <a:pt x="4388517" y="974248"/>
                    </a:cubicBezTo>
                    <a:close/>
                  </a:path>
                </a:pathLst>
              </a:custGeom>
              <a:solidFill>
                <a:srgbClr val="D8A1A6"/>
              </a:solidFill>
            </p:spPr>
          </p:sp>
        </p:grpSp>
        <p:sp>
          <p:nvSpPr>
            <p:cNvPr id="61" name="TextBox 12"/>
            <p:cNvSpPr txBox="1"/>
            <p:nvPr/>
          </p:nvSpPr>
          <p:spPr>
            <a:xfrm>
              <a:off x="293399" y="345715"/>
              <a:ext cx="12113182" cy="56371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ru-RU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Запущен проект «Родительский всеобуч»</a:t>
              </a:r>
              <a:endParaRPr lang="en-US" sz="23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7" name="Group 8"/>
          <p:cNvGrpSpPr/>
          <p:nvPr/>
        </p:nvGrpSpPr>
        <p:grpSpPr>
          <a:xfrm>
            <a:off x="11287840" y="2236885"/>
            <a:ext cx="6892919" cy="993638"/>
            <a:chOff x="0" y="0"/>
            <a:chExt cx="12699982" cy="2363074"/>
          </a:xfrm>
        </p:grpSpPr>
        <p:grpSp>
          <p:nvGrpSpPr>
            <p:cNvPr id="68" name="Group 9"/>
            <p:cNvGrpSpPr/>
            <p:nvPr/>
          </p:nvGrpSpPr>
          <p:grpSpPr>
            <a:xfrm>
              <a:off x="0" y="0"/>
              <a:ext cx="12699982" cy="2363074"/>
              <a:chOff x="0" y="0"/>
              <a:chExt cx="4512977" cy="839726"/>
            </a:xfrm>
          </p:grpSpPr>
          <p:sp>
            <p:nvSpPr>
              <p:cNvPr id="70" name="Freeform 10"/>
              <p:cNvSpPr/>
              <p:nvPr/>
            </p:nvSpPr>
            <p:spPr>
              <a:xfrm>
                <a:off x="0" y="0"/>
                <a:ext cx="4512977" cy="839726"/>
              </a:xfrm>
              <a:custGeom>
                <a:avLst/>
                <a:gdLst/>
                <a:ahLst/>
                <a:cxnLst/>
                <a:rect l="l" t="t" r="r" b="b"/>
                <a:pathLst>
                  <a:path w="4512977" h="974248">
                    <a:moveTo>
                      <a:pt x="4388517" y="974248"/>
                    </a:moveTo>
                    <a:lnTo>
                      <a:pt x="124460" y="974248"/>
                    </a:lnTo>
                    <a:cubicBezTo>
                      <a:pt x="55880" y="974248"/>
                      <a:pt x="0" y="918367"/>
                      <a:pt x="0" y="84978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388517" y="0"/>
                    </a:lnTo>
                    <a:cubicBezTo>
                      <a:pt x="4457097" y="0"/>
                      <a:pt x="4512977" y="55880"/>
                      <a:pt x="4512977" y="124460"/>
                    </a:cubicBezTo>
                    <a:lnTo>
                      <a:pt x="4512977" y="849788"/>
                    </a:lnTo>
                    <a:cubicBezTo>
                      <a:pt x="4512977" y="918368"/>
                      <a:pt x="4457097" y="974248"/>
                      <a:pt x="4388517" y="974248"/>
                    </a:cubicBezTo>
                    <a:close/>
                  </a:path>
                </a:pathLst>
              </a:custGeom>
              <a:solidFill>
                <a:srgbClr val="D8A1A6"/>
              </a:solidFill>
            </p:spPr>
          </p:sp>
        </p:grpSp>
        <p:sp>
          <p:nvSpPr>
            <p:cNvPr id="69" name="TextBox 12"/>
            <p:cNvSpPr txBox="1"/>
            <p:nvPr/>
          </p:nvSpPr>
          <p:spPr>
            <a:xfrm>
              <a:off x="406818" y="669010"/>
              <a:ext cx="11756914" cy="79694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990"/>
                </a:lnSpc>
              </a:pPr>
              <a:r>
                <a:rPr lang="ru-RU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Создан раздел «Правовой навигатор»</a:t>
              </a:r>
              <a:endParaRPr lang="en-US" sz="23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1" name="Group 8"/>
          <p:cNvGrpSpPr/>
          <p:nvPr/>
        </p:nvGrpSpPr>
        <p:grpSpPr>
          <a:xfrm>
            <a:off x="11328733" y="3344912"/>
            <a:ext cx="6892919" cy="1065571"/>
            <a:chOff x="-64719" y="245232"/>
            <a:chExt cx="12484861" cy="2363074"/>
          </a:xfrm>
        </p:grpSpPr>
        <p:grpSp>
          <p:nvGrpSpPr>
            <p:cNvPr id="72" name="Group 9"/>
            <p:cNvGrpSpPr/>
            <p:nvPr/>
          </p:nvGrpSpPr>
          <p:grpSpPr>
            <a:xfrm>
              <a:off x="-64719" y="245232"/>
              <a:ext cx="12484861" cy="2363074"/>
              <a:chOff x="-22998" y="87144"/>
              <a:chExt cx="4436533" cy="839726"/>
            </a:xfrm>
          </p:grpSpPr>
          <p:sp>
            <p:nvSpPr>
              <p:cNvPr id="74" name="Freeform 10"/>
              <p:cNvSpPr/>
              <p:nvPr/>
            </p:nvSpPr>
            <p:spPr>
              <a:xfrm>
                <a:off x="-22998" y="87144"/>
                <a:ext cx="4436533" cy="839726"/>
              </a:xfrm>
              <a:custGeom>
                <a:avLst/>
                <a:gdLst/>
                <a:ahLst/>
                <a:cxnLst/>
                <a:rect l="l" t="t" r="r" b="b"/>
                <a:pathLst>
                  <a:path w="4512977" h="974248">
                    <a:moveTo>
                      <a:pt x="4388517" y="974248"/>
                    </a:moveTo>
                    <a:lnTo>
                      <a:pt x="124460" y="974248"/>
                    </a:lnTo>
                    <a:cubicBezTo>
                      <a:pt x="55880" y="974248"/>
                      <a:pt x="0" y="918367"/>
                      <a:pt x="0" y="84978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388517" y="0"/>
                    </a:lnTo>
                    <a:cubicBezTo>
                      <a:pt x="4457097" y="0"/>
                      <a:pt x="4512977" y="55880"/>
                      <a:pt x="4512977" y="124460"/>
                    </a:cubicBezTo>
                    <a:lnTo>
                      <a:pt x="4512977" y="849788"/>
                    </a:lnTo>
                    <a:cubicBezTo>
                      <a:pt x="4512977" y="918368"/>
                      <a:pt x="4457097" y="974248"/>
                      <a:pt x="4388517" y="974248"/>
                    </a:cubicBezTo>
                    <a:close/>
                  </a:path>
                </a:pathLst>
              </a:custGeom>
              <a:solidFill>
                <a:srgbClr val="D8A1A6"/>
              </a:solidFill>
            </p:spPr>
          </p:sp>
        </p:grpSp>
        <p:sp>
          <p:nvSpPr>
            <p:cNvPr id="73" name="TextBox 12"/>
            <p:cNvSpPr txBox="1"/>
            <p:nvPr/>
          </p:nvSpPr>
          <p:spPr>
            <a:xfrm>
              <a:off x="258270" y="493878"/>
              <a:ext cx="11756914" cy="163810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ru-RU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Размещено </a:t>
              </a:r>
              <a:r>
                <a:rPr lang="ru-RU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19 </a:t>
              </a:r>
              <a:r>
                <a:rPr lang="ru-RU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видеозаняий</a:t>
              </a:r>
              <a:r>
                <a:rPr lang="ru-RU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по работе с детьми с инвалидностью </a:t>
              </a:r>
              <a:endParaRPr lang="en-US" sz="23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5" name="Group 8"/>
          <p:cNvGrpSpPr/>
          <p:nvPr/>
        </p:nvGrpSpPr>
        <p:grpSpPr>
          <a:xfrm>
            <a:off x="11328732" y="4499074"/>
            <a:ext cx="6892919" cy="1232225"/>
            <a:chOff x="-54239" y="-439138"/>
            <a:chExt cx="12699982" cy="2363074"/>
          </a:xfrm>
        </p:grpSpPr>
        <p:grpSp>
          <p:nvGrpSpPr>
            <p:cNvPr id="76" name="Group 9"/>
            <p:cNvGrpSpPr/>
            <p:nvPr/>
          </p:nvGrpSpPr>
          <p:grpSpPr>
            <a:xfrm>
              <a:off x="-54239" y="-439138"/>
              <a:ext cx="12699982" cy="2363074"/>
              <a:chOff x="-19274" y="-156049"/>
              <a:chExt cx="4512977" cy="839726"/>
            </a:xfrm>
          </p:grpSpPr>
          <p:sp>
            <p:nvSpPr>
              <p:cNvPr id="78" name="Freeform 10"/>
              <p:cNvSpPr/>
              <p:nvPr/>
            </p:nvSpPr>
            <p:spPr>
              <a:xfrm>
                <a:off x="-19274" y="-156049"/>
                <a:ext cx="4512977" cy="839726"/>
              </a:xfrm>
              <a:custGeom>
                <a:avLst/>
                <a:gdLst/>
                <a:ahLst/>
                <a:cxnLst/>
                <a:rect l="l" t="t" r="r" b="b"/>
                <a:pathLst>
                  <a:path w="4512977" h="974248">
                    <a:moveTo>
                      <a:pt x="4388517" y="974248"/>
                    </a:moveTo>
                    <a:lnTo>
                      <a:pt x="124460" y="974248"/>
                    </a:lnTo>
                    <a:cubicBezTo>
                      <a:pt x="55880" y="974248"/>
                      <a:pt x="0" y="918367"/>
                      <a:pt x="0" y="84978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388517" y="0"/>
                    </a:lnTo>
                    <a:cubicBezTo>
                      <a:pt x="4457097" y="0"/>
                      <a:pt x="4512977" y="55880"/>
                      <a:pt x="4512977" y="124460"/>
                    </a:cubicBezTo>
                    <a:lnTo>
                      <a:pt x="4512977" y="849788"/>
                    </a:lnTo>
                    <a:cubicBezTo>
                      <a:pt x="4512977" y="918368"/>
                      <a:pt x="4457097" y="974248"/>
                      <a:pt x="4388517" y="974248"/>
                    </a:cubicBezTo>
                    <a:close/>
                  </a:path>
                </a:pathLst>
              </a:custGeom>
              <a:solidFill>
                <a:srgbClr val="D8A1A6"/>
              </a:solidFill>
            </p:spPr>
          </p:sp>
        </p:grpSp>
        <p:sp>
          <p:nvSpPr>
            <p:cNvPr id="77" name="TextBox 12"/>
            <p:cNvSpPr txBox="1"/>
            <p:nvPr/>
          </p:nvSpPr>
          <p:spPr>
            <a:xfrm>
              <a:off x="398980" y="-167369"/>
              <a:ext cx="11756915" cy="14755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990"/>
                </a:lnSpc>
              </a:pPr>
              <a:r>
                <a:rPr lang="ru-RU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Опубликовано </a:t>
              </a:r>
              <a:r>
                <a:rPr lang="ru-RU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 </a:t>
              </a:r>
              <a:r>
                <a:rPr lang="ru-RU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обучающих занятия (материалы размещены на сайте)</a:t>
              </a:r>
              <a:endParaRPr lang="en-US" sz="23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9" name="Group 8"/>
          <p:cNvGrpSpPr/>
          <p:nvPr/>
        </p:nvGrpSpPr>
        <p:grpSpPr>
          <a:xfrm>
            <a:off x="11328732" y="5764809"/>
            <a:ext cx="6892919" cy="1097573"/>
            <a:chOff x="83829" y="579296"/>
            <a:chExt cx="12699982" cy="2363074"/>
          </a:xfrm>
        </p:grpSpPr>
        <p:grpSp>
          <p:nvGrpSpPr>
            <p:cNvPr id="80" name="Group 9"/>
            <p:cNvGrpSpPr/>
            <p:nvPr/>
          </p:nvGrpSpPr>
          <p:grpSpPr>
            <a:xfrm>
              <a:off x="83829" y="579296"/>
              <a:ext cx="12699982" cy="2363074"/>
              <a:chOff x="29789" y="205855"/>
              <a:chExt cx="4512977" cy="839726"/>
            </a:xfrm>
          </p:grpSpPr>
          <p:sp>
            <p:nvSpPr>
              <p:cNvPr id="82" name="Freeform 10"/>
              <p:cNvSpPr/>
              <p:nvPr/>
            </p:nvSpPr>
            <p:spPr>
              <a:xfrm>
                <a:off x="29789" y="205855"/>
                <a:ext cx="4512977" cy="839726"/>
              </a:xfrm>
              <a:custGeom>
                <a:avLst/>
                <a:gdLst/>
                <a:ahLst/>
                <a:cxnLst/>
                <a:rect l="l" t="t" r="r" b="b"/>
                <a:pathLst>
                  <a:path w="4512977" h="974248">
                    <a:moveTo>
                      <a:pt x="4388517" y="974248"/>
                    </a:moveTo>
                    <a:lnTo>
                      <a:pt x="124460" y="974248"/>
                    </a:lnTo>
                    <a:cubicBezTo>
                      <a:pt x="55880" y="974248"/>
                      <a:pt x="0" y="918367"/>
                      <a:pt x="0" y="84978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388517" y="0"/>
                    </a:lnTo>
                    <a:cubicBezTo>
                      <a:pt x="4457097" y="0"/>
                      <a:pt x="4512977" y="55880"/>
                      <a:pt x="4512977" y="124460"/>
                    </a:cubicBezTo>
                    <a:lnTo>
                      <a:pt x="4512977" y="849788"/>
                    </a:lnTo>
                    <a:cubicBezTo>
                      <a:pt x="4512977" y="918368"/>
                      <a:pt x="4457097" y="974248"/>
                      <a:pt x="4388517" y="974248"/>
                    </a:cubicBezTo>
                    <a:close/>
                  </a:path>
                </a:pathLst>
              </a:custGeom>
              <a:solidFill>
                <a:srgbClr val="D8A1A6"/>
              </a:solidFill>
            </p:spPr>
          </p:sp>
        </p:grpSp>
        <p:sp>
          <p:nvSpPr>
            <p:cNvPr id="81" name="TextBox 12"/>
            <p:cNvSpPr txBox="1"/>
            <p:nvPr/>
          </p:nvSpPr>
          <p:spPr>
            <a:xfrm>
              <a:off x="402152" y="854708"/>
              <a:ext cx="11756913" cy="16566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990"/>
                </a:lnSpc>
              </a:pPr>
              <a:r>
                <a:rPr lang="ru-RU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Проведено </a:t>
              </a:r>
              <a:r>
                <a:rPr lang="ru-RU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12 </a:t>
              </a:r>
              <a:r>
                <a:rPr lang="ru-RU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мастер-классов 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 работе с детьми с инвалидностью </a:t>
              </a:r>
              <a:endParaRPr lang="en-US" sz="23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3" name="Group 8"/>
          <p:cNvGrpSpPr/>
          <p:nvPr/>
        </p:nvGrpSpPr>
        <p:grpSpPr>
          <a:xfrm>
            <a:off x="11308852" y="6874085"/>
            <a:ext cx="6912797" cy="1236583"/>
            <a:chOff x="0" y="0"/>
            <a:chExt cx="12699982" cy="2363074"/>
          </a:xfrm>
        </p:grpSpPr>
        <p:grpSp>
          <p:nvGrpSpPr>
            <p:cNvPr id="84" name="Group 9"/>
            <p:cNvGrpSpPr/>
            <p:nvPr/>
          </p:nvGrpSpPr>
          <p:grpSpPr>
            <a:xfrm>
              <a:off x="0" y="0"/>
              <a:ext cx="12699982" cy="2363074"/>
              <a:chOff x="0" y="0"/>
              <a:chExt cx="4512977" cy="839726"/>
            </a:xfrm>
          </p:grpSpPr>
          <p:sp>
            <p:nvSpPr>
              <p:cNvPr id="86" name="Freeform 10"/>
              <p:cNvSpPr/>
              <p:nvPr/>
            </p:nvSpPr>
            <p:spPr>
              <a:xfrm>
                <a:off x="0" y="0"/>
                <a:ext cx="4512977" cy="839726"/>
              </a:xfrm>
              <a:custGeom>
                <a:avLst/>
                <a:gdLst/>
                <a:ahLst/>
                <a:cxnLst/>
                <a:rect l="l" t="t" r="r" b="b"/>
                <a:pathLst>
                  <a:path w="4512977" h="974248">
                    <a:moveTo>
                      <a:pt x="4388517" y="974248"/>
                    </a:moveTo>
                    <a:lnTo>
                      <a:pt x="124460" y="974248"/>
                    </a:lnTo>
                    <a:cubicBezTo>
                      <a:pt x="55880" y="974248"/>
                      <a:pt x="0" y="918367"/>
                      <a:pt x="0" y="84978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388517" y="0"/>
                    </a:lnTo>
                    <a:cubicBezTo>
                      <a:pt x="4457097" y="0"/>
                      <a:pt x="4512977" y="55880"/>
                      <a:pt x="4512977" y="124460"/>
                    </a:cubicBezTo>
                    <a:lnTo>
                      <a:pt x="4512977" y="849788"/>
                    </a:lnTo>
                    <a:cubicBezTo>
                      <a:pt x="4512977" y="918368"/>
                      <a:pt x="4457097" y="974248"/>
                      <a:pt x="4388517" y="974248"/>
                    </a:cubicBezTo>
                    <a:close/>
                  </a:path>
                </a:pathLst>
              </a:custGeom>
              <a:solidFill>
                <a:srgbClr val="D8A1A6"/>
              </a:solidFill>
            </p:spPr>
          </p:sp>
        </p:grpSp>
        <p:sp>
          <p:nvSpPr>
            <p:cNvPr id="85" name="TextBox 12"/>
            <p:cNvSpPr txBox="1"/>
            <p:nvPr/>
          </p:nvSpPr>
          <p:spPr>
            <a:xfrm>
              <a:off x="406816" y="306090"/>
              <a:ext cx="11756913" cy="14703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990"/>
                </a:lnSpc>
              </a:pPr>
              <a:r>
                <a:rPr lang="ru-RU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Размещено </a:t>
              </a:r>
              <a:r>
                <a:rPr lang="ru-RU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14 </a:t>
              </a:r>
              <a:r>
                <a:rPr lang="ru-RU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материалов в</a:t>
              </a:r>
              <a:endParaRPr lang="en-US" sz="23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ts val="2990"/>
                </a:lnSpc>
              </a:pPr>
              <a:r>
                <a:rPr lang="ru-RU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разделе «Советы специалистов»</a:t>
              </a:r>
              <a:endParaRPr lang="en-US" sz="23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7" name="Group 8"/>
          <p:cNvGrpSpPr/>
          <p:nvPr/>
        </p:nvGrpSpPr>
        <p:grpSpPr>
          <a:xfrm>
            <a:off x="11291214" y="8143835"/>
            <a:ext cx="6930438" cy="877194"/>
            <a:chOff x="0" y="0"/>
            <a:chExt cx="12699982" cy="2363074"/>
          </a:xfrm>
        </p:grpSpPr>
        <p:grpSp>
          <p:nvGrpSpPr>
            <p:cNvPr id="88" name="Group 9"/>
            <p:cNvGrpSpPr/>
            <p:nvPr/>
          </p:nvGrpSpPr>
          <p:grpSpPr>
            <a:xfrm>
              <a:off x="0" y="0"/>
              <a:ext cx="12699982" cy="2363074"/>
              <a:chOff x="0" y="0"/>
              <a:chExt cx="4512977" cy="839726"/>
            </a:xfrm>
          </p:grpSpPr>
          <p:sp>
            <p:nvSpPr>
              <p:cNvPr id="90" name="Freeform 10"/>
              <p:cNvSpPr/>
              <p:nvPr/>
            </p:nvSpPr>
            <p:spPr>
              <a:xfrm>
                <a:off x="0" y="0"/>
                <a:ext cx="4512977" cy="839726"/>
              </a:xfrm>
              <a:custGeom>
                <a:avLst/>
                <a:gdLst/>
                <a:ahLst/>
                <a:cxnLst/>
                <a:rect l="l" t="t" r="r" b="b"/>
                <a:pathLst>
                  <a:path w="4512977" h="974248">
                    <a:moveTo>
                      <a:pt x="4388517" y="974248"/>
                    </a:moveTo>
                    <a:lnTo>
                      <a:pt x="124460" y="974248"/>
                    </a:lnTo>
                    <a:cubicBezTo>
                      <a:pt x="55880" y="974248"/>
                      <a:pt x="0" y="918367"/>
                      <a:pt x="0" y="84978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388517" y="0"/>
                    </a:lnTo>
                    <a:cubicBezTo>
                      <a:pt x="4457097" y="0"/>
                      <a:pt x="4512977" y="55880"/>
                      <a:pt x="4512977" y="124460"/>
                    </a:cubicBezTo>
                    <a:lnTo>
                      <a:pt x="4512977" y="849788"/>
                    </a:lnTo>
                    <a:cubicBezTo>
                      <a:pt x="4512977" y="918368"/>
                      <a:pt x="4457097" y="974248"/>
                      <a:pt x="4388517" y="974248"/>
                    </a:cubicBezTo>
                    <a:close/>
                  </a:path>
                </a:pathLst>
              </a:custGeom>
              <a:solidFill>
                <a:srgbClr val="D8A1A6"/>
              </a:solidFill>
            </p:spPr>
          </p:sp>
        </p:grpSp>
        <p:sp>
          <p:nvSpPr>
            <p:cNvPr id="89" name="TextBox 12"/>
            <p:cNvSpPr txBox="1"/>
            <p:nvPr/>
          </p:nvSpPr>
          <p:spPr>
            <a:xfrm>
              <a:off x="425972" y="150320"/>
              <a:ext cx="11756913" cy="20727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990"/>
                </a:lnSpc>
              </a:pPr>
              <a:r>
                <a:rPr lang="ru-RU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Раздел «Развивающий уход» наполнен </a:t>
              </a:r>
              <a:r>
                <a:rPr lang="ru-RU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 материалами </a:t>
              </a:r>
              <a:r>
                <a:rPr lang="ru-RU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 </a:t>
              </a:r>
              <a:r>
                <a:rPr lang="ru-RU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 </a:t>
              </a:r>
              <a:r>
                <a:rPr lang="ru-RU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видеозанятиями</a:t>
              </a:r>
              <a:endParaRPr lang="en-US" sz="23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9820121" y="-65227"/>
            <a:ext cx="8494383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360"/>
              </a:lnSpc>
            </a:pPr>
            <a:r>
              <a:rPr lang="ru-RU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 Ресурсного центра предназначен для родителей, воспитывающих особых детей, специалистов работающих с детьми-инвалидами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8" name="Group 9"/>
          <p:cNvGrpSpPr/>
          <p:nvPr/>
        </p:nvGrpSpPr>
        <p:grpSpPr>
          <a:xfrm>
            <a:off x="88498" y="8194700"/>
            <a:ext cx="6941780" cy="842375"/>
            <a:chOff x="0" y="0"/>
            <a:chExt cx="4512977" cy="839728"/>
          </a:xfrm>
        </p:grpSpPr>
        <p:sp>
          <p:nvSpPr>
            <p:cNvPr id="100" name="Freeform 10"/>
            <p:cNvSpPr/>
            <p:nvPr/>
          </p:nvSpPr>
          <p:spPr>
            <a:xfrm>
              <a:off x="0" y="0"/>
              <a:ext cx="4512977" cy="839728"/>
            </a:xfrm>
            <a:custGeom>
              <a:avLst/>
              <a:gdLst/>
              <a:ahLst/>
              <a:cxnLst/>
              <a:rect l="l" t="t" r="r" b="b"/>
              <a:pathLst>
                <a:path w="4512977" h="974248">
                  <a:moveTo>
                    <a:pt x="4388517" y="974248"/>
                  </a:moveTo>
                  <a:lnTo>
                    <a:pt x="124460" y="974248"/>
                  </a:lnTo>
                  <a:cubicBezTo>
                    <a:pt x="55880" y="974248"/>
                    <a:pt x="0" y="918367"/>
                    <a:pt x="0" y="84978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388517" y="0"/>
                  </a:lnTo>
                  <a:cubicBezTo>
                    <a:pt x="4457097" y="0"/>
                    <a:pt x="4512977" y="55880"/>
                    <a:pt x="4512977" y="124460"/>
                  </a:cubicBezTo>
                  <a:lnTo>
                    <a:pt x="4512977" y="849788"/>
                  </a:lnTo>
                  <a:cubicBezTo>
                    <a:pt x="4512977" y="918368"/>
                    <a:pt x="4457097" y="974248"/>
                    <a:pt x="4388517" y="974248"/>
                  </a:cubicBezTo>
                  <a:close/>
                </a:path>
              </a:pathLst>
            </a:custGeom>
            <a:solidFill>
              <a:srgbClr val="D8A1A6"/>
            </a:solidFill>
          </p:spPr>
        </p:sp>
      </p:grpSp>
      <p:sp>
        <p:nvSpPr>
          <p:cNvPr id="4" name="Прямоугольник 3"/>
          <p:cNvSpPr/>
          <p:nvPr/>
        </p:nvSpPr>
        <p:spPr>
          <a:xfrm>
            <a:off x="335084" y="8340214"/>
            <a:ext cx="6073714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99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Реализована работа сайта Ресурсного центра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3" name="Group 9"/>
          <p:cNvGrpSpPr/>
          <p:nvPr/>
        </p:nvGrpSpPr>
        <p:grpSpPr>
          <a:xfrm>
            <a:off x="80950" y="7059646"/>
            <a:ext cx="6936597" cy="1084189"/>
            <a:chOff x="0" y="0"/>
            <a:chExt cx="4512977" cy="839728"/>
          </a:xfrm>
        </p:grpSpPr>
        <p:sp>
          <p:nvSpPr>
            <p:cNvPr id="105" name="Freeform 10"/>
            <p:cNvSpPr/>
            <p:nvPr/>
          </p:nvSpPr>
          <p:spPr>
            <a:xfrm>
              <a:off x="0" y="0"/>
              <a:ext cx="4512977" cy="839728"/>
            </a:xfrm>
            <a:custGeom>
              <a:avLst/>
              <a:gdLst/>
              <a:ahLst/>
              <a:cxnLst/>
              <a:rect l="l" t="t" r="r" b="b"/>
              <a:pathLst>
                <a:path w="4512977" h="974248">
                  <a:moveTo>
                    <a:pt x="4388517" y="974248"/>
                  </a:moveTo>
                  <a:lnTo>
                    <a:pt x="124460" y="974248"/>
                  </a:lnTo>
                  <a:cubicBezTo>
                    <a:pt x="55880" y="974248"/>
                    <a:pt x="0" y="918367"/>
                    <a:pt x="0" y="84978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388517" y="0"/>
                  </a:lnTo>
                  <a:cubicBezTo>
                    <a:pt x="4457097" y="0"/>
                    <a:pt x="4512977" y="55880"/>
                    <a:pt x="4512977" y="124460"/>
                  </a:cubicBezTo>
                  <a:lnTo>
                    <a:pt x="4512977" y="849788"/>
                  </a:lnTo>
                  <a:cubicBezTo>
                    <a:pt x="4512977" y="918368"/>
                    <a:pt x="4457097" y="974248"/>
                    <a:pt x="4388517" y="974248"/>
                  </a:cubicBezTo>
                  <a:close/>
                </a:path>
              </a:pathLst>
            </a:custGeom>
            <a:solidFill>
              <a:srgbClr val="D8A1A6"/>
            </a:solidFill>
          </p:spPr>
        </p:sp>
      </p:grpSp>
      <p:sp>
        <p:nvSpPr>
          <p:cNvPr id="5" name="Прямоугольник 4"/>
          <p:cNvSpPr/>
          <p:nvPr/>
        </p:nvSpPr>
        <p:spPr>
          <a:xfrm>
            <a:off x="326054" y="7180869"/>
            <a:ext cx="581216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99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Разработаны и выпущены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методических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990"/>
              </a:lnSpc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пособий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буклетов и 2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лифлета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6" name="Group 8"/>
          <p:cNvGrpSpPr/>
          <p:nvPr/>
        </p:nvGrpSpPr>
        <p:grpSpPr>
          <a:xfrm>
            <a:off x="88498" y="6176206"/>
            <a:ext cx="6960256" cy="842375"/>
            <a:chOff x="0" y="0"/>
            <a:chExt cx="12699982" cy="2363080"/>
          </a:xfrm>
        </p:grpSpPr>
        <p:grpSp>
          <p:nvGrpSpPr>
            <p:cNvPr id="107" name="Group 9"/>
            <p:cNvGrpSpPr/>
            <p:nvPr/>
          </p:nvGrpSpPr>
          <p:grpSpPr>
            <a:xfrm>
              <a:off x="0" y="0"/>
              <a:ext cx="12699982" cy="2363080"/>
              <a:chOff x="0" y="0"/>
              <a:chExt cx="4512977" cy="839728"/>
            </a:xfrm>
          </p:grpSpPr>
          <p:sp>
            <p:nvSpPr>
              <p:cNvPr id="110" name="Freeform 10"/>
              <p:cNvSpPr/>
              <p:nvPr/>
            </p:nvSpPr>
            <p:spPr>
              <a:xfrm>
                <a:off x="0" y="0"/>
                <a:ext cx="4512977" cy="839728"/>
              </a:xfrm>
              <a:custGeom>
                <a:avLst/>
                <a:gdLst/>
                <a:ahLst/>
                <a:cxnLst/>
                <a:rect l="l" t="t" r="r" b="b"/>
                <a:pathLst>
                  <a:path w="4512977" h="974248">
                    <a:moveTo>
                      <a:pt x="4388517" y="974248"/>
                    </a:moveTo>
                    <a:lnTo>
                      <a:pt x="124460" y="974248"/>
                    </a:lnTo>
                    <a:cubicBezTo>
                      <a:pt x="55880" y="974248"/>
                      <a:pt x="0" y="918367"/>
                      <a:pt x="0" y="84978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388517" y="0"/>
                    </a:lnTo>
                    <a:cubicBezTo>
                      <a:pt x="4457097" y="0"/>
                      <a:pt x="4512977" y="55880"/>
                      <a:pt x="4512977" y="124460"/>
                    </a:cubicBezTo>
                    <a:lnTo>
                      <a:pt x="4512977" y="849788"/>
                    </a:lnTo>
                    <a:cubicBezTo>
                      <a:pt x="4512977" y="918368"/>
                      <a:pt x="4457097" y="974248"/>
                      <a:pt x="4388517" y="974248"/>
                    </a:cubicBezTo>
                    <a:close/>
                  </a:path>
                </a:pathLst>
              </a:custGeom>
              <a:solidFill>
                <a:srgbClr val="D8A1A6"/>
              </a:solidFill>
            </p:spPr>
          </p:sp>
        </p:grpSp>
        <p:sp>
          <p:nvSpPr>
            <p:cNvPr id="109" name="TextBox 12"/>
            <p:cNvSpPr txBox="1"/>
            <p:nvPr/>
          </p:nvSpPr>
          <p:spPr>
            <a:xfrm>
              <a:off x="431796" y="149209"/>
              <a:ext cx="12113182" cy="10360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ru-RU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Организована деятельность «Клуба выходного дня»</a:t>
              </a:r>
              <a:endParaRPr lang="en-US" sz="23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319428" y="287983"/>
            <a:ext cx="493199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Ресурсного Центра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9" name="Group 8"/>
          <p:cNvGrpSpPr/>
          <p:nvPr/>
        </p:nvGrpSpPr>
        <p:grpSpPr>
          <a:xfrm>
            <a:off x="11287840" y="1297867"/>
            <a:ext cx="6929450" cy="889673"/>
            <a:chOff x="0" y="0"/>
            <a:chExt cx="12699982" cy="2363074"/>
          </a:xfrm>
        </p:grpSpPr>
        <p:grpSp>
          <p:nvGrpSpPr>
            <p:cNvPr id="130" name="Group 9"/>
            <p:cNvGrpSpPr/>
            <p:nvPr/>
          </p:nvGrpSpPr>
          <p:grpSpPr>
            <a:xfrm>
              <a:off x="0" y="0"/>
              <a:ext cx="12699982" cy="2363074"/>
              <a:chOff x="0" y="0"/>
              <a:chExt cx="4512977" cy="839726"/>
            </a:xfrm>
          </p:grpSpPr>
          <p:sp>
            <p:nvSpPr>
              <p:cNvPr id="132" name="Freeform 10"/>
              <p:cNvSpPr/>
              <p:nvPr/>
            </p:nvSpPr>
            <p:spPr>
              <a:xfrm>
                <a:off x="0" y="0"/>
                <a:ext cx="4512977" cy="839726"/>
              </a:xfrm>
              <a:custGeom>
                <a:avLst/>
                <a:gdLst/>
                <a:ahLst/>
                <a:cxnLst/>
                <a:rect l="l" t="t" r="r" b="b"/>
                <a:pathLst>
                  <a:path w="4512977" h="974248">
                    <a:moveTo>
                      <a:pt x="4388517" y="974248"/>
                    </a:moveTo>
                    <a:lnTo>
                      <a:pt x="124460" y="974248"/>
                    </a:lnTo>
                    <a:cubicBezTo>
                      <a:pt x="55880" y="974248"/>
                      <a:pt x="0" y="918367"/>
                      <a:pt x="0" y="84978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388517" y="0"/>
                    </a:lnTo>
                    <a:cubicBezTo>
                      <a:pt x="4457097" y="0"/>
                      <a:pt x="4512977" y="55880"/>
                      <a:pt x="4512977" y="124460"/>
                    </a:cubicBezTo>
                    <a:lnTo>
                      <a:pt x="4512977" y="849788"/>
                    </a:lnTo>
                    <a:cubicBezTo>
                      <a:pt x="4512977" y="918368"/>
                      <a:pt x="4457097" y="974248"/>
                      <a:pt x="4388517" y="974248"/>
                    </a:cubicBezTo>
                    <a:close/>
                  </a:path>
                </a:pathLst>
              </a:custGeom>
              <a:solidFill>
                <a:srgbClr val="D8A1A6"/>
              </a:solidFill>
            </p:spPr>
          </p:sp>
        </p:grpSp>
        <p:sp>
          <p:nvSpPr>
            <p:cNvPr id="131" name="TextBox 12"/>
            <p:cNvSpPr txBox="1"/>
            <p:nvPr/>
          </p:nvSpPr>
          <p:spPr>
            <a:xfrm>
              <a:off x="431000" y="143547"/>
              <a:ext cx="11756914" cy="20437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990"/>
                </a:lnSpc>
              </a:pP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Наполнен раздел «Методическая копилка»- </a:t>
              </a:r>
              <a:r>
                <a:rPr lang="ru-RU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32 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программы</a:t>
              </a:r>
              <a:endParaRPr lang="en-US" sz="23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3" name="Group 8"/>
          <p:cNvGrpSpPr/>
          <p:nvPr/>
        </p:nvGrpSpPr>
        <p:grpSpPr>
          <a:xfrm>
            <a:off x="11291213" y="9087510"/>
            <a:ext cx="6930439" cy="842375"/>
            <a:chOff x="0" y="0"/>
            <a:chExt cx="12699982" cy="2363080"/>
          </a:xfrm>
        </p:grpSpPr>
        <p:grpSp>
          <p:nvGrpSpPr>
            <p:cNvPr id="134" name="Group 9"/>
            <p:cNvGrpSpPr/>
            <p:nvPr/>
          </p:nvGrpSpPr>
          <p:grpSpPr>
            <a:xfrm>
              <a:off x="0" y="0"/>
              <a:ext cx="12699982" cy="2363080"/>
              <a:chOff x="0" y="0"/>
              <a:chExt cx="4512977" cy="839728"/>
            </a:xfrm>
          </p:grpSpPr>
          <p:sp>
            <p:nvSpPr>
              <p:cNvPr id="136" name="Freeform 10"/>
              <p:cNvSpPr/>
              <p:nvPr/>
            </p:nvSpPr>
            <p:spPr>
              <a:xfrm>
                <a:off x="0" y="0"/>
                <a:ext cx="4512977" cy="839728"/>
              </a:xfrm>
              <a:custGeom>
                <a:avLst/>
                <a:gdLst/>
                <a:ahLst/>
                <a:cxnLst/>
                <a:rect l="l" t="t" r="r" b="b"/>
                <a:pathLst>
                  <a:path w="4512977" h="974248">
                    <a:moveTo>
                      <a:pt x="4388517" y="974248"/>
                    </a:moveTo>
                    <a:lnTo>
                      <a:pt x="124460" y="974248"/>
                    </a:lnTo>
                    <a:cubicBezTo>
                      <a:pt x="55880" y="974248"/>
                      <a:pt x="0" y="918367"/>
                      <a:pt x="0" y="84978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388517" y="0"/>
                    </a:lnTo>
                    <a:cubicBezTo>
                      <a:pt x="4457097" y="0"/>
                      <a:pt x="4512977" y="55880"/>
                      <a:pt x="4512977" y="124460"/>
                    </a:cubicBezTo>
                    <a:lnTo>
                      <a:pt x="4512977" y="849788"/>
                    </a:lnTo>
                    <a:cubicBezTo>
                      <a:pt x="4512977" y="918368"/>
                      <a:pt x="4457097" y="974248"/>
                      <a:pt x="4388517" y="974248"/>
                    </a:cubicBezTo>
                    <a:close/>
                  </a:path>
                </a:pathLst>
              </a:custGeom>
              <a:solidFill>
                <a:srgbClr val="D8A1A6"/>
              </a:solidFill>
            </p:spPr>
          </p:sp>
        </p:grpSp>
        <p:sp>
          <p:nvSpPr>
            <p:cNvPr id="135" name="TextBox 12"/>
            <p:cNvSpPr txBox="1"/>
            <p:nvPr/>
          </p:nvSpPr>
          <p:spPr>
            <a:xfrm>
              <a:off x="293399" y="172857"/>
              <a:ext cx="12113182" cy="207214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ru-RU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Приглашены для участия во всероссийском конкурсе «Лучший сайт»</a:t>
              </a:r>
              <a:endParaRPr lang="en-US" sz="23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586286750"/>
              </p:ext>
            </p:extLst>
          </p:nvPr>
        </p:nvGraphicFramePr>
        <p:xfrm>
          <a:off x="7086981" y="1859660"/>
          <a:ext cx="4022280" cy="76653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776060">
            <a:off x="10551477" y="-1792275"/>
            <a:ext cx="10212405" cy="8884792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5829300" y="0"/>
            <a:ext cx="12458700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ru-RU" sz="6000" dirty="0" smtClean="0">
                <a:solidFill>
                  <a:srgbClr val="FF0000"/>
                </a:solidFill>
                <a:latin typeface="Efour Digital Pro"/>
              </a:rPr>
              <a:t>проект </a:t>
            </a:r>
            <a:br>
              <a:rPr lang="ru-RU" sz="6000" dirty="0" smtClean="0">
                <a:solidFill>
                  <a:srgbClr val="FF0000"/>
                </a:solidFill>
                <a:latin typeface="Efour Digital Pro"/>
              </a:rPr>
            </a:br>
            <a:r>
              <a:rPr lang="ru-RU" sz="6000" dirty="0" smtClean="0">
                <a:solidFill>
                  <a:srgbClr val="FF0000"/>
                </a:solidFill>
                <a:latin typeface="Efour Digital Pro"/>
              </a:rPr>
              <a:t>«Родительский </a:t>
            </a:r>
            <a:br>
              <a:rPr lang="ru-RU" sz="6000" dirty="0" smtClean="0">
                <a:solidFill>
                  <a:srgbClr val="FF0000"/>
                </a:solidFill>
                <a:latin typeface="Efour Digital Pro"/>
              </a:rPr>
            </a:br>
            <a:r>
              <a:rPr lang="ru-RU" sz="6000" dirty="0" smtClean="0">
                <a:solidFill>
                  <a:srgbClr val="FF0000"/>
                </a:solidFill>
                <a:latin typeface="Efour Digital Pro"/>
              </a:rPr>
              <a:t>всеобуч»</a:t>
            </a:r>
            <a:endParaRPr lang="en-US" sz="6000" dirty="0">
              <a:solidFill>
                <a:srgbClr val="FF0000"/>
              </a:solidFill>
              <a:latin typeface="Efour Digital Pro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342900" y="507912"/>
            <a:ext cx="10972800" cy="800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Ресурсным центром реализован новый проект «Родительский всеобуч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в формате  онлайн. 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2400" y="1298496"/>
            <a:ext cx="12192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«Родительский всеобуч» - это цикл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вебинаров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составляющих в целом комплекс необходимых знаний и умений для самостоятельной работы родителей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детьми с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5466" y="2121101"/>
            <a:ext cx="135636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инвалидностью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домашних условиях в области психотерапии, психологии, логопедии, дефектологии, социальной педагогики, педагогики. А также обучение пользованию техническими средствами реабилитации, формированию социализации ребенка – инвалида, правовой поддержки и  защите прав детей с нарушением развития.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45466" y="3726057"/>
            <a:ext cx="1607820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Длительность проекта составляет 40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часов. Продолжительность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занятий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дней по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часов.</a:t>
            </a:r>
          </a:p>
          <a:p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проекта рассматривались вопросы применения реабилитационных и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абилитационных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мероприятий для повышения качества жизни детей с инвалидностью, развивающего ухода и современные методы развития и воспитания детей – инвалидов, детей с  ОВЗ.</a:t>
            </a:r>
          </a:p>
          <a:p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семинара составлена с учетом проведенного скрининга среди родителей детей-инвалидов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678040" y="5762036"/>
            <a:ext cx="32586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Целевая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295400" y="6346811"/>
            <a:ext cx="3774019" cy="178075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(законные представители), имеющие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инвалидов, в том числе с тяжелыми и множественными нарушениями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269194" y="6346811"/>
            <a:ext cx="3799665" cy="178075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опекуны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попечители, имеющие детей –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инвалидов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268634" y="6346811"/>
            <a:ext cx="3799665" cy="178075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родственники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детей–инвалидов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3268074" y="6346811"/>
            <a:ext cx="3799665" cy="177593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специалисты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различных ведомств, работающие с детьми-инвалидами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46620" y="8314780"/>
            <a:ext cx="1642218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Условия участия в проекте: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зачисления на курс требуется регистрация через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онлайн-анкету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Участие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проекте бесплатное.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347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873312">
            <a:off x="8174349" y="3035513"/>
            <a:ext cx="11748976" cy="11578082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42698" y="5181299"/>
            <a:ext cx="5010613" cy="2704130"/>
            <a:chOff x="-1700789" y="-28575"/>
            <a:chExt cx="6680819" cy="1744530"/>
          </a:xfrm>
        </p:grpSpPr>
        <p:sp>
          <p:nvSpPr>
            <p:cNvPr id="12" name="TextBox 12"/>
            <p:cNvSpPr txBox="1"/>
            <p:nvPr/>
          </p:nvSpPr>
          <p:spPr>
            <a:xfrm>
              <a:off x="-401540" y="-28575"/>
              <a:ext cx="4072422" cy="7930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ru-RU" sz="2600" dirty="0" smtClean="0">
                  <a:solidFill>
                    <a:srgbClr val="000000"/>
                  </a:solidFill>
                  <a:latin typeface="Efour Digital Pro"/>
                </a:rPr>
                <a:t>Людмила Николаевна Рожкова,</a:t>
              </a:r>
              <a:endParaRPr lang="en-US" sz="2600" dirty="0">
                <a:solidFill>
                  <a:srgbClr val="000000"/>
                </a:solidFill>
                <a:latin typeface="Efour Digital Pro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-1700789" y="739900"/>
              <a:ext cx="6680819" cy="97605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ru-RU" sz="2400" dirty="0" err="1" smtClean="0">
                  <a:solidFill>
                    <a:srgbClr val="000000"/>
                  </a:solidFill>
                  <a:latin typeface="Clear Sans Regular"/>
                </a:rPr>
                <a:t>р</a:t>
              </a:r>
              <a:r>
                <a:rPr lang="en-US" sz="2400" dirty="0" smtClean="0">
                  <a:solidFill>
                    <a:srgbClr val="000000"/>
                  </a:solidFill>
                  <a:latin typeface="Clear Sans Regular"/>
                </a:rPr>
                <a:t>уководитель</a:t>
              </a:r>
              <a:r>
                <a:rPr lang="ru-RU" sz="2400" dirty="0" smtClean="0">
                  <a:solidFill>
                    <a:srgbClr val="000000"/>
                  </a:solidFill>
                  <a:latin typeface="Clear Sans Regular"/>
                </a:rPr>
                <a:t> Ресурсного центра, директор АСУСОН ТО «Детский психоневрологический </a:t>
              </a:r>
              <a:br>
                <a:rPr lang="ru-RU" sz="2400" dirty="0" smtClean="0">
                  <a:solidFill>
                    <a:srgbClr val="000000"/>
                  </a:solidFill>
                  <a:latin typeface="Clear Sans Regular"/>
                </a:rPr>
              </a:br>
              <a:r>
                <a:rPr lang="ru-RU" sz="2400" dirty="0" smtClean="0">
                  <a:solidFill>
                    <a:srgbClr val="000000"/>
                  </a:solidFill>
                  <a:latin typeface="Clear Sans Regular"/>
                </a:rPr>
                <a:t>дом-интернат»</a:t>
              </a:r>
              <a:endParaRPr lang="en-US" sz="2400" dirty="0">
                <a:solidFill>
                  <a:srgbClr val="000000"/>
                </a:solidFill>
                <a:latin typeface="Clear Sans Regular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849817" y="5313985"/>
            <a:ext cx="3103696" cy="2272159"/>
            <a:chOff x="-65840" y="-28575"/>
            <a:chExt cx="4138262" cy="1513955"/>
          </a:xfrm>
        </p:grpSpPr>
        <p:sp>
          <p:nvSpPr>
            <p:cNvPr id="15" name="TextBox 15"/>
            <p:cNvSpPr txBox="1"/>
            <p:nvPr/>
          </p:nvSpPr>
          <p:spPr>
            <a:xfrm>
              <a:off x="0" y="-28575"/>
              <a:ext cx="4072422" cy="7997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ru-RU" sz="2600" dirty="0" smtClean="0">
                  <a:solidFill>
                    <a:srgbClr val="000000"/>
                  </a:solidFill>
                  <a:latin typeface="Efour Digital Pro"/>
                </a:rPr>
                <a:t>Татьяна Алексеевна божок,</a:t>
              </a:r>
              <a:endParaRPr lang="en-US" sz="2600" dirty="0">
                <a:solidFill>
                  <a:srgbClr val="000000"/>
                </a:solidFill>
                <a:latin typeface="Efour Digital Pro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-65840" y="747115"/>
              <a:ext cx="4072422" cy="738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ru-RU" sz="2400" dirty="0">
                  <a:solidFill>
                    <a:srgbClr val="000000"/>
                  </a:solidFill>
                  <a:latin typeface="Clear Sans Regular"/>
                </a:rPr>
                <a:t>з</a:t>
              </a:r>
              <a:r>
                <a:rPr lang="ru-RU" sz="2400" dirty="0" smtClean="0">
                  <a:solidFill>
                    <a:srgbClr val="000000"/>
                  </a:solidFill>
                  <a:latin typeface="Clear Sans Regular"/>
                </a:rPr>
                <a:t>аместитель директора по социальной работе</a:t>
              </a:r>
              <a:endParaRPr lang="en-US" sz="2400" dirty="0">
                <a:solidFill>
                  <a:srgbClr val="000000"/>
                </a:solidFill>
                <a:latin typeface="Clear Sans Regular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7965663" y="5258768"/>
            <a:ext cx="3071343" cy="2253109"/>
            <a:chOff x="0" y="-28575"/>
            <a:chExt cx="4095125" cy="1487504"/>
          </a:xfrm>
        </p:grpSpPr>
        <p:sp>
          <p:nvSpPr>
            <p:cNvPr id="18" name="TextBox 18"/>
            <p:cNvSpPr txBox="1"/>
            <p:nvPr/>
          </p:nvSpPr>
          <p:spPr>
            <a:xfrm>
              <a:off x="0" y="-28575"/>
              <a:ext cx="4072422" cy="7924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ru-RU" sz="2600" dirty="0" smtClean="0">
                  <a:solidFill>
                    <a:srgbClr val="000000"/>
                  </a:solidFill>
                  <a:latin typeface="Efour Digital Pro"/>
                </a:rPr>
                <a:t>Елена Анатольевна Макарова,</a:t>
              </a:r>
              <a:endParaRPr lang="en-US" sz="2600" dirty="0">
                <a:solidFill>
                  <a:srgbClr val="000000"/>
                </a:solidFill>
                <a:latin typeface="Efour Digital Pro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22703" y="727429"/>
              <a:ext cx="4072422" cy="731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ru-RU" sz="2400" dirty="0">
                  <a:solidFill>
                    <a:srgbClr val="000000"/>
                  </a:solidFill>
                  <a:latin typeface="Clear Sans Regular"/>
                </a:rPr>
                <a:t>з</a:t>
              </a:r>
              <a:r>
                <a:rPr lang="ru-RU" sz="2400" dirty="0" smtClean="0">
                  <a:solidFill>
                    <a:srgbClr val="000000"/>
                  </a:solidFill>
                  <a:latin typeface="Clear Sans Regular"/>
                </a:rPr>
                <a:t>аместитель директора по медицинской части</a:t>
              </a:r>
              <a:endParaRPr lang="en-US" sz="2400" dirty="0">
                <a:solidFill>
                  <a:srgbClr val="000000"/>
                </a:solidFill>
                <a:latin typeface="Clear Sans Regular"/>
              </a:endParaRP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3124200" y="103049"/>
            <a:ext cx="11966424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6000" dirty="0" smtClean="0">
                <a:solidFill>
                  <a:srgbClr val="FF0000"/>
                </a:solidFill>
                <a:latin typeface="Efour Digital Pro"/>
              </a:rPr>
              <a:t> </a:t>
            </a:r>
            <a:endParaRPr lang="en-US" sz="6000" dirty="0">
              <a:solidFill>
                <a:srgbClr val="FF0000"/>
              </a:solidFill>
              <a:latin typeface="Efour Digital Pro"/>
            </a:endParaRPr>
          </a:p>
          <a:p>
            <a:pPr algn="ctr"/>
            <a:r>
              <a:rPr lang="en-US" sz="6000" dirty="0" smtClean="0">
                <a:solidFill>
                  <a:srgbClr val="FF0000"/>
                </a:solidFill>
                <a:latin typeface="Efour Digital Pro"/>
              </a:rPr>
              <a:t> </a:t>
            </a:r>
            <a:r>
              <a:rPr lang="ru-RU" sz="6000" dirty="0" smtClean="0">
                <a:solidFill>
                  <a:srgbClr val="FF0000"/>
                </a:solidFill>
                <a:latin typeface="Efour Digital Pro"/>
              </a:rPr>
              <a:t>наша команда</a:t>
            </a:r>
            <a:endParaRPr lang="en-US" sz="6000" dirty="0">
              <a:solidFill>
                <a:srgbClr val="FF0000"/>
              </a:solidFill>
              <a:latin typeface="Efour Digital Pro"/>
            </a:endParaRPr>
          </a:p>
        </p:txBody>
      </p:sp>
      <p:grpSp>
        <p:nvGrpSpPr>
          <p:cNvPr id="21" name="Group 21"/>
          <p:cNvGrpSpPr/>
          <p:nvPr/>
        </p:nvGrpSpPr>
        <p:grpSpPr>
          <a:xfrm>
            <a:off x="11393665" y="5332734"/>
            <a:ext cx="3054316" cy="1919155"/>
            <a:chOff x="0" y="-28575"/>
            <a:chExt cx="4072422" cy="1399421"/>
          </a:xfrm>
        </p:grpSpPr>
        <p:sp>
          <p:nvSpPr>
            <p:cNvPr id="22" name="TextBox 22"/>
            <p:cNvSpPr txBox="1"/>
            <p:nvPr/>
          </p:nvSpPr>
          <p:spPr>
            <a:xfrm>
              <a:off x="0" y="-28575"/>
              <a:ext cx="4072422" cy="8752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ru-RU" sz="2600" dirty="0" smtClean="0">
                  <a:solidFill>
                    <a:srgbClr val="000000"/>
                  </a:solidFill>
                  <a:latin typeface="Efour Digital Pro"/>
                </a:rPr>
                <a:t>Надежда Петровна Конева,</a:t>
              </a:r>
              <a:endParaRPr lang="en-US" sz="2600" dirty="0">
                <a:solidFill>
                  <a:srgbClr val="000000"/>
                </a:solidFill>
                <a:latin typeface="Efour Digital Pro"/>
              </a:endParaRP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832223"/>
              <a:ext cx="4072422" cy="5386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ru-RU" sz="2400" dirty="0">
                  <a:solidFill>
                    <a:srgbClr val="000000"/>
                  </a:solidFill>
                  <a:latin typeface="Clear Sans Regular"/>
                </a:rPr>
                <a:t>з</a:t>
              </a:r>
              <a:r>
                <a:rPr lang="ru-RU" sz="2400" dirty="0" smtClean="0">
                  <a:solidFill>
                    <a:srgbClr val="000000"/>
                  </a:solidFill>
                  <a:latin typeface="Clear Sans Regular"/>
                </a:rPr>
                <a:t>аведующий отделением</a:t>
              </a:r>
              <a:endParaRPr lang="en-US" sz="2400" dirty="0">
                <a:solidFill>
                  <a:srgbClr val="000000"/>
                </a:solidFill>
                <a:latin typeface="Clear Sans Regular"/>
              </a:endParaRPr>
            </a:p>
          </p:txBody>
        </p:sp>
      </p:grp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4" cstate="print"/>
          <a:srcRect l="12457" b="13333"/>
          <a:stretch/>
        </p:blipFill>
        <p:spPr>
          <a:xfrm>
            <a:off x="11327897" y="2029503"/>
            <a:ext cx="3120084" cy="3229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5" cstate="print"/>
          <a:srcRect l="15158" r="13523" b="17541"/>
          <a:stretch/>
        </p:blipFill>
        <p:spPr>
          <a:xfrm>
            <a:off x="8052216" y="2035263"/>
            <a:ext cx="3048000" cy="3223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http://uddi72.ru/Jmage/rozhkova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10"/>
          <a:stretch/>
        </p:blipFill>
        <p:spPr bwMode="auto">
          <a:xfrm>
            <a:off x="1052042" y="2035265"/>
            <a:ext cx="2955867" cy="32235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9"/>
          <a:stretch/>
        </p:blipFill>
        <p:spPr>
          <a:xfrm>
            <a:off x="15361118" y="2010453"/>
            <a:ext cx="2534599" cy="3146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4" name="Group 21"/>
          <p:cNvGrpSpPr/>
          <p:nvPr/>
        </p:nvGrpSpPr>
        <p:grpSpPr>
          <a:xfrm>
            <a:off x="15090624" y="5258768"/>
            <a:ext cx="3054316" cy="1623790"/>
            <a:chOff x="0" y="-28575"/>
            <a:chExt cx="4072422" cy="1184045"/>
          </a:xfrm>
        </p:grpSpPr>
        <p:sp>
          <p:nvSpPr>
            <p:cNvPr id="26" name="TextBox 22"/>
            <p:cNvSpPr txBox="1"/>
            <p:nvPr/>
          </p:nvSpPr>
          <p:spPr>
            <a:xfrm>
              <a:off x="0" y="-28575"/>
              <a:ext cx="4072422" cy="8752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ru-RU" sz="2600" dirty="0" smtClean="0">
                  <a:solidFill>
                    <a:srgbClr val="000000"/>
                  </a:solidFill>
                  <a:latin typeface="Efour Digital Pro"/>
                </a:rPr>
                <a:t>Александр </a:t>
              </a:r>
              <a:r>
                <a:rPr lang="ru-RU" sz="2600" dirty="0" smtClean="0">
                  <a:solidFill>
                    <a:srgbClr val="000000"/>
                  </a:solidFill>
                  <a:latin typeface="Efour Digital Pro"/>
                </a:rPr>
                <a:t>Вячеславович </a:t>
              </a:r>
              <a:r>
                <a:rPr lang="ru-RU" sz="2600" dirty="0" err="1" smtClean="0">
                  <a:solidFill>
                    <a:srgbClr val="000000"/>
                  </a:solidFill>
                  <a:latin typeface="Efour Digital Pro"/>
                </a:rPr>
                <a:t>шастин</a:t>
              </a:r>
              <a:r>
                <a:rPr lang="ru-RU" sz="2600" dirty="0" smtClean="0">
                  <a:solidFill>
                    <a:srgbClr val="000000"/>
                  </a:solidFill>
                  <a:latin typeface="Efour Digital Pro"/>
                </a:rPr>
                <a:t>,</a:t>
              </a:r>
              <a:endParaRPr lang="en-US" sz="2600" dirty="0">
                <a:solidFill>
                  <a:srgbClr val="000000"/>
                </a:solidFill>
                <a:latin typeface="Efour Digital Pro"/>
              </a:endParaRPr>
            </a:p>
          </p:txBody>
        </p:sp>
        <p:sp>
          <p:nvSpPr>
            <p:cNvPr id="29" name="TextBox 23"/>
            <p:cNvSpPr txBox="1"/>
            <p:nvPr/>
          </p:nvSpPr>
          <p:spPr>
            <a:xfrm>
              <a:off x="0" y="886158"/>
              <a:ext cx="4072422" cy="2693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ru-RU" sz="2400" dirty="0" smtClean="0">
                  <a:solidFill>
                    <a:srgbClr val="000000"/>
                  </a:solidFill>
                  <a:latin typeface="Clear Sans Regular"/>
                </a:rPr>
                <a:t>программист</a:t>
              </a:r>
              <a:endParaRPr lang="en-US" sz="2400" dirty="0">
                <a:solidFill>
                  <a:srgbClr val="000000"/>
                </a:solidFill>
                <a:latin typeface="Clear Sans Regular"/>
              </a:endParaRPr>
            </a:p>
          </p:txBody>
        </p:sp>
      </p:grpSp>
      <p:sp>
        <p:nvSpPr>
          <p:cNvPr id="5" name="Скругленный прямоугольник 4"/>
          <p:cNvSpPr/>
          <p:nvPr/>
        </p:nvSpPr>
        <p:spPr>
          <a:xfrm>
            <a:off x="127012" y="7885429"/>
            <a:ext cx="6197588" cy="19824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rgbClr val="000000"/>
                </a:solidFill>
                <a:latin typeface="Efour Digital Pro"/>
              </a:rPr>
              <a:t>Логопеды </a:t>
            </a:r>
            <a:r>
              <a:rPr lang="ru-RU" dirty="0">
                <a:solidFill>
                  <a:srgbClr val="000000"/>
                </a:solidFill>
                <a:latin typeface="Efour Digital Pro"/>
              </a:rPr>
              <a:t>– 2</a:t>
            </a:r>
          </a:p>
          <a:p>
            <a:r>
              <a:rPr lang="ru-RU" dirty="0" smtClean="0">
                <a:solidFill>
                  <a:srgbClr val="000000"/>
                </a:solidFill>
                <a:latin typeface="Efour Digital Pro"/>
              </a:rPr>
              <a:t>Дефектолог </a:t>
            </a:r>
            <a:r>
              <a:rPr lang="ru-RU" dirty="0">
                <a:solidFill>
                  <a:srgbClr val="000000"/>
                </a:solidFill>
                <a:latin typeface="Efour Digital Pro"/>
              </a:rPr>
              <a:t>– 1</a:t>
            </a:r>
          </a:p>
          <a:p>
            <a:r>
              <a:rPr lang="ru-RU" dirty="0">
                <a:solidFill>
                  <a:srgbClr val="000000"/>
                </a:solidFill>
                <a:latin typeface="Efour Digital Pro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Efour Digital Pro"/>
              </a:rPr>
              <a:t>психологи </a:t>
            </a:r>
            <a:r>
              <a:rPr lang="ru-RU" dirty="0">
                <a:solidFill>
                  <a:srgbClr val="000000"/>
                </a:solidFill>
                <a:latin typeface="Efour Digital Pro"/>
              </a:rPr>
              <a:t>– 2</a:t>
            </a:r>
            <a:endParaRPr lang="ru-RU" dirty="0"/>
          </a:p>
          <a:p>
            <a:r>
              <a:rPr lang="ru-RU" dirty="0" smtClean="0">
                <a:solidFill>
                  <a:srgbClr val="000000"/>
                </a:solidFill>
                <a:latin typeface="Efour Digital Pro"/>
              </a:rPr>
              <a:t>Педагог </a:t>
            </a:r>
            <a:r>
              <a:rPr lang="ru-RU" dirty="0">
                <a:solidFill>
                  <a:srgbClr val="000000"/>
                </a:solidFill>
                <a:latin typeface="Efour Digital Pro"/>
              </a:rPr>
              <a:t>дополнительного образования – 4</a:t>
            </a:r>
          </a:p>
          <a:p>
            <a:r>
              <a:rPr lang="ru-RU" dirty="0">
                <a:solidFill>
                  <a:srgbClr val="000000"/>
                </a:solidFill>
                <a:latin typeface="Efour Digital Pro"/>
              </a:rPr>
              <a:t>Организатор досуговой деятельности – </a:t>
            </a:r>
            <a:r>
              <a:rPr lang="ru-RU" dirty="0" smtClean="0">
                <a:solidFill>
                  <a:srgbClr val="000000"/>
                </a:solidFill>
                <a:latin typeface="Efour Digital Pro"/>
              </a:rPr>
              <a:t>1</a:t>
            </a:r>
          </a:p>
          <a:p>
            <a:r>
              <a:rPr lang="ru-RU" dirty="0" smtClean="0">
                <a:solidFill>
                  <a:srgbClr val="000000"/>
                </a:solidFill>
                <a:latin typeface="Efour Digital Pro"/>
              </a:rPr>
              <a:t>Инструктор по физическому воспитанию – 1 </a:t>
            </a:r>
            <a:endParaRPr lang="ru-RU" dirty="0">
              <a:solidFill>
                <a:srgbClr val="000000"/>
              </a:solidFill>
              <a:latin typeface="Efour Digital Pro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6426355" y="7893329"/>
            <a:ext cx="5918045" cy="1982471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rgbClr val="000000"/>
                </a:solidFill>
                <a:latin typeface="Efour Digital Pro"/>
              </a:rPr>
              <a:t>Врач-психиатр – 2 </a:t>
            </a:r>
            <a:endParaRPr lang="ru-RU" dirty="0">
              <a:solidFill>
                <a:srgbClr val="000000"/>
              </a:solidFill>
              <a:latin typeface="Efour Digital Pro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Efour Digital Pro"/>
              </a:rPr>
              <a:t>Врач-невролог – 1 </a:t>
            </a:r>
          </a:p>
          <a:p>
            <a:r>
              <a:rPr lang="ru-RU" dirty="0" smtClean="0">
                <a:solidFill>
                  <a:srgbClr val="000000"/>
                </a:solidFill>
                <a:latin typeface="Efour Digital Pro"/>
              </a:rPr>
              <a:t>Врач-педиатр – 2 </a:t>
            </a:r>
            <a:endParaRPr lang="ru-RU" dirty="0">
              <a:solidFill>
                <a:srgbClr val="000000"/>
              </a:solidFill>
              <a:latin typeface="Efour Digital Pro"/>
            </a:endParaRPr>
          </a:p>
          <a:p>
            <a:r>
              <a:rPr lang="ru-RU" dirty="0">
                <a:solidFill>
                  <a:srgbClr val="000000"/>
                </a:solidFill>
                <a:latin typeface="Efour Digital Pro"/>
              </a:rPr>
              <a:t>инструктор по лечебной физкультуре– </a:t>
            </a:r>
            <a:r>
              <a:rPr lang="ru-RU" dirty="0" smtClean="0">
                <a:solidFill>
                  <a:srgbClr val="000000"/>
                </a:solidFill>
                <a:latin typeface="Efour Digital Pro"/>
              </a:rPr>
              <a:t>1</a:t>
            </a:r>
            <a:endParaRPr lang="ru-RU" dirty="0">
              <a:solidFill>
                <a:srgbClr val="000000"/>
              </a:solidFill>
              <a:latin typeface="Efour Digital Pro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12446155" y="7833318"/>
            <a:ext cx="5698785" cy="1982471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rgbClr val="000000"/>
                </a:solidFill>
                <a:latin typeface="Efour Digital Pro"/>
              </a:rPr>
              <a:t>массажист – 1 </a:t>
            </a:r>
            <a:endParaRPr lang="ru-RU" dirty="0">
              <a:solidFill>
                <a:srgbClr val="000000"/>
              </a:solidFill>
              <a:latin typeface="Efour Digital Pro"/>
            </a:endParaRPr>
          </a:p>
          <a:p>
            <a:r>
              <a:rPr lang="ru-RU" dirty="0">
                <a:solidFill>
                  <a:srgbClr val="000000"/>
                </a:solidFill>
                <a:latin typeface="Efour Digital Pro"/>
              </a:rPr>
              <a:t>медицинская сестра </a:t>
            </a:r>
            <a:r>
              <a:rPr lang="ru-RU" dirty="0" smtClean="0">
                <a:solidFill>
                  <a:srgbClr val="000000"/>
                </a:solidFill>
                <a:latin typeface="Efour Digital Pro"/>
              </a:rPr>
              <a:t>  физиотерапии – 1 </a:t>
            </a:r>
          </a:p>
          <a:p>
            <a:r>
              <a:rPr lang="ru-RU" dirty="0">
                <a:solidFill>
                  <a:srgbClr val="000000"/>
                </a:solidFill>
                <a:latin typeface="Efour Digital Pro"/>
              </a:rPr>
              <a:t>специалист </a:t>
            </a:r>
            <a:r>
              <a:rPr lang="ru-RU" dirty="0" smtClean="0">
                <a:solidFill>
                  <a:srgbClr val="000000"/>
                </a:solidFill>
                <a:latin typeface="Efour Digital Pro"/>
              </a:rPr>
              <a:t>по социальной  </a:t>
            </a:r>
            <a:r>
              <a:rPr lang="ru-RU" dirty="0">
                <a:solidFill>
                  <a:srgbClr val="000000"/>
                </a:solidFill>
                <a:latin typeface="Efour Digital Pro"/>
              </a:rPr>
              <a:t>реабилитации инвалидов– 1</a:t>
            </a:r>
          </a:p>
          <a:p>
            <a:r>
              <a:rPr lang="ru-RU" dirty="0" smtClean="0">
                <a:solidFill>
                  <a:srgbClr val="000000"/>
                </a:solidFill>
                <a:latin typeface="Efour Digital Pro"/>
              </a:rPr>
              <a:t>Воспитатели – 1</a:t>
            </a:r>
            <a:endParaRPr lang="ru-RU" dirty="0">
              <a:solidFill>
                <a:srgbClr val="000000"/>
              </a:solidFill>
              <a:latin typeface="Efour Digital Pro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817" y="2040130"/>
            <a:ext cx="2728381" cy="3151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95300" y="217875"/>
            <a:ext cx="17145000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5000" dirty="0" smtClean="0">
                <a:solidFill>
                  <a:srgbClr val="FF0000"/>
                </a:solidFill>
                <a:latin typeface="Efour Digital Pro"/>
              </a:rPr>
              <a:t>Особенности проекта «Родительский всеобуч»</a:t>
            </a:r>
            <a:endParaRPr lang="en-US" sz="5000" dirty="0">
              <a:solidFill>
                <a:srgbClr val="FF0000"/>
              </a:solidFill>
              <a:latin typeface="Efour Digital Pro"/>
            </a:endParaRPr>
          </a:p>
        </p:txBody>
      </p:sp>
      <p:grpSp>
        <p:nvGrpSpPr>
          <p:cNvPr id="19" name="Group 8"/>
          <p:cNvGrpSpPr/>
          <p:nvPr/>
        </p:nvGrpSpPr>
        <p:grpSpPr>
          <a:xfrm>
            <a:off x="228600" y="987316"/>
            <a:ext cx="8839200" cy="3619645"/>
            <a:chOff x="0" y="0"/>
            <a:chExt cx="12699982" cy="3635104"/>
          </a:xfrm>
        </p:grpSpPr>
        <p:grpSp>
          <p:nvGrpSpPr>
            <p:cNvPr id="21" name="Group 9"/>
            <p:cNvGrpSpPr/>
            <p:nvPr/>
          </p:nvGrpSpPr>
          <p:grpSpPr>
            <a:xfrm>
              <a:off x="0" y="0"/>
              <a:ext cx="12699982" cy="3635104"/>
              <a:chOff x="0" y="0"/>
              <a:chExt cx="4512977" cy="1291746"/>
            </a:xfrm>
          </p:grpSpPr>
          <p:sp>
            <p:nvSpPr>
              <p:cNvPr id="25" name="Freeform 10"/>
              <p:cNvSpPr/>
              <p:nvPr/>
            </p:nvSpPr>
            <p:spPr>
              <a:xfrm>
                <a:off x="0" y="0"/>
                <a:ext cx="4512977" cy="1291746"/>
              </a:xfrm>
              <a:custGeom>
                <a:avLst/>
                <a:gdLst/>
                <a:ahLst/>
                <a:cxnLst/>
                <a:rect l="l" t="t" r="r" b="b"/>
                <a:pathLst>
                  <a:path w="4512977" h="974248">
                    <a:moveTo>
                      <a:pt x="4388517" y="974248"/>
                    </a:moveTo>
                    <a:lnTo>
                      <a:pt x="124460" y="974248"/>
                    </a:lnTo>
                    <a:cubicBezTo>
                      <a:pt x="55880" y="974248"/>
                      <a:pt x="0" y="918367"/>
                      <a:pt x="0" y="84978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388517" y="0"/>
                    </a:lnTo>
                    <a:cubicBezTo>
                      <a:pt x="4457097" y="0"/>
                      <a:pt x="4512977" y="55880"/>
                      <a:pt x="4512977" y="124460"/>
                    </a:cubicBezTo>
                    <a:lnTo>
                      <a:pt x="4512977" y="849788"/>
                    </a:lnTo>
                    <a:cubicBezTo>
                      <a:pt x="4512977" y="918368"/>
                      <a:pt x="4457097" y="974248"/>
                      <a:pt x="4388517" y="974248"/>
                    </a:cubicBezTo>
                    <a:close/>
                  </a:path>
                </a:pathLst>
              </a:custGeom>
              <a:solidFill>
                <a:srgbClr val="D8A1A6"/>
              </a:solidFill>
            </p:spPr>
          </p:sp>
        </p:grpSp>
        <p:sp>
          <p:nvSpPr>
            <p:cNvPr id="23" name="TextBox 12"/>
            <p:cNvSpPr txBox="1"/>
            <p:nvPr/>
          </p:nvSpPr>
          <p:spPr>
            <a:xfrm>
              <a:off x="209916" y="41304"/>
              <a:ext cx="12490066" cy="355454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ru-RU" sz="23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Проведение цикла семинаров в формате онлайн.</a:t>
              </a:r>
            </a:p>
            <a:p>
              <a:pPr algn="just"/>
              <a:r>
                <a:rPr lang="ru-RU" sz="2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Данный формат позволил оказать квалифицированную помощь родителям, воспитывающим детей-инвалидов и детей с ограниченными возможностями здоровья, в том числе проживающим в отдаленных районах, и не имеющим возможности посещения реабилитационных центров (отделений). Участниками проекта стали жители не только Тюменской области, но и Омской, Новосибирской,  Владимирской, Кемеровской, Московской областей, Алтайского края, г.Санкт-Петербурга, приобретя таким образом всероссийский </a:t>
              </a:r>
              <a:r>
                <a:rPr lang="ru-RU" sz="23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масштаб</a:t>
              </a:r>
              <a:endParaRPr lang="ru-RU" sz="23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3" name="Group 8"/>
          <p:cNvGrpSpPr/>
          <p:nvPr/>
        </p:nvGrpSpPr>
        <p:grpSpPr>
          <a:xfrm>
            <a:off x="9213902" y="987316"/>
            <a:ext cx="8839200" cy="3619645"/>
            <a:chOff x="0" y="0"/>
            <a:chExt cx="12699982" cy="3334828"/>
          </a:xfrm>
        </p:grpSpPr>
        <p:grpSp>
          <p:nvGrpSpPr>
            <p:cNvPr id="114" name="Group 9"/>
            <p:cNvGrpSpPr/>
            <p:nvPr/>
          </p:nvGrpSpPr>
          <p:grpSpPr>
            <a:xfrm>
              <a:off x="0" y="0"/>
              <a:ext cx="12699982" cy="3334828"/>
              <a:chOff x="0" y="0"/>
              <a:chExt cx="4512977" cy="1185042"/>
            </a:xfrm>
          </p:grpSpPr>
          <p:sp>
            <p:nvSpPr>
              <p:cNvPr id="116" name="Freeform 10"/>
              <p:cNvSpPr/>
              <p:nvPr/>
            </p:nvSpPr>
            <p:spPr>
              <a:xfrm>
                <a:off x="0" y="0"/>
                <a:ext cx="4512977" cy="1185042"/>
              </a:xfrm>
              <a:custGeom>
                <a:avLst/>
                <a:gdLst/>
                <a:ahLst/>
                <a:cxnLst/>
                <a:rect l="l" t="t" r="r" b="b"/>
                <a:pathLst>
                  <a:path w="4512977" h="974248">
                    <a:moveTo>
                      <a:pt x="4388517" y="974248"/>
                    </a:moveTo>
                    <a:lnTo>
                      <a:pt x="124460" y="974248"/>
                    </a:lnTo>
                    <a:cubicBezTo>
                      <a:pt x="55880" y="974248"/>
                      <a:pt x="0" y="918367"/>
                      <a:pt x="0" y="84978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388517" y="0"/>
                    </a:lnTo>
                    <a:cubicBezTo>
                      <a:pt x="4457097" y="0"/>
                      <a:pt x="4512977" y="55880"/>
                      <a:pt x="4512977" y="124460"/>
                    </a:cubicBezTo>
                    <a:lnTo>
                      <a:pt x="4512977" y="849788"/>
                    </a:lnTo>
                    <a:cubicBezTo>
                      <a:pt x="4512977" y="918368"/>
                      <a:pt x="4457097" y="974248"/>
                      <a:pt x="4388517" y="974248"/>
                    </a:cubicBezTo>
                    <a:close/>
                  </a:path>
                </a:pathLst>
              </a:custGeom>
              <a:solidFill>
                <a:srgbClr val="D8A1A6"/>
              </a:solidFill>
            </p:spPr>
          </p:sp>
        </p:grpSp>
        <p:sp>
          <p:nvSpPr>
            <p:cNvPr id="115" name="TextBox 12"/>
            <p:cNvSpPr txBox="1"/>
            <p:nvPr/>
          </p:nvSpPr>
          <p:spPr>
            <a:xfrm>
              <a:off x="209916" y="37020"/>
              <a:ext cx="12490066" cy="29348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ru-RU" sz="23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Обучение родителей </a:t>
              </a:r>
              <a:r>
                <a:rPr lang="ru-RU" sz="23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использованию </a:t>
              </a:r>
              <a:r>
                <a:rPr lang="ru-RU" sz="23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реабилитационного оборудования, и повышения их компетентности в вопросах комплексной реабилитации и абилитации ребенка с инвалидностью,  знакомству с новыми, современными технологиями развития и воспитания детей – инвалидов, детей  с </a:t>
              </a:r>
              <a:r>
                <a:rPr lang="ru-RU" sz="23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ОВЗ. </a:t>
              </a:r>
              <a:r>
                <a:rPr lang="ru-RU" sz="23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Занятия </a:t>
              </a:r>
              <a:r>
                <a:rPr lang="ru-RU" sz="2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проводились специалистами практикующих центров  реабилитации, а также межведомственных структур (образования, здравоохранения, культуры) из различных регионов: Москва, Санкт-Петербург, Крым, Омск, Тюмень и др. </a:t>
              </a:r>
            </a:p>
          </p:txBody>
        </p:sp>
      </p:grpSp>
      <p:grpSp>
        <p:nvGrpSpPr>
          <p:cNvPr id="117" name="Group 8"/>
          <p:cNvGrpSpPr/>
          <p:nvPr/>
        </p:nvGrpSpPr>
        <p:grpSpPr>
          <a:xfrm>
            <a:off x="228600" y="4625899"/>
            <a:ext cx="8823627" cy="3185795"/>
            <a:chOff x="0" y="184100"/>
            <a:chExt cx="12755058" cy="3036171"/>
          </a:xfrm>
        </p:grpSpPr>
        <p:grpSp>
          <p:nvGrpSpPr>
            <p:cNvPr id="119" name="Group 9"/>
            <p:cNvGrpSpPr/>
            <p:nvPr/>
          </p:nvGrpSpPr>
          <p:grpSpPr>
            <a:xfrm>
              <a:off x="0" y="184101"/>
              <a:ext cx="12699982" cy="3036170"/>
              <a:chOff x="0" y="65421"/>
              <a:chExt cx="4512977" cy="1078913"/>
            </a:xfrm>
          </p:grpSpPr>
          <p:sp>
            <p:nvSpPr>
              <p:cNvPr id="122" name="Freeform 10"/>
              <p:cNvSpPr/>
              <p:nvPr/>
            </p:nvSpPr>
            <p:spPr>
              <a:xfrm>
                <a:off x="0" y="65421"/>
                <a:ext cx="4512977" cy="1078913"/>
              </a:xfrm>
              <a:custGeom>
                <a:avLst/>
                <a:gdLst/>
                <a:ahLst/>
                <a:cxnLst/>
                <a:rect l="l" t="t" r="r" b="b"/>
                <a:pathLst>
                  <a:path w="4512977" h="974248">
                    <a:moveTo>
                      <a:pt x="4388517" y="974248"/>
                    </a:moveTo>
                    <a:lnTo>
                      <a:pt x="124460" y="974248"/>
                    </a:lnTo>
                    <a:cubicBezTo>
                      <a:pt x="55880" y="974248"/>
                      <a:pt x="0" y="918367"/>
                      <a:pt x="0" y="84978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388517" y="0"/>
                    </a:lnTo>
                    <a:cubicBezTo>
                      <a:pt x="4457097" y="0"/>
                      <a:pt x="4512977" y="55880"/>
                      <a:pt x="4512977" y="124460"/>
                    </a:cubicBezTo>
                    <a:lnTo>
                      <a:pt x="4512977" y="849788"/>
                    </a:lnTo>
                    <a:cubicBezTo>
                      <a:pt x="4512977" y="918368"/>
                      <a:pt x="4457097" y="974248"/>
                      <a:pt x="4388517" y="974248"/>
                    </a:cubicBezTo>
                    <a:close/>
                  </a:path>
                </a:pathLst>
              </a:custGeom>
              <a:solidFill>
                <a:srgbClr val="D8A1A6"/>
              </a:solidFill>
            </p:spPr>
          </p:sp>
        </p:grpSp>
        <p:sp>
          <p:nvSpPr>
            <p:cNvPr id="120" name="TextBox 12"/>
            <p:cNvSpPr txBox="1"/>
            <p:nvPr/>
          </p:nvSpPr>
          <p:spPr>
            <a:xfrm>
              <a:off x="393352" y="184100"/>
              <a:ext cx="12361706" cy="303587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ru-RU" sz="23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Проведение </a:t>
              </a:r>
              <a:r>
                <a:rPr lang="ru-RU" sz="23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практикумов с предоставлением  последующих рекомендаций.</a:t>
              </a:r>
            </a:p>
            <a:p>
              <a:r>
                <a:rPr lang="ru-RU" sz="2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Родители апробировали технологии  и выполняли практические задания, применяли на практике полученные в ходе </a:t>
              </a:r>
              <a:r>
                <a:rPr lang="ru-RU" sz="2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вебинаров</a:t>
              </a:r>
              <a:r>
                <a:rPr lang="ru-RU" sz="2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знания,  по  развитию и воспитанию детей с инвалидностью в домашних условиях  в привычной для ребенка благоприятной атмосфере.  </a:t>
              </a:r>
            </a:p>
            <a:p>
              <a:r>
                <a:rPr lang="ru-RU" sz="2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	По окончанию занятий каждому слушателю направлялись памятки, алгоритмы выполнения практических заданий.</a:t>
              </a:r>
            </a:p>
          </p:txBody>
        </p:sp>
      </p:grpSp>
      <p:grpSp>
        <p:nvGrpSpPr>
          <p:cNvPr id="123" name="Group 8"/>
          <p:cNvGrpSpPr/>
          <p:nvPr/>
        </p:nvGrpSpPr>
        <p:grpSpPr>
          <a:xfrm>
            <a:off x="9194852" y="4625899"/>
            <a:ext cx="9055048" cy="3185488"/>
            <a:chOff x="0" y="184101"/>
            <a:chExt cx="13010108" cy="3124080"/>
          </a:xfrm>
        </p:grpSpPr>
        <p:grpSp>
          <p:nvGrpSpPr>
            <p:cNvPr id="124" name="Group 9"/>
            <p:cNvGrpSpPr/>
            <p:nvPr/>
          </p:nvGrpSpPr>
          <p:grpSpPr>
            <a:xfrm>
              <a:off x="0" y="184101"/>
              <a:ext cx="12699982" cy="3124080"/>
              <a:chOff x="0" y="65421"/>
              <a:chExt cx="4512977" cy="1110152"/>
            </a:xfrm>
          </p:grpSpPr>
          <p:sp>
            <p:nvSpPr>
              <p:cNvPr id="127" name="Freeform 10"/>
              <p:cNvSpPr/>
              <p:nvPr/>
            </p:nvSpPr>
            <p:spPr>
              <a:xfrm>
                <a:off x="0" y="65421"/>
                <a:ext cx="4512977" cy="1110152"/>
              </a:xfrm>
              <a:custGeom>
                <a:avLst/>
                <a:gdLst/>
                <a:ahLst/>
                <a:cxnLst/>
                <a:rect l="l" t="t" r="r" b="b"/>
                <a:pathLst>
                  <a:path w="4512977" h="974248">
                    <a:moveTo>
                      <a:pt x="4388517" y="974248"/>
                    </a:moveTo>
                    <a:lnTo>
                      <a:pt x="124460" y="974248"/>
                    </a:lnTo>
                    <a:cubicBezTo>
                      <a:pt x="55880" y="974248"/>
                      <a:pt x="0" y="918367"/>
                      <a:pt x="0" y="84978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388517" y="0"/>
                    </a:lnTo>
                    <a:cubicBezTo>
                      <a:pt x="4457097" y="0"/>
                      <a:pt x="4512977" y="55880"/>
                      <a:pt x="4512977" y="124460"/>
                    </a:cubicBezTo>
                    <a:lnTo>
                      <a:pt x="4512977" y="849788"/>
                    </a:lnTo>
                    <a:cubicBezTo>
                      <a:pt x="4512977" y="918368"/>
                      <a:pt x="4457097" y="974248"/>
                      <a:pt x="4388517" y="974248"/>
                    </a:cubicBezTo>
                    <a:close/>
                  </a:path>
                </a:pathLst>
              </a:custGeom>
              <a:solidFill>
                <a:srgbClr val="D8A1A6"/>
              </a:solidFill>
            </p:spPr>
          </p:sp>
        </p:grpSp>
        <p:sp>
          <p:nvSpPr>
            <p:cNvPr id="126" name="TextBox 12"/>
            <p:cNvSpPr txBox="1"/>
            <p:nvPr/>
          </p:nvSpPr>
          <p:spPr>
            <a:xfrm>
              <a:off x="520042" y="764842"/>
              <a:ext cx="12490066" cy="21732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Подкрепление полученных знаний методической литературой.</a:t>
              </a:r>
            </a:p>
            <a:p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 целью закрепления знаний, умений и навыков, полученных в ходе проекта,  сформированы обучающие кейсы, содержащие методические пособия, памятки, буклеты и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лифлеты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по работе с особенными детьми.</a:t>
              </a:r>
            </a:p>
          </p:txBody>
        </p:sp>
      </p:grpSp>
      <p:grpSp>
        <p:nvGrpSpPr>
          <p:cNvPr id="128" name="Group 8"/>
          <p:cNvGrpSpPr/>
          <p:nvPr/>
        </p:nvGrpSpPr>
        <p:grpSpPr>
          <a:xfrm>
            <a:off x="238125" y="7959095"/>
            <a:ext cx="17951554" cy="2246622"/>
            <a:chOff x="0" y="184099"/>
            <a:chExt cx="12790507" cy="3124082"/>
          </a:xfrm>
        </p:grpSpPr>
        <p:grpSp>
          <p:nvGrpSpPr>
            <p:cNvPr id="129" name="Group 9"/>
            <p:cNvGrpSpPr/>
            <p:nvPr/>
          </p:nvGrpSpPr>
          <p:grpSpPr>
            <a:xfrm>
              <a:off x="0" y="184101"/>
              <a:ext cx="12699982" cy="3124080"/>
              <a:chOff x="0" y="65421"/>
              <a:chExt cx="4512977" cy="1110152"/>
            </a:xfrm>
          </p:grpSpPr>
          <p:sp>
            <p:nvSpPr>
              <p:cNvPr id="131" name="Freeform 10"/>
              <p:cNvSpPr/>
              <p:nvPr/>
            </p:nvSpPr>
            <p:spPr>
              <a:xfrm>
                <a:off x="0" y="65421"/>
                <a:ext cx="4512977" cy="1110152"/>
              </a:xfrm>
              <a:custGeom>
                <a:avLst/>
                <a:gdLst/>
                <a:ahLst/>
                <a:cxnLst/>
                <a:rect l="l" t="t" r="r" b="b"/>
                <a:pathLst>
                  <a:path w="4512977" h="974248">
                    <a:moveTo>
                      <a:pt x="4388517" y="974248"/>
                    </a:moveTo>
                    <a:lnTo>
                      <a:pt x="124460" y="974248"/>
                    </a:lnTo>
                    <a:cubicBezTo>
                      <a:pt x="55880" y="974248"/>
                      <a:pt x="0" y="918367"/>
                      <a:pt x="0" y="84978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388517" y="0"/>
                    </a:lnTo>
                    <a:cubicBezTo>
                      <a:pt x="4457097" y="0"/>
                      <a:pt x="4512977" y="55880"/>
                      <a:pt x="4512977" y="124460"/>
                    </a:cubicBezTo>
                    <a:lnTo>
                      <a:pt x="4512977" y="849788"/>
                    </a:lnTo>
                    <a:cubicBezTo>
                      <a:pt x="4512977" y="918368"/>
                      <a:pt x="4457097" y="974248"/>
                      <a:pt x="4388517" y="974248"/>
                    </a:cubicBezTo>
                    <a:close/>
                  </a:path>
                </a:pathLst>
              </a:custGeom>
              <a:solidFill>
                <a:srgbClr val="D8A1A6"/>
              </a:solidFill>
            </p:spPr>
          </p:sp>
        </p:grpSp>
        <p:sp>
          <p:nvSpPr>
            <p:cNvPr id="130" name="TextBox 12"/>
            <p:cNvSpPr txBox="1"/>
            <p:nvPr/>
          </p:nvSpPr>
          <p:spPr>
            <a:xfrm>
              <a:off x="90525" y="184099"/>
              <a:ext cx="12699982" cy="297449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ru-RU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Уникальность технологии.</a:t>
              </a:r>
              <a:endPara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ru-RU" sz="2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Формат мероприятий по взаимодействию с родителями «Родительский всеобуч» широко распространен  в педагогике, в форме  проведения лекций, связанных между собой единой тематикой.  </a:t>
              </a:r>
              <a:r>
                <a:rPr lang="ru-RU" sz="23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Вместе </a:t>
              </a:r>
              <a:r>
                <a:rPr lang="ru-RU" sz="2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 тем, «Школа для родителей», как единая система </a:t>
              </a:r>
              <a:r>
                <a:rPr lang="ru-RU" sz="23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просвещения родителей </a:t>
              </a:r>
              <a:r>
                <a:rPr lang="ru-RU" sz="2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(зачисление на курс, теоретическая и практическая составляющие, тестирование, выдача сертификатов о прохождении курса) </a:t>
              </a:r>
              <a:r>
                <a:rPr lang="ru-RU" sz="23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является </a:t>
              </a:r>
              <a:r>
                <a:rPr lang="ru-RU" sz="2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уникальной </a:t>
              </a:r>
              <a:r>
                <a:rPr lang="ru-RU" sz="23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технологией. Проект </a:t>
              </a:r>
              <a:r>
                <a:rPr lang="ru-RU" sz="2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оказался популярным среди родителей особенных детей. Планировалось зачислить в число слушателей  40 человек,  зарегистрировались через онлайн-анкету более 70, фактически приняли участие свыше 100 человек.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056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1" y="171450"/>
            <a:ext cx="5715000" cy="321311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90499"/>
            <a:ext cx="5715001" cy="32131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3622665"/>
            <a:ext cx="5715000" cy="32131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6912" y="171449"/>
            <a:ext cx="5715000" cy="32131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7073881"/>
            <a:ext cx="5715001" cy="321311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7073881"/>
            <a:ext cx="5715001" cy="321311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6910" y="3622665"/>
            <a:ext cx="5715001" cy="321311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6910" y="7073881"/>
            <a:ext cx="5715001" cy="3213119"/>
          </a:xfrm>
          <a:prstGeom prst="rect">
            <a:avLst/>
          </a:prstGeom>
        </p:spPr>
      </p:pic>
      <p:sp>
        <p:nvSpPr>
          <p:cNvPr id="13" name="TextBox 2"/>
          <p:cNvSpPr txBox="1"/>
          <p:nvPr/>
        </p:nvSpPr>
        <p:spPr>
          <a:xfrm>
            <a:off x="5962650" y="3699866"/>
            <a:ext cx="6215901" cy="34624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4500" dirty="0" smtClean="0">
                <a:solidFill>
                  <a:srgbClr val="FF0000"/>
                </a:solidFill>
                <a:latin typeface="Efour Digital Pro"/>
              </a:rPr>
              <a:t>Реализация проекта </a:t>
            </a:r>
            <a:r>
              <a:rPr lang="ru-RU" sz="4500" dirty="0" smtClean="0">
                <a:solidFill>
                  <a:srgbClr val="FF0000"/>
                </a:solidFill>
                <a:latin typeface="Efour Digital Pro"/>
              </a:rPr>
              <a:t>«Родительский всеобуч» </a:t>
            </a:r>
            <a:br>
              <a:rPr lang="ru-RU" sz="4500" dirty="0" smtClean="0">
                <a:solidFill>
                  <a:srgbClr val="FF0000"/>
                </a:solidFill>
                <a:latin typeface="Efour Digital Pro"/>
              </a:rPr>
            </a:br>
            <a:r>
              <a:rPr lang="ru-RU" sz="4500" dirty="0" smtClean="0">
                <a:solidFill>
                  <a:srgbClr val="FF0000"/>
                </a:solidFill>
                <a:latin typeface="Efour Digital Pro"/>
              </a:rPr>
              <a:t>2021-2022 гг.</a:t>
            </a:r>
            <a:endParaRPr lang="en-US" sz="4500" dirty="0">
              <a:solidFill>
                <a:srgbClr val="FF0000"/>
              </a:solidFill>
              <a:latin typeface="Efour Digital Pro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24000" y="5524500"/>
            <a:ext cx="21336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17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1016799" flipH="1">
            <a:off x="-3754389" y="-2096387"/>
            <a:ext cx="11406363" cy="9923536"/>
          </a:xfrm>
          <a:prstGeom prst="rect">
            <a:avLst/>
          </a:prstGeom>
        </p:spPr>
      </p:pic>
      <p:sp>
        <p:nvSpPr>
          <p:cNvPr id="26" name="TextBox 3"/>
          <p:cNvSpPr txBox="1"/>
          <p:nvPr/>
        </p:nvSpPr>
        <p:spPr>
          <a:xfrm>
            <a:off x="-1524000" y="571500"/>
            <a:ext cx="7848600" cy="12866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10800"/>
              </a:lnSpc>
            </a:pPr>
            <a:r>
              <a:rPr lang="ru-RU" sz="7200" dirty="0" smtClean="0">
                <a:solidFill>
                  <a:srgbClr val="FF0000"/>
                </a:solidFill>
                <a:latin typeface="Efour Digital Pro"/>
              </a:rPr>
              <a:t>Результаты</a:t>
            </a:r>
            <a:endParaRPr lang="en-US" sz="7200" dirty="0">
              <a:solidFill>
                <a:srgbClr val="FF0000"/>
              </a:solidFill>
              <a:latin typeface="Efour Digital Pro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20985" y="1858198"/>
            <a:ext cx="8229600" cy="480930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Количественные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Выполнение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плановых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показателей.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два года запланировано  охватить 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 (законных представителей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обучением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вопросам реабилитации и абилитации детей-инвалидов, в том числе с ТМНР, их развития,  воспитания и ухода. </a:t>
            </a:r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Знакомство с  технологиями, использование которых возможно  в  домашних условиях семьям, воспитывающим детей с инвалидностью.  </a:t>
            </a:r>
          </a:p>
          <a:p>
            <a:pPr algn="just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процессе проведения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вебинаров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были освещены более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технологий,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практик, проведено около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– классов, 9 тренингов, 20 практикумов.</a:t>
            </a:r>
          </a:p>
          <a:p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9448800" y="1858197"/>
            <a:ext cx="8229600" cy="480930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Качественные</a:t>
            </a:r>
            <a:endParaRPr lang="ru-RU" sz="2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Повышение уровня компетентности родителей (законных представителей) в вопросах реабилитации и абилитации детей с инвалидностью, их развития,  воспитания и ухода.</a:t>
            </a:r>
          </a:p>
          <a:p>
            <a:pPr algn="just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Повышение доступности реабилитационных услуг и обеспечение непрерывности реабилитационного процесса детей - инвалидов;</a:t>
            </a:r>
          </a:p>
          <a:p>
            <a:pPr algn="just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Повышение профессиональных компетенций специалистов учреждений различных ведомств – слушателей «Родительского всеобуча».</a:t>
            </a:r>
          </a:p>
          <a:p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47970754"/>
              </p:ext>
            </p:extLst>
          </p:nvPr>
        </p:nvGraphicFramePr>
        <p:xfrm>
          <a:off x="3048000" y="6667498"/>
          <a:ext cx="12268200" cy="36195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23703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4681</TotalTime>
  <Words>1358</Words>
  <Application>Microsoft Office PowerPoint</Application>
  <PresentationFormat>Произвольный</PresentationFormat>
  <Paragraphs>164</Paragraphs>
  <Slides>12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Times New Roman</vt:lpstr>
      <vt:lpstr>Efour Digital Pro</vt:lpstr>
      <vt:lpstr>Clear Sans Regular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Фиолетовый и Зеленый Анимированный Абстрактный Узор Групповой Проект Презентация на Тему Образования</dc:title>
  <dc:creator>User</dc:creator>
  <cp:lastModifiedBy>User</cp:lastModifiedBy>
  <cp:revision>92</cp:revision>
  <dcterms:created xsi:type="dcterms:W3CDTF">2006-08-16T00:00:00Z</dcterms:created>
  <dcterms:modified xsi:type="dcterms:W3CDTF">2023-02-10T09:41:31Z</dcterms:modified>
  <dc:identifier>DAE2EviT4s0</dc:identifier>
</cp:coreProperties>
</file>