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79" r:id="rId2"/>
    <p:sldId id="333" r:id="rId3"/>
    <p:sldId id="334" r:id="rId4"/>
    <p:sldId id="338" r:id="rId5"/>
    <p:sldId id="347" r:id="rId6"/>
    <p:sldId id="337" r:id="rId7"/>
    <p:sldId id="346" r:id="rId8"/>
    <p:sldId id="340" r:id="rId9"/>
    <p:sldId id="343" r:id="rId10"/>
    <p:sldId id="341" r:id="rId11"/>
    <p:sldId id="344" r:id="rId12"/>
    <p:sldId id="342" r:id="rId13"/>
    <p:sldId id="34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1C6"/>
    <a:srgbClr val="FAA4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Качественный</a:t>
            </a:r>
            <a:r>
              <a:rPr lang="ru-RU" baseline="0"/>
              <a:t> уровень усвоения программы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«Ребёнок и другие люди»</c:v>
                </c:pt>
                <c:pt idx="1">
                  <c:v>: «Ребёнок и природа»</c:v>
                </c:pt>
                <c:pt idx="2">
                  <c:v>«Ребёнок один дома»</c:v>
                </c:pt>
                <c:pt idx="3">
                  <c:v>«Здоровье ребёнка»</c:v>
                </c:pt>
                <c:pt idx="4">
                  <c:v>«Эмоции»</c:v>
                </c:pt>
                <c:pt idx="5">
                  <c:v>«Ребёнок на улицах города»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42</c:v>
                </c:pt>
                <c:pt idx="4">
                  <c:v>57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E6-4918-883B-477607F470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«Ребёнок и другие люди»</c:v>
                </c:pt>
                <c:pt idx="1">
                  <c:v>: «Ребёнок и природа»</c:v>
                </c:pt>
                <c:pt idx="2">
                  <c:v>«Ребёнок один дома»</c:v>
                </c:pt>
                <c:pt idx="3">
                  <c:v>«Здоровье ребёнка»</c:v>
                </c:pt>
                <c:pt idx="4">
                  <c:v>«Эмоции»</c:v>
                </c:pt>
                <c:pt idx="5">
                  <c:v>«Ребёнок на улицах города»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</c:v>
                </c:pt>
                <c:pt idx="1">
                  <c:v>71</c:v>
                </c:pt>
                <c:pt idx="2">
                  <c:v>71</c:v>
                </c:pt>
                <c:pt idx="3">
                  <c:v>85</c:v>
                </c:pt>
                <c:pt idx="4">
                  <c:v>78</c:v>
                </c:pt>
                <c:pt idx="5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E6-4918-883B-477607F470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«Ребёнок и другие люди»</c:v>
                </c:pt>
                <c:pt idx="1">
                  <c:v>: «Ребёнок и природа»</c:v>
                </c:pt>
                <c:pt idx="2">
                  <c:v>«Ребёнок один дома»</c:v>
                </c:pt>
                <c:pt idx="3">
                  <c:v>«Здоровье ребёнка»</c:v>
                </c:pt>
                <c:pt idx="4">
                  <c:v>«Эмоции»</c:v>
                </c:pt>
                <c:pt idx="5">
                  <c:v>«Ребёнок на улицах города»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E6-4918-883B-477607F47034}"/>
            </c:ext>
          </c:extLst>
        </c:ser>
        <c:gapWidth val="219"/>
        <c:overlap val="-27"/>
        <c:axId val="162907264"/>
        <c:axId val="162908800"/>
      </c:barChart>
      <c:catAx>
        <c:axId val="162907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908800"/>
        <c:crosses val="autoZero"/>
        <c:auto val="1"/>
        <c:lblAlgn val="ctr"/>
        <c:lblOffset val="100"/>
      </c:catAx>
      <c:valAx>
        <c:axId val="162908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90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Качественный уровень за год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7C-4109-9247-386FC3399E1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7C-4109-9247-386FC3399E1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7C-4109-9247-386FC3399E1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7C-4109-9247-386FC3399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AA-46AC-8525-AF5F0DA6F29C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1E82C-0347-4ECC-821D-E00C5FB95659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2ECE-BB59-4E5A-B70C-3C325CC026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s://vk.com/club6859939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4401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Структурное подразделение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«Отделение дошкольного образования детей»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ГБОУ лицея № 82 Петроградского района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Санкт-Петербурга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/>
            </a:r>
            <a:br>
              <a:rPr lang="ru-RU" sz="4800" dirty="0" smtClean="0">
                <a:latin typeface="Bookman Old Style" pitchFamily="18" charset="0"/>
              </a:rPr>
            </a:br>
            <a:endParaRPr lang="ru-RU" sz="4800" dirty="0">
              <a:latin typeface="Comic Sans MS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5984" y="5286388"/>
            <a:ext cx="4968552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Долгосрочный проект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27" name="Picture 3" descr="C:\Users\User\Downloads\sBlubY29mc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564198" cy="3708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5643578"/>
            <a:ext cx="281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«Добрая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5643578"/>
            <a:ext cx="2279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дорога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5572140"/>
            <a:ext cx="2809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етства»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Работа с родителями: памятки, консультации, буклеты, акции,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ссылка на  группу </a:t>
            </a:r>
            <a:r>
              <a:rPr lang="ru-RU" sz="1800" b="1" dirty="0" err="1" smtClean="0">
                <a:solidFill>
                  <a:srgbClr val="C00000"/>
                </a:solidFill>
              </a:rPr>
              <a:t>Вконтакте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пк\AppData\Local\Microsoft\Windows\Temporary Internet Files\Content.Word\IMG_20191212_1627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344189" cy="312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24609" t="15625" r="38477" b="7291"/>
          <a:stretch>
            <a:fillRect/>
          </a:stretch>
        </p:blipFill>
        <p:spPr bwMode="auto">
          <a:xfrm>
            <a:off x="5000628" y="1785926"/>
            <a:ext cx="3500462" cy="411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286380" y="1285860"/>
            <a:ext cx="357190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Группа </a:t>
            </a:r>
            <a:r>
              <a:rPr lang="ru-RU" sz="1200" b="1" dirty="0" err="1" smtClean="0"/>
              <a:t>Вк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онтакте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«Сказочный домик»: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50017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"Сказочный домик" (</a:t>
            </a:r>
            <a:r>
              <a:rPr lang="en-US" dirty="0" smtClean="0">
                <a:hlinkClick r:id="rId4"/>
              </a:rPr>
              <a:t>vk.com)</a:t>
            </a:r>
            <a:endParaRPr lang="ru-RU" dirty="0"/>
          </a:p>
        </p:txBody>
      </p:sp>
      <p:pic>
        <p:nvPicPr>
          <p:cNvPr id="24579" name="Picture 3" descr="C:\Users\User\Downloads\IMG-20230119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428736"/>
            <a:ext cx="222895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Прораб\Desktop\ЗЕЛЕНЫЙ ОГОНЕК\акция\IMG_20160621_103557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2786082" cy="184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Прораб\Desktop\Зеленый край\фотографии\71281f84-3310-41e1-a5dd-695f8e165118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643446"/>
            <a:ext cx="1572252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Интерактивные формы работы с детьми и родителями: викторины, игры, консультации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Прораб\Desktop\Зеленый край\фотографии\IMG_7974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1941115" cy="420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Прораб\Desktop\Зеленый край\фотографии\58792457-7907-4772-8383-03fba1658b6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000"/>
          <a:stretch>
            <a:fillRect/>
          </a:stretch>
        </p:blipFill>
        <p:spPr bwMode="auto">
          <a:xfrm>
            <a:off x="6429388" y="1643050"/>
            <a:ext cx="177546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343" r="16923" b="4867"/>
          <a:stretch>
            <a:fillRect/>
          </a:stretch>
        </p:blipFill>
        <p:spPr>
          <a:xfrm>
            <a:off x="500034" y="1714488"/>
            <a:ext cx="350046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Работа с педагогами и социумом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Прораб\Desktop\Зеленый край\фотографии\9f98fcb1-4d52-483e-b638-b5d3e6a484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228601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Прораб\Desktop\Зеленый край\фотографии\ea669cf1-5feb-4f7b-8693-8c1cb22e7f9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785926"/>
            <a:ext cx="1699888" cy="288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Прораб\Desktop\Зеленый край\фотографии\автошкола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3794767" cy="298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286380" y="1285860"/>
            <a:ext cx="357190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Экскурсия в автошколу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«Авторалли»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1357298"/>
            <a:ext cx="357190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акции с сотрудниками ОГИБДД «Пристегни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самое дорогое»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C:\Users\User\Downloads\KhrLpO1vBW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86322"/>
            <a:ext cx="2936860" cy="1651984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85720" y="4500570"/>
            <a:ext cx="3571900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Развлечение с сотрудниками ОГИБДД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3" descr="C:\Users\User\Downloads\IMG-20230118-WA0045.jpg"/>
          <p:cNvPicPr>
            <a:picLocks noChangeAspect="1" noChangeArrowheads="1"/>
          </p:cNvPicPr>
          <p:nvPr/>
        </p:nvPicPr>
        <p:blipFill>
          <a:blip r:embed="rId6" cstate="print"/>
          <a:srcRect t="17578" b="26171"/>
          <a:stretch>
            <a:fillRect/>
          </a:stretch>
        </p:blipFill>
        <p:spPr bwMode="auto">
          <a:xfrm>
            <a:off x="3786182" y="4857760"/>
            <a:ext cx="2214558" cy="1660930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4357686" y="4572008"/>
            <a:ext cx="4357718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Развлечение с сотрудниками МО «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Пасадский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и библиотеки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5" name="Picture 7" descr="C:\Users\User\Downloads\IMG-20230202-WA0038_edit_82658158721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5642" y="4857760"/>
            <a:ext cx="208339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3543296" cy="205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86314" y="1428736"/>
          <a:ext cx="2928958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674" name="Picture 2" descr="C:\Users\User\Downloads\e80e501974ffc5f03627487ea0d8ca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3929090" cy="2786082"/>
          </a:xfrm>
          <a:prstGeom prst="rect">
            <a:avLst/>
          </a:prstGeom>
          <a:noFill/>
        </p:spPr>
      </p:pic>
      <p:pic>
        <p:nvPicPr>
          <p:cNvPr id="28675" name="Picture 3" descr="C:\Users\User\Downloads\84542_Diplom Magistr48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643314"/>
            <a:ext cx="207170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-35721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Благодарим </a:t>
            </a:r>
            <a:r>
              <a:rPr lang="ru-RU" sz="4400" b="1" dirty="0" smtClean="0">
                <a:solidFill>
                  <a:srgbClr val="FF0000"/>
                </a:solidFill>
              </a:rPr>
              <a:t>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ichschkola.ucoz.ru/risun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289227" cy="296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1857364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Продолжительность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проекта: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долгосрочный, 1 год. 2021-2022 г.г.</a:t>
            </a:r>
          </a:p>
          <a:p>
            <a:pPr algn="just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Участники проекта: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дети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4-х возрастных групп (3-4 года, 4-5 лет, 5-6 лет, 6-7 лет),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воспитатели,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специалисты ДО (музыкальный руководитель, инструктор по ФИЗО, учитель-логопед),  родители (законные специалисты)</a:t>
            </a:r>
          </a:p>
          <a:p>
            <a:pPr algn="just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Итоговое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мероприятие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участие в районном конкурсе по безопасности жизнедеятельности, положительная статистика ГИБДД по Петроградскому району Санкт-Петербурга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https://www.culture.ru/storage/images/a87c85c0dac0e69e1b4e8c9cb04dafa2/5a2a7cdfc645bf88501e92bc3a17565f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1214446" cy="8750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«Добрая </a:t>
            </a:r>
            <a:r>
              <a:rPr lang="ru-RU" b="1" dirty="0" smtClean="0">
                <a:solidFill>
                  <a:srgbClr val="FFFF00"/>
                </a:solidFill>
              </a:rPr>
              <a:t>дорога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детства»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«Добрая </a:t>
            </a:r>
            <a:r>
              <a:rPr lang="ru-RU" b="1" dirty="0" smtClean="0">
                <a:solidFill>
                  <a:srgbClr val="FFFF00"/>
                </a:solidFill>
              </a:rPr>
              <a:t>дорога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детства»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35729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Необходимость обучения детей ПДД, так как дети часто являются причиной ДТП. Дошкольник не умеет управлять своим поведением, поэтому изучение и доведение до автоматизма ПДД, является одной из главных задач на сегодняшний день, а способствовать этому будет работа над данным проектом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857496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Гипотеза. </a:t>
            </a:r>
            <a:r>
              <a:rPr lang="ru-RU" dirty="0" smtClean="0">
                <a:solidFill>
                  <a:srgbClr val="FFC000"/>
                </a:solidFill>
              </a:rPr>
              <a:t>Дорога и игра – это два взаимосвязанных понятия. Безопасность напрямую зависит от тех игр, в которые играет дошкольник. Именно игра позволяет ребёнку смоделировать окружающий мир, найти свое безопасное и комфортное место в нём.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07194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Учреждение преследует </a:t>
            </a:r>
            <a:r>
              <a:rPr lang="ru-RU" b="1" dirty="0" smtClean="0">
                <a:solidFill>
                  <a:srgbClr val="00B050"/>
                </a:solidFill>
              </a:rPr>
              <a:t>цели</a:t>
            </a:r>
            <a:r>
              <a:rPr lang="ru-RU" dirty="0" smtClean="0">
                <a:solidFill>
                  <a:srgbClr val="00B050"/>
                </a:solidFill>
              </a:rPr>
              <a:t> научить каждого ребенка свободно ориентироваться в потоке уличного движения. Правильное поведение должно войти в их привычку.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14351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Ожидаемый результат </a:t>
            </a:r>
            <a:r>
              <a:rPr lang="ru-RU" b="1" dirty="0" smtClean="0"/>
              <a:t> - </a:t>
            </a:r>
            <a:r>
              <a:rPr lang="ru-RU" dirty="0" smtClean="0"/>
              <a:t>в</a:t>
            </a:r>
            <a:r>
              <a:rPr lang="ru-RU" dirty="0" smtClean="0"/>
              <a:t>оспитать </a:t>
            </a:r>
            <a:r>
              <a:rPr lang="ru-RU" dirty="0" smtClean="0"/>
              <a:t>грамотного </a:t>
            </a:r>
            <a:r>
              <a:rPr lang="ru-RU" dirty="0" smtClean="0"/>
              <a:t>пешехода-дошкольника. Сформировать умения у дошкольников ориентироваться </a:t>
            </a:r>
            <a:r>
              <a:rPr lang="ru-RU" dirty="0" smtClean="0"/>
              <a:t>в чрезвычайных </a:t>
            </a:r>
            <a:r>
              <a:rPr lang="ru-RU" dirty="0" smtClean="0"/>
              <a:t>ситуациях. Положительная статистика ОГИБДД УВД России по Петроградскому району Санкт-Петербурга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Стенд учреждения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«Добрая </a:t>
            </a:r>
            <a:r>
              <a:rPr lang="ru-RU" b="1" dirty="0" smtClean="0">
                <a:solidFill>
                  <a:srgbClr val="FFFF00"/>
                </a:solidFill>
              </a:rPr>
              <a:t>дорога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детства»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C:\Users\Прораб\Desktop\СТАРШИЙ ВОСПИТАТЕЛЬ\ЗЕЛЕНЫЙ ОГОНЕК\19-09-2020_13-31-12\IMG_804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5572164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286512" y="1357298"/>
            <a:ext cx="228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«Уголок безопасности»</a:t>
            </a:r>
            <a:r>
              <a:rPr lang="ru-RU" sz="1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представляет собой </a:t>
            </a:r>
            <a:r>
              <a:rPr lang="ru-RU" sz="14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стенд</a:t>
            </a:r>
            <a:r>
              <a:rPr lang="ru-RU" sz="1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 нем расположены необходимые справочные, аналитические, обучающие и наглядные материалы по пропаганде безопасности дорожного движения.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Стенд</a:t>
            </a:r>
            <a:r>
              <a:rPr lang="ru-RU" sz="1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размещен в вестибюле дошкольного учреждения. Полностью отражает профилактическую работу, проводимую совместно инспектором ОГИБДД, педагогами и Учреждением</a:t>
            </a:r>
            <a:r>
              <a:rPr lang="ru-RU" sz="1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50070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 родители (законные представители) имеют свободный доступ к ознакомлению с информацией и представленным рубрикам. Таким </a:t>
            </a:r>
            <a:r>
              <a:rPr lang="ru-RU" sz="1200" u="sng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 </a:t>
            </a:r>
            <a:r>
              <a:rPr lang="ru-RU" sz="1200" i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«Вернисаж»</a:t>
            </a: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детские работы </a:t>
            </a:r>
            <a:r>
              <a:rPr lang="ru-RU" sz="1200" i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(рисунки, </a:t>
            </a:r>
            <a:r>
              <a:rPr lang="ru-RU" sz="1200" i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кроссворды, </a:t>
            </a:r>
            <a:r>
              <a:rPr lang="ru-RU" sz="1200" i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коллаж)</a:t>
            </a: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*Информационные </a:t>
            </a: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материалы (памятки, консультации),  газета «Добрая </a:t>
            </a: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Дорога Детства»</a:t>
            </a:r>
            <a:endParaRPr lang="ru-RU" sz="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Вести из ОГИБДД по </a:t>
            </a: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Петроградскому району СПб</a:t>
            </a:r>
            <a:endParaRPr lang="ru-RU" sz="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Письмо водителю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Методическая литература и материал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mmedia.ozone.ru/multimedia/10165112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1409007" cy="202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1.ozone.ru/multimedia/102413367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500174"/>
            <a:ext cx="139319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ain-cdn.goods.ru/big1/hlr-system/1604112414/100024290546b0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00174"/>
            <a:ext cx="1440180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1.ozone.ru/multimedia/1024305525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00174"/>
            <a:ext cx="139001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ages.ru.prom.st/713985589_w640_h640_mozaika-sintez-plakaty-dlya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22764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bibliosfera.su/image/cache/catalog/img/pedagogika/00000235657-800x1000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714752"/>
            <a:ext cx="1630680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0-tub-ru.yandex.net/i?id=8e435065ffca5245f6704f47dacc025e&amp;ref=rim&amp;n=33&amp;w=150&amp;h=150"/>
          <p:cNvPicPr/>
          <p:nvPr/>
        </p:nvPicPr>
        <p:blipFill>
          <a:blip r:embed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714752"/>
            <a:ext cx="212407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tatic.ozone.ru/multimedia/audio_cd_covers/1014678736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786190"/>
            <a:ext cx="2786082" cy="195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каждой группе имеется макет улицы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s://avatars.mds.yandex.net/get-pdb/1870806/b2abb8c7-c260-4227-a68e-58f19ace7611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285860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babyben.ru/images/babyben/2018/09/foto5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s11.postimg.cc/i9s1l0z4j/IMG_20170303_102344_9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14422"/>
            <a:ext cx="3143272" cy="301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klubmama.ru/uploads/posts/2022-08/1661359321_27-klubmama-ru-p-podelka-maket-ulitsi-foto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29066"/>
            <a:ext cx="3929090" cy="250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Обучающий материал для дошкольников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744" b="16277"/>
          <a:stretch>
            <a:fillRect/>
          </a:stretch>
        </p:blipFill>
        <p:spPr bwMode="auto">
          <a:xfrm>
            <a:off x="642910" y="1357298"/>
            <a:ext cx="3714776" cy="228601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679"/>
          <a:stretch>
            <a:fillRect/>
          </a:stretch>
        </p:blipFill>
        <p:spPr bwMode="auto">
          <a:xfrm>
            <a:off x="6715140" y="1000108"/>
            <a:ext cx="2030724" cy="2808917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6972"/>
          <a:stretch>
            <a:fillRect/>
          </a:stretch>
        </p:blipFill>
        <p:spPr bwMode="auto">
          <a:xfrm>
            <a:off x="571472" y="3786190"/>
            <a:ext cx="3643338" cy="250033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0757"/>
          <a:stretch>
            <a:fillRect/>
          </a:stretch>
        </p:blipFill>
        <p:spPr bwMode="auto">
          <a:xfrm>
            <a:off x="4429124" y="1357298"/>
            <a:ext cx="2214578" cy="2357454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097" r="9631"/>
          <a:stretch>
            <a:fillRect/>
          </a:stretch>
        </p:blipFill>
        <p:spPr bwMode="auto">
          <a:xfrm>
            <a:off x="4286248" y="3786190"/>
            <a:ext cx="2301232" cy="242886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2749" t="3848" r="2870"/>
          <a:stretch>
            <a:fillRect/>
          </a:stretch>
        </p:blipFill>
        <p:spPr bwMode="auto">
          <a:xfrm>
            <a:off x="6715140" y="3857628"/>
            <a:ext cx="200026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Кабинет по ПДД и уличный городок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Прораб\Desktop\ЗЕЛЕНЫЙ ОГОНЕК\IMG_657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350046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Прораб\Desktop\ЗЕЛЕНЫЙ ОГОНЕК\IMG_7440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851" y="3679033"/>
            <a:ext cx="342902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paidagogos.com/wp-content/uploads/2015/02/7_Deti-igrayut-v-pravila-dorozhnogo-dvizheniya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2427604" cy="171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C:\Users\User\Downloads\IMG-20230119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00372"/>
            <a:ext cx="2630661" cy="2071646"/>
          </a:xfrm>
          <a:prstGeom prst="rect">
            <a:avLst/>
          </a:prstGeom>
          <a:noFill/>
        </p:spPr>
      </p:pic>
      <p:pic>
        <p:nvPicPr>
          <p:cNvPr id="26627" name="Picture 3" descr="C:\Users\User\Downloads\5UqUITsM0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71876"/>
            <a:ext cx="3635623" cy="2779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www.school619.ru/assets/images/news/2020_05/19-05-2020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00570"/>
            <a:ext cx="1857388" cy="155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8" name="Picture 4" descr="C:\Users\User\Downloads\IMG-20230119-WA0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1357298"/>
            <a:ext cx="21545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Работа с детьми: игры, занятия, экскурсии, викторины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Users\User\Downloads\IMG-20230201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2105473" cy="2786082"/>
          </a:xfrm>
          <a:prstGeom prst="rect">
            <a:avLst/>
          </a:prstGeom>
          <a:noFill/>
        </p:spPr>
      </p:pic>
      <p:pic>
        <p:nvPicPr>
          <p:cNvPr id="25604" name="Picture 4" descr="C:\Users\User\Downloads\IMG-20230119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28601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Users\User\Downloads\IMG-20230118-WA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Users\User\Downloads\IMG-20230126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28736"/>
            <a:ext cx="1928826" cy="225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9" name="Picture 9" descr="C:\Users\User\Downloads\oK-7GdtTTL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857628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C:\Users\User\Downloads\UMPbE4A6Cm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857628"/>
            <a:ext cx="3016243" cy="254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356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Структурное подразделение  «Отделение дошкольного образования детей»  ГБОУ лицея № 82 Петроградского района  Санкт-Петербурга  </vt:lpstr>
      <vt:lpstr>«Добрая дорога детства»</vt:lpstr>
      <vt:lpstr>«Добрая дорога детства»</vt:lpstr>
      <vt:lpstr>Стенд учреждения «Добрая дорога детства»</vt:lpstr>
      <vt:lpstr>Методическая литература и материал</vt:lpstr>
      <vt:lpstr>В каждой группе имеется макет улицы </vt:lpstr>
      <vt:lpstr>Обучающий материал для дошкольников</vt:lpstr>
      <vt:lpstr>Кабинет по ПДД и уличный городок</vt:lpstr>
      <vt:lpstr>Работа с детьми: игры, занятия, экскурсии, викторины</vt:lpstr>
      <vt:lpstr>Работа с родителями: памятки, консультации, буклеты, акции,   ссылка на  группу Вконтакте</vt:lpstr>
      <vt:lpstr>Интерактивные формы работы с детьми и родителями: викторины, игры, консультации</vt:lpstr>
      <vt:lpstr>Работа с педагогами и социумом</vt:lpstr>
      <vt:lpstr>Итоги проекта: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 слоги</dc:title>
  <dc:creator>А</dc:creator>
  <cp:lastModifiedBy>User</cp:lastModifiedBy>
  <cp:revision>22</cp:revision>
  <dcterms:created xsi:type="dcterms:W3CDTF">2012-07-16T07:42:24Z</dcterms:created>
  <dcterms:modified xsi:type="dcterms:W3CDTF">2023-02-11T14:45:48Z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408290</vt:lpwstr>
  </property>
  <property fmtid="{D5CDD505-2E9C-101B-9397-08002B2CF9AE}" pid="3" name="NXPowerLiteSettings">
    <vt:lpwstr>F5200358026400</vt:lpwstr>
  </property>
  <property fmtid="{D5CDD505-2E9C-101B-9397-08002B2CF9AE}" pid="4" name="NXPowerLiteVersion">
    <vt:lpwstr>D5.0.6</vt:lpwstr>
  </property>
</Properties>
</file>