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0" r:id="rId4"/>
    <p:sldId id="265" r:id="rId5"/>
    <p:sldId id="266" r:id="rId6"/>
    <p:sldId id="262" r:id="rId7"/>
    <p:sldId id="264" r:id="rId8"/>
    <p:sldId id="270" r:id="rId9"/>
    <p:sldId id="271" r:id="rId10"/>
    <p:sldId id="272" r:id="rId11"/>
    <p:sldId id="273" r:id="rId12"/>
    <p:sldId id="275" r:id="rId13"/>
    <p:sldId id="276" r:id="rId14"/>
    <p:sldId id="277" r:id="rId15"/>
    <p:sldId id="278" r:id="rId16"/>
    <p:sldId id="279" r:id="rId17"/>
    <p:sldId id="28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4" autoAdjust="0"/>
  </p:normalViewPr>
  <p:slideViewPr>
    <p:cSldViewPr snapToGrid="0" showGuides="1">
      <p:cViewPr varScale="1">
        <p:scale>
          <a:sx n="87" d="100"/>
          <a:sy n="87" d="100"/>
        </p:scale>
        <p:origin x="-624" y="-84"/>
      </p:cViewPr>
      <p:guideLst>
        <p:guide orient="horz" pos="2183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соотношение задач по сферам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EE-4172-BCE1-CFDDBFFCDC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EE-4172-BCE1-CFDDBFFCDC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EEE-4172-BCE1-CFDDBFFCDC2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EEE-4172-BCE1-CFDDBFFCDC2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EEE-4172-BCE1-CFDDBFFCDC2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800"/>
                      <a:t>само</a:t>
                    </a:r>
                  </a:p>
                  <a:p>
                    <a:r>
                      <a:rPr lang="ru-RU" sz="1800"/>
                      <a:t>организация
28 %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EEE-4172-BCE1-CFDDBFFCDC2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800"/>
                      <a:t>само</a:t>
                    </a:r>
                  </a:p>
                  <a:p>
                    <a:r>
                      <a:rPr lang="ru-RU" sz="1800"/>
                      <a:t>обслуживание
23%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EEE-4172-BCE1-CFDDBFFCDC24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29163A01-F6DB-44E6-96A1-172742D78602}" type="CATEGORYNAME">
                      <a:rPr lang="ru-RU" sz="1800"/>
                      <a:pPr/>
                      <a:t>[ИМЯ КАТЕГОРИИ]</a:t>
                    </a:fld>
                    <a:r>
                      <a:rPr lang="ru-RU" sz="1800"/>
                      <a:t>
</a:t>
                    </a:r>
                    <a:fld id="{1B44AA01-D7E0-4921-A366-1912EAE4CB10}" type="PERCENTAGE">
                      <a:rPr lang="ru-RU" sz="1800"/>
                      <a:pPr/>
                      <a:t>[ПРОЦЕНТ]</a:t>
                    </a:fld>
                    <a:endParaRPr lang="ru-RU" sz="180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EEE-4172-BCE1-CFDDBFFCDC24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800"/>
                      <a:t>применение</a:t>
                    </a:r>
                  </a:p>
                  <a:p>
                    <a:r>
                      <a:rPr lang="ru-RU" sz="1800"/>
                      <a:t> б/т
14%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EEE-4172-BCE1-CFDDBFFCDC2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самоорганизация 54</c:v>
                </c:pt>
                <c:pt idx="1">
                  <c:v>самообслуживание</c:v>
                </c:pt>
                <c:pt idx="2">
                  <c:v>приготовление пищи</c:v>
                </c:pt>
                <c:pt idx="3">
                  <c:v>применение б/т</c:v>
                </c:pt>
                <c:pt idx="4">
                  <c:v>коммуникация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62</c:v>
                </c:pt>
                <c:pt idx="1">
                  <c:v>54</c:v>
                </c:pt>
                <c:pt idx="2">
                  <c:v>48</c:v>
                </c:pt>
                <c:pt idx="3">
                  <c:v>32</c:v>
                </c:pt>
                <c:pt idx="4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EEE-4172-BCE1-CFDDBFFCDC2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903EE-1FCB-413B-83A9-AE233F510B11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5D332-85E2-4620-BC8F-8B7049A66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95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92A9-3157-451D-AB46-E33A1215AD2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3862-A69D-47B8-97AA-79AE1896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0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92A9-3157-451D-AB46-E33A1215AD2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3862-A69D-47B8-97AA-79AE1896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65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92A9-3157-451D-AB46-E33A1215AD2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3862-A69D-47B8-97AA-79AE1896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2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92A9-3157-451D-AB46-E33A1215AD2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3862-A69D-47B8-97AA-79AE1896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92A9-3157-451D-AB46-E33A1215AD2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3862-A69D-47B8-97AA-79AE1896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93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92A9-3157-451D-AB46-E33A1215AD2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3862-A69D-47B8-97AA-79AE1896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7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92A9-3157-451D-AB46-E33A1215AD2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3862-A69D-47B8-97AA-79AE1896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7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92A9-3157-451D-AB46-E33A1215AD2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3862-A69D-47B8-97AA-79AE1896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05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92A9-3157-451D-AB46-E33A1215AD2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3862-A69D-47B8-97AA-79AE1896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07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92A9-3157-451D-AB46-E33A1215AD2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3862-A69D-47B8-97AA-79AE1896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5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92A9-3157-451D-AB46-E33A1215AD2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93862-A69D-47B8-97AA-79AE1896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65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192A9-3157-451D-AB46-E33A1215AD22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93862-A69D-47B8-97AA-79AE1896F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89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92488" y="210866"/>
            <a:ext cx="7916883" cy="2310596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ОГБУ «Реабилитационный центр</a:t>
            </a:r>
            <a:b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 «Седьмой лепесток»</a:t>
            </a:r>
            <a:b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г. Елец </a:t>
            </a: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</a:rPr>
              <a:t>Л</a:t>
            </a: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  <a:t>ипецкая обл.</a:t>
            </a:r>
            <a:b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92488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29" y="2616464"/>
            <a:ext cx="7992042" cy="414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7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809875" y="29956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58660098"/>
              </p:ext>
            </p:extLst>
          </p:nvPr>
        </p:nvGraphicFramePr>
        <p:xfrm>
          <a:off x="926275" y="368134"/>
          <a:ext cx="10355283" cy="5332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9029" y="6177494"/>
            <a:ext cx="8676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Б</a:t>
            </a:r>
            <a:r>
              <a:rPr lang="ru-RU" b="1" i="1" dirty="0" smtClean="0"/>
              <a:t>ольшинство задач поставлено в сферах самоорганизации и самообслуживания. </a:t>
            </a:r>
          </a:p>
          <a:p>
            <a:r>
              <a:rPr lang="ru-RU" b="1" i="1" dirty="0" smtClean="0"/>
              <a:t>По остальным сферам приблизительно равный подход.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62810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8878" y="-144647"/>
            <a:ext cx="277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Самоорганизация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.                   </a:t>
            </a:r>
            <a:endParaRPr lang="ru-RU" sz="2400" b="1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924" y="203048"/>
            <a:ext cx="6560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Следить за «красной стрелкой» по режиму дня (высокий уровень)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Следить за интерактивным календарём, выставить режим дня</a:t>
            </a:r>
            <a:endParaRPr lang="ru-RU" sz="1600" b="1" i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924" y="2515975"/>
            <a:ext cx="770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Добавить недостающие пикты в режим дня (средний уровень)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Выбрал одежду/вид досуга из предложенного</a:t>
            </a:r>
            <a:endParaRPr lang="ru-RU" sz="1600" b="1" i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9924" y="4678599"/>
            <a:ext cx="91903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Повесить выбранную пикту возле своего фото (слабый уровень)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Повесить смайлик возле фото. Найти нужный предмет/помещение</a:t>
            </a:r>
            <a:endParaRPr lang="ru-RU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b="1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11" y="794513"/>
            <a:ext cx="1686296" cy="17099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692" y="802043"/>
            <a:ext cx="3168370" cy="1694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50" y="3097015"/>
            <a:ext cx="2108779" cy="1581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50" y="3037711"/>
            <a:ext cx="2167055" cy="1625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2" b="10001"/>
          <a:stretch/>
        </p:blipFill>
        <p:spPr>
          <a:xfrm>
            <a:off x="891082" y="5193580"/>
            <a:ext cx="1841108" cy="16367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92" y="2617954"/>
            <a:ext cx="1662125" cy="21009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242" y="2598002"/>
            <a:ext cx="1558389" cy="20778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49" y="146765"/>
            <a:ext cx="1699415" cy="22658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31" y="2585769"/>
            <a:ext cx="1700587" cy="21023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4" b="27505"/>
          <a:stretch/>
        </p:blipFill>
        <p:spPr>
          <a:xfrm>
            <a:off x="4101264" y="5218002"/>
            <a:ext cx="1863022" cy="16101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6" r="1575" b="15827"/>
          <a:stretch/>
        </p:blipFill>
        <p:spPr>
          <a:xfrm>
            <a:off x="7039043" y="5014368"/>
            <a:ext cx="1925307" cy="17773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2" b="14489"/>
          <a:stretch/>
        </p:blipFill>
        <p:spPr>
          <a:xfrm>
            <a:off x="9861391" y="5074430"/>
            <a:ext cx="1720859" cy="16572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" b="13215"/>
          <a:stretch/>
        </p:blipFill>
        <p:spPr>
          <a:xfrm>
            <a:off x="9089540" y="158321"/>
            <a:ext cx="2492710" cy="220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99512" y="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Самообслуживание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08757" y="270719"/>
            <a:ext cx="8324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Выполнил выбранное бытовое дело или дело по графику уборки. (Высокий уровень)</a:t>
            </a:r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62032" y="2361287"/>
            <a:ext cx="5882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Сервировал стол с опорой на тренажёр/ убрал со стола.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 Сложил вещи по тренажёру помощнику (средний уровень)</a:t>
            </a:r>
            <a:endParaRPr lang="ru-RU" sz="1600" b="1" i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2"/>
          <a:stretch/>
        </p:blipFill>
        <p:spPr>
          <a:xfrm>
            <a:off x="3930279" y="679480"/>
            <a:ext cx="1377078" cy="1697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815" y="2978177"/>
            <a:ext cx="1654892" cy="1684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2"/>
          <a:stretch/>
        </p:blipFill>
        <p:spPr>
          <a:xfrm>
            <a:off x="3668160" y="5101419"/>
            <a:ext cx="1601606" cy="17102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9" y="5157542"/>
            <a:ext cx="2205508" cy="16541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65" y="655152"/>
            <a:ext cx="2232026" cy="16740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49" t="112830" r="166949" b="-84502"/>
          <a:stretch/>
        </p:blipFill>
        <p:spPr>
          <a:xfrm>
            <a:off x="-891889" y="3499118"/>
            <a:ext cx="2603418" cy="2487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7" t="32668"/>
          <a:stretch/>
        </p:blipFill>
        <p:spPr>
          <a:xfrm>
            <a:off x="5956714" y="659837"/>
            <a:ext cx="1638466" cy="16977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137" y="101043"/>
            <a:ext cx="1728610" cy="23048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14" y="4897375"/>
            <a:ext cx="1456305" cy="194174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7" r="14640"/>
          <a:stretch/>
        </p:blipFill>
        <p:spPr bwMode="auto">
          <a:xfrm>
            <a:off x="3896233" y="2945421"/>
            <a:ext cx="1354500" cy="169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4898" y="2671363"/>
            <a:ext cx="1503950" cy="20292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9767" y="2653674"/>
            <a:ext cx="1710677" cy="20231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1" b="8836"/>
          <a:stretch/>
        </p:blipFill>
        <p:spPr>
          <a:xfrm>
            <a:off x="7650642" y="4930358"/>
            <a:ext cx="2203921" cy="18757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52912" y="2931824"/>
            <a:ext cx="2647977" cy="17309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6"/>
          <a:srcRect b="12290"/>
          <a:stretch/>
        </p:blipFill>
        <p:spPr>
          <a:xfrm>
            <a:off x="10111712" y="4700616"/>
            <a:ext cx="1797682" cy="2102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1290" y="4604486"/>
            <a:ext cx="7073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Вымыл руки в правильной последовательности.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Отнёс в мойку свою посуду/проверил мусорное ведро(низкий уровень)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543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2225" y="0"/>
            <a:ext cx="233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Приготовление пищи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21" y="615005"/>
            <a:ext cx="1479643" cy="1972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64" y="3708023"/>
            <a:ext cx="2093058" cy="2790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9" y="3708022"/>
            <a:ext cx="2093060" cy="27907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74" y="632626"/>
            <a:ext cx="1431325" cy="1908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90" y="615005"/>
            <a:ext cx="1457758" cy="19436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4" y="644184"/>
            <a:ext cx="1457758" cy="19436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888" y="305630"/>
            <a:ext cx="8634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Приготовить элементарное блюдо, опираясь на визуальный рецепт. (высокий уровень)</a:t>
            </a:r>
            <a:endParaRPr lang="ru-RU" sz="1600" b="1" i="1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116" y="2709042"/>
            <a:ext cx="8965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Достать нужные предметы и продукты, найти их в рецепте и среди других продуктов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Выполнить посильную часть работы(помыть овощи, натереть, поставить в печку и т.п)</a:t>
            </a:r>
          </a:p>
          <a:p>
            <a:r>
              <a:rPr lang="ru-RU" sz="1600" b="1" i="1" dirty="0" smtClean="0">
                <a:solidFill>
                  <a:schemeClr val="accent1"/>
                </a:solidFill>
              </a:rPr>
              <a:t>                                                                                (Средний и слабый уровень)</a:t>
            </a:r>
            <a:endParaRPr lang="ru-RU" sz="1600" b="1" i="1" dirty="0">
              <a:solidFill>
                <a:schemeClr val="accent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427" y="3708022"/>
            <a:ext cx="2099900" cy="27907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02" y="3708022"/>
            <a:ext cx="2093060" cy="27907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38384" y="3910274"/>
            <a:ext cx="2401499" cy="180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7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7197" y="16533"/>
            <a:ext cx="325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Применения бытовой техники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140" y="856493"/>
            <a:ext cx="1514807" cy="2019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0" y="4194267"/>
            <a:ext cx="1869231" cy="2492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48" y="3608493"/>
            <a:ext cx="1864849" cy="2486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6" y="3524623"/>
            <a:ext cx="1789906" cy="23865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70" y="853803"/>
            <a:ext cx="2661245" cy="19959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51" y="5156038"/>
            <a:ext cx="2084330" cy="15632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9"/>
          <a:stretch/>
        </p:blipFill>
        <p:spPr>
          <a:xfrm>
            <a:off x="635155" y="834397"/>
            <a:ext cx="3254890" cy="20347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725" y="4204412"/>
            <a:ext cx="1861623" cy="24821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65" y="3769593"/>
            <a:ext cx="1877352" cy="25031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4040" y="385865"/>
            <a:ext cx="1099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Выполнил бытовое дело с опорой на визуальную последовательность/инструкцию. (</a:t>
            </a:r>
            <a:r>
              <a:rPr lang="ru-RU" sz="1600" b="1" i="1" dirty="0">
                <a:solidFill>
                  <a:schemeClr val="accent1"/>
                </a:solidFill>
              </a:rPr>
              <a:t>В</a:t>
            </a:r>
            <a:r>
              <a:rPr lang="ru-RU" sz="1600" b="1" i="1" dirty="0" smtClean="0">
                <a:solidFill>
                  <a:schemeClr val="accent1"/>
                </a:solidFill>
              </a:rPr>
              <a:t>ысокий  уровень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54040" y="2662849"/>
            <a:ext cx="1154469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Выполнил несколько шагов по визуальной последовательности/ альбому инструкции или с помощью консультанта .</a:t>
            </a:r>
          </a:p>
          <a:p>
            <a:r>
              <a:rPr lang="ru-RU" sz="1600" b="1" i="1" dirty="0" smtClean="0">
                <a:solidFill>
                  <a:schemeClr val="accent1"/>
                </a:solidFill>
              </a:rPr>
              <a:t>                                                                                          (Средний и слабый уровни)</a:t>
            </a:r>
            <a:endParaRPr lang="ru-RU" sz="1600" b="1" i="1" dirty="0">
              <a:solidFill>
                <a:schemeClr val="accent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142" y="859861"/>
            <a:ext cx="1512281" cy="20163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51" y="3549472"/>
            <a:ext cx="2084330" cy="156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0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65170" y="18279"/>
            <a:ext cx="361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Коммуникация и взаимодействие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32" y="1290538"/>
            <a:ext cx="2573462" cy="19300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20" y="1263020"/>
            <a:ext cx="2575357" cy="19315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87" y="4106171"/>
            <a:ext cx="1879023" cy="2505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3"/>
          <a:stretch/>
        </p:blipFill>
        <p:spPr>
          <a:xfrm>
            <a:off x="2712503" y="4426840"/>
            <a:ext cx="2102906" cy="2184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71" y="4753510"/>
            <a:ext cx="2477366" cy="1858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72" y="495409"/>
            <a:ext cx="2024346" cy="26991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393" y="1244789"/>
            <a:ext cx="2628032" cy="19689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/>
          <a:stretch/>
        </p:blipFill>
        <p:spPr>
          <a:xfrm>
            <a:off x="639932" y="4408084"/>
            <a:ext cx="1795342" cy="22034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00" y="4426840"/>
            <a:ext cx="1638521" cy="21846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0440" y="311985"/>
            <a:ext cx="9528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Оценить и рассказать, как прошёл день.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Проговорить или договорить за взрослым последовательность выполнения бытового процесса </a:t>
            </a:r>
          </a:p>
          <a:p>
            <a:r>
              <a:rPr lang="ru-RU" sz="1600" b="1" i="1" dirty="0" smtClean="0">
                <a:solidFill>
                  <a:schemeClr val="accent1"/>
                </a:solidFill>
              </a:rPr>
              <a:t>по инструкции, рецепту или по памяти.                   (высокий и средний уровень)</a:t>
            </a:r>
            <a:endParaRPr lang="ru-RU" sz="1600" b="1" i="1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0440" y="3227492"/>
            <a:ext cx="80167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Выразить настроение жестом, словом.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Поздороваться/попрощаться жестом или словом.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Назвать /указать предметы, продукты/помещения.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i="1" dirty="0" smtClean="0">
                <a:solidFill>
                  <a:schemeClr val="accent1"/>
                </a:solidFill>
              </a:rPr>
              <a:t>Показать /назвать себя и людей окружающих.                                 (Слабый уровень)</a:t>
            </a:r>
            <a:endParaRPr lang="ru-RU" sz="16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1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3" y="635795"/>
            <a:ext cx="5513969" cy="390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037" y="635795"/>
            <a:ext cx="5866412" cy="39069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06891" y="130629"/>
            <a:ext cx="10885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Сравнительные данные по изменению требуемой помощи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начало-конец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887" y="4934662"/>
            <a:ext cx="11400311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«помощь не требуется» – от 56 % до 68,5 % (увеличение показателя)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«требуется физическая помощь» – от 13,6% до 9,8 % (уменьшение помощи)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«требуется словесная помощь» - от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26,5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% до 19,4 % (уменьшение помощи)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«неприменимо» – от 3,9% до 2,3% (уменьшение показателя)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9856" y="5018598"/>
            <a:ext cx="154379" cy="18348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954" y="5295370"/>
            <a:ext cx="167280" cy="151175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86954" y="5581337"/>
            <a:ext cx="154379" cy="155066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4632" y="5838430"/>
            <a:ext cx="167279" cy="1582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5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88872" y="0"/>
            <a:ext cx="267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Результаты реализации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380" y="429906"/>
            <a:ext cx="120376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u="sng" dirty="0" smtClean="0"/>
              <a:t>Качественные и количественные изменения в развитии навыков самостоятельности у воспитанников: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Повышение уровня их функциональных </a:t>
            </a:r>
            <a:r>
              <a:rPr lang="ru-RU" dirty="0" smtClean="0"/>
              <a:t>возможностей, коммуникативных способностей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Получение новых навыков</a:t>
            </a:r>
          </a:p>
          <a:p>
            <a:r>
              <a:rPr lang="ru-RU" dirty="0" smtClean="0"/>
              <a:t> (фотопечать, ламинирование, приготовление пищи по визуальным рецептам, применение бытовой техники)</a:t>
            </a:r>
          </a:p>
          <a:p>
            <a:r>
              <a:rPr lang="ru-RU" dirty="0" smtClean="0"/>
              <a:t>2. </a:t>
            </a:r>
            <a:r>
              <a:rPr lang="ru-RU" u="sng" dirty="0" smtClean="0"/>
              <a:t>Расширение методической и технической базы: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Альтернативная коммуникация (пиктограммы)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Визуальная поддержка (альбомы-инструкции, рецепты, последовательности, оценочные альбомы)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Создание тренажёров – помощников и альбомов фото инструкций</a:t>
            </a:r>
          </a:p>
          <a:p>
            <a:r>
              <a:rPr lang="ru-RU" dirty="0" smtClean="0"/>
              <a:t>3</a:t>
            </a:r>
            <a:r>
              <a:rPr lang="ru-RU" u="sng" dirty="0" smtClean="0"/>
              <a:t>. Повышение профессиональной компетентности сотрудников РЦ: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Просмотр обучающих видео уроков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Участие в конференциях, семинарах, вебинарах и заочных стажировках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Выступление сотрудников в качестве спикеров на 5 мероприятиях по обмену опытом</a:t>
            </a:r>
          </a:p>
          <a:p>
            <a:r>
              <a:rPr lang="ru-RU" dirty="0" smtClean="0"/>
              <a:t>4</a:t>
            </a:r>
            <a:r>
              <a:rPr lang="ru-RU" u="sng" dirty="0" smtClean="0"/>
              <a:t>. Определение ближайших шагов развития в реабилитационной педагогической работе по итогам проекта: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группы сопровождаемого взросления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единая система визуализации для всех воспитательских групп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с</a:t>
            </a:r>
            <a:r>
              <a:rPr lang="ru-RU" dirty="0" smtClean="0"/>
              <a:t>оставление индивидуального маршрута и ведение мониторингов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с</a:t>
            </a:r>
            <a:r>
              <a:rPr lang="ru-RU" dirty="0" smtClean="0"/>
              <a:t>бор обратной связи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транслирование своего опыта учреждениям - коллегам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6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177" y="201882"/>
            <a:ext cx="7695210" cy="486887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Учебно тренировочная квартира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8" y="675213"/>
            <a:ext cx="5309944" cy="53099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32899" y="5388222"/>
            <a:ext cx="3292399" cy="90569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Спальня с личным      пространством на 4 места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301" y="5985157"/>
            <a:ext cx="4920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Просторная гостиная с уютными уголками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для занятий и отдыха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370" y="1361203"/>
            <a:ext cx="5898079" cy="393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2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9" y="1200861"/>
            <a:ext cx="6670404" cy="4456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5047" y="5826819"/>
            <a:ext cx="4833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Кухня с набором техники и посуды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19" y="649491"/>
            <a:ext cx="4135363" cy="5577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67525" y="249381"/>
            <a:ext cx="1135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Санузел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4714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3236" y="154379"/>
            <a:ext cx="26113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Условия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реализации: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56261" y="617518"/>
            <a:ext cx="1163781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i="1" u="sng" dirty="0" smtClean="0"/>
              <a:t>Материально – техническая база Учреждения</a:t>
            </a:r>
          </a:p>
          <a:p>
            <a:r>
              <a:rPr lang="ru-RU" sz="2000" dirty="0" smtClean="0"/>
              <a:t> </a:t>
            </a:r>
            <a:r>
              <a:rPr lang="ru-RU" dirty="0" smtClean="0"/>
              <a:t>(квартира, мебель, техника, развивающая среда)</a:t>
            </a:r>
          </a:p>
          <a:p>
            <a:pPr marL="342900" indent="-342900">
              <a:buAutoNum type="arabicPeriod"/>
            </a:pPr>
            <a:endParaRPr lang="ru-RU" dirty="0"/>
          </a:p>
          <a:p>
            <a:r>
              <a:rPr lang="ru-RU" sz="2000" b="1" dirty="0" smtClean="0"/>
              <a:t>2</a:t>
            </a:r>
            <a:r>
              <a:rPr lang="ru-RU" sz="2000" b="1" i="1" dirty="0" smtClean="0"/>
              <a:t>. </a:t>
            </a:r>
            <a:r>
              <a:rPr lang="ru-RU" sz="2000" b="1" i="1" u="sng" dirty="0" smtClean="0"/>
              <a:t>Поддержка администрации</a:t>
            </a:r>
          </a:p>
          <a:p>
            <a:endParaRPr lang="ru-RU" sz="2000" u="sng" dirty="0" smtClean="0"/>
          </a:p>
          <a:p>
            <a:r>
              <a:rPr lang="ru-RU" b="1" dirty="0" smtClean="0"/>
              <a:t>3. </a:t>
            </a:r>
            <a:r>
              <a:rPr lang="ru-RU" sz="2000" b="1" i="1" u="sng" dirty="0" smtClean="0"/>
              <a:t>Инициативная группа сотрудников, провайдеров технологий сопровождаемого проживания</a:t>
            </a:r>
          </a:p>
          <a:p>
            <a:pPr marL="342900" indent="-342900">
              <a:buAutoNum type="arabicPeriod"/>
            </a:pPr>
            <a:endParaRPr lang="ru-RU" u="sng" dirty="0" smtClean="0"/>
          </a:p>
          <a:p>
            <a:r>
              <a:rPr lang="ru-RU" sz="2000" b="1" i="1" dirty="0" smtClean="0"/>
              <a:t>4. </a:t>
            </a:r>
            <a:r>
              <a:rPr lang="ru-RU" sz="2000" b="1" i="1" u="sng" dirty="0" smtClean="0"/>
              <a:t>Методическая база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программа «Азбука жизни»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визуальные помощники (наборы пиктограмм, альбомы – инструкции, визуальные последовательности)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видео уроки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семинары, конференции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 очная и заочная стажировки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</a:t>
            </a:r>
            <a:r>
              <a:rPr lang="ru-RU" dirty="0" smtClean="0"/>
              <a:t>бучение ведению документации в современном формате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знакомство с новыми коммуникативными технологиями.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34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1570" y="84785"/>
            <a:ext cx="7478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</a:rPr>
              <a:t>Программа «Азбука жизни»</a:t>
            </a:r>
            <a:endParaRPr lang="ru-RU" sz="20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4377" y="1203981"/>
            <a:ext cx="3146960" cy="40330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5 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591570" y="405803"/>
            <a:ext cx="1864648" cy="691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91195" y="1181964"/>
            <a:ext cx="30994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/>
              <a:t>5 СФЕР: </a:t>
            </a:r>
          </a:p>
          <a:p>
            <a:pPr algn="ctr"/>
            <a:endParaRPr lang="ru-RU" u="sng" dirty="0" smtClean="0"/>
          </a:p>
          <a:p>
            <a:pPr marL="342900" indent="-342900">
              <a:buAutoNum type="arabicPeriod"/>
            </a:pPr>
            <a:r>
              <a:rPr lang="ru-RU" dirty="0" smtClean="0"/>
              <a:t>САМООРГАНИЗАЦИЯ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САМООБСЛУЖИВАНИЕ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ПРИГОТОВЛЕНИЕ ПИЩИ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ПРИМЕНЕНИЕ БЫТОВОЙ ТЕХНИКИ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КОММУНИКАЦИЯ И ВЗАИМОДЕЙСТВИЕ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56217" y="805066"/>
            <a:ext cx="3384467" cy="4431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354315" y="1203980"/>
            <a:ext cx="2962893" cy="40330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8177641" y="381226"/>
            <a:ext cx="1892634" cy="782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148450" y="421497"/>
            <a:ext cx="0" cy="400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flipH="1">
            <a:off x="4465125" y="772468"/>
            <a:ext cx="326571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ИНСТРУМЕНТЫ ВОЗДЕЙСТВИЯ:</a:t>
            </a:r>
          </a:p>
          <a:p>
            <a:endParaRPr lang="ru-RU" dirty="0" smtClean="0"/>
          </a:p>
          <a:p>
            <a:r>
              <a:rPr lang="ru-RU" dirty="0" smtClean="0"/>
              <a:t>ВИЗУАЛЬНЫЕ ПОМОЩНИКИ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smtClean="0"/>
              <a:t>ОБОЗНАЧАЮЩИЕ </a:t>
            </a:r>
            <a:r>
              <a:rPr lang="ru-RU" dirty="0" smtClean="0"/>
              <a:t>(</a:t>
            </a:r>
            <a:r>
              <a:rPr lang="ru-RU" sz="1400" i="1" dirty="0" smtClean="0"/>
              <a:t>ПОСЛЕДОВАТЕЛЬНОСТИ И ОТДЕЛЬНЫЕ ПРЕДМЕТЫ)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1400" i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smtClean="0"/>
              <a:t>ИНТЕРАКТИВНЫЕ </a:t>
            </a:r>
            <a:r>
              <a:rPr lang="ru-RU" sz="1600" i="1" dirty="0" smtClean="0"/>
              <a:t>  </a:t>
            </a:r>
            <a:r>
              <a:rPr lang="ru-RU" sz="1400" i="1" dirty="0" smtClean="0"/>
              <a:t>    (ПИКТЫ ДЛЯ ВЫБОРА И ОБМЕНА ИНФОРМАЦИЕЙ)</a:t>
            </a:r>
          </a:p>
          <a:p>
            <a:r>
              <a:rPr lang="ru-RU" sz="1400" i="1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 smtClean="0"/>
              <a:t>ДИНАМИЧЕСКИЕ</a:t>
            </a:r>
            <a:r>
              <a:rPr lang="ru-RU" i="1" dirty="0" smtClean="0"/>
              <a:t> </a:t>
            </a:r>
            <a:r>
              <a:rPr lang="ru-RU" sz="1400" i="1" dirty="0" smtClean="0"/>
              <a:t>(ИНСТРУКЦИИ БЫТОВЫХ ДЕЛ)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АЛЬБОМЫ – ИНСТРУКЦИИ И ИНСТРУКЦИИ НА 1 ЛИСТЕ.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i="1" dirty="0" smtClean="0"/>
              <a:t>ВИЗУАЛЬНЫЕ ПОМОЩНИКИ МОГУТ БЫТЬ </a:t>
            </a:r>
            <a:r>
              <a:rPr lang="ru-RU" sz="1400" i="1" u="sng" dirty="0" smtClean="0"/>
              <a:t>ИНДИВИДУАЛЬНЫМИ, КОЛЛЕКТИВНЫМИ И ПЕРСОНАЛИЗИРОВАННЫМИ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dirty="0" smtClean="0"/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375114" y="1163710"/>
            <a:ext cx="294805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/>
              <a:t>ИНСТРУМЕНТЫ СБОРА ИНФОРМАЦИИ:</a:t>
            </a:r>
          </a:p>
          <a:p>
            <a:pPr algn="ctr"/>
            <a:endParaRPr lang="ru-RU" u="sng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ВХОДНАЯ И ИТОГОВАЯ ДИАГНОСТИКА.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СОСТАВЛЕНИЕ ИНДИВИДУАЛЬНОГО МАРШРУТА РЕБЕНКА.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ВЕДЕНИЕ ЕЖЕДНЕВНОГО МОНИТОРИНГА ПО ШКАЛЕ САМОСТОЯТЕЛЬНОСТИ.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Сбор обратной связи. </a:t>
            </a:r>
          </a:p>
          <a:p>
            <a:pPr marL="342900" indent="-342900">
              <a:buAutoNum type="arabicPeriod"/>
            </a:pPr>
            <a:endParaRPr lang="ru-RU" sz="2000" dirty="0" smtClean="0"/>
          </a:p>
          <a:p>
            <a:pPr marL="342900" indent="-342900">
              <a:buAutoNum type="arabicPeriod"/>
            </a:pPr>
            <a:endParaRPr lang="ru-RU" sz="1600" dirty="0" smtClean="0"/>
          </a:p>
          <a:p>
            <a:pPr algn="ctr"/>
            <a:endParaRPr lang="ru-RU" u="sng" dirty="0" smtClean="0"/>
          </a:p>
          <a:p>
            <a:pPr algn="ctr"/>
            <a:endParaRPr lang="ru-RU" u="sng" dirty="0" smtClean="0"/>
          </a:p>
          <a:p>
            <a:pPr algn="ctr"/>
            <a:endParaRPr lang="ru-RU" u="sng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216725" y="5343835"/>
            <a:ext cx="1186344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>Девиз: </a:t>
            </a:r>
            <a:r>
              <a:rPr lang="ru-RU" sz="2000" b="1" i="1" u="sng" dirty="0" smtClean="0">
                <a:solidFill>
                  <a:schemeClr val="accent1">
                    <a:lumMod val="75000"/>
                  </a:schemeClr>
                </a:solidFill>
              </a:rPr>
              <a:t>Помощи столько, сколько необходимо, самостоятельности столько, сколько возможно!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Переход от прямого руководства в сторону проблемной коммуникации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Реализация модели «равный учит равного»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Создание ситуации выбора для ребенка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2524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151" y="1125440"/>
            <a:ext cx="3712618" cy="4950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8871" b="14391"/>
          <a:stretch/>
        </p:blipFill>
        <p:spPr>
          <a:xfrm>
            <a:off x="412284" y="396605"/>
            <a:ext cx="3700264" cy="2813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4" y="3600518"/>
            <a:ext cx="3700264" cy="2775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2" b="8913"/>
          <a:stretch/>
        </p:blipFill>
        <p:spPr>
          <a:xfrm>
            <a:off x="8315783" y="3484700"/>
            <a:ext cx="2891581" cy="30068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8"/>
          <a:stretch/>
        </p:blipFill>
        <p:spPr>
          <a:xfrm>
            <a:off x="8265305" y="396605"/>
            <a:ext cx="2942059" cy="2938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92634" y="396605"/>
            <a:ext cx="2056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Подготовка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2593" y="256687"/>
            <a:ext cx="6051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Целевые группы участников проекта: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9175" y="975195"/>
            <a:ext cx="2240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Воспитанники: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40 воспитанников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052009" y="870751"/>
            <a:ext cx="1662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Сотрудники: 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10 человек</a:t>
            </a:r>
            <a:endParaRPr lang="ru-RU" sz="2000" dirty="0"/>
          </a:p>
        </p:txBody>
      </p:sp>
      <p:sp>
        <p:nvSpPr>
          <p:cNvPr id="5" name="AutoShape 2" descr="Мальчик, девушка, в любов, школа, значок Элемент пиктограммы детей R R  Иллюстрация штока - иллюстрации насчитывающей любов, детей: 15006626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4641" t="22635" r="21610" b="24822"/>
          <a:stretch/>
        </p:blipFill>
        <p:spPr>
          <a:xfrm>
            <a:off x="2119633" y="2004987"/>
            <a:ext cx="1633009" cy="1596386"/>
          </a:xfrm>
          <a:prstGeom prst="rect">
            <a:avLst/>
          </a:prstGeom>
        </p:spPr>
      </p:pic>
      <p:sp>
        <p:nvSpPr>
          <p:cNvPr id="7" name="AutoShape 4" descr="Значок учителя Значок пиктограммы знака символа образования Иллюстрация  штока - иллюстрации насчитывающей значок, знака: 12644115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432" y="1731617"/>
            <a:ext cx="2143125" cy="2143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19141" y="3983091"/>
            <a:ext cx="2776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Возраст: от 14 до 23 лет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2432" y="3874742"/>
            <a:ext cx="15511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Воспитатели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 логопед</a:t>
            </a:r>
          </a:p>
          <a:p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 психологи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020" t="8510" r="18976" b="8304"/>
          <a:stretch/>
        </p:blipFill>
        <p:spPr>
          <a:xfrm>
            <a:off x="3743449" y="1582660"/>
            <a:ext cx="4215707" cy="3563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538" y="13361"/>
            <a:ext cx="4182827" cy="3097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949" y="13361"/>
            <a:ext cx="4004907" cy="3294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411" y="3485427"/>
            <a:ext cx="4246890" cy="33735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8772" y="3465513"/>
            <a:ext cx="3976500" cy="33934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83123" y="2515510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Квартира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077658" y="2303211"/>
            <a:ext cx="173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Консилиум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247670" y="3549526"/>
            <a:ext cx="1160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Группа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883123" y="3699869"/>
            <a:ext cx="1736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Консилиум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998772" y="1541254"/>
            <a:ext cx="3747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    </a:t>
            </a:r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MV Boli" panose="02000500030200090000" pitchFamily="2" charset="0"/>
              </a:rPr>
              <a:t>Ведение мониторингов достижений</a:t>
            </a:r>
            <a:endParaRPr lang="ru-RU" sz="1600" b="1" i="1" dirty="0">
              <a:solidFill>
                <a:schemeClr val="tx1">
                  <a:lumMod val="65000"/>
                  <a:lumOff val="35000"/>
                </a:schemeClr>
              </a:solidFill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917161"/>
              </p:ext>
            </p:extLst>
          </p:nvPr>
        </p:nvGraphicFramePr>
        <p:xfrm>
          <a:off x="1465704" y="834181"/>
          <a:ext cx="9469211" cy="25537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7382">
                  <a:extLst>
                    <a:ext uri="{9D8B030D-6E8A-4147-A177-3AD203B41FA5}">
                      <a16:colId xmlns="" xmlns:a16="http://schemas.microsoft.com/office/drawing/2014/main" val="1677411779"/>
                    </a:ext>
                  </a:extLst>
                </a:gridCol>
                <a:gridCol w="1397186">
                  <a:extLst>
                    <a:ext uri="{9D8B030D-6E8A-4147-A177-3AD203B41FA5}">
                      <a16:colId xmlns="" xmlns:a16="http://schemas.microsoft.com/office/drawing/2014/main" val="1786751058"/>
                    </a:ext>
                  </a:extLst>
                </a:gridCol>
                <a:gridCol w="1607634">
                  <a:extLst>
                    <a:ext uri="{9D8B030D-6E8A-4147-A177-3AD203B41FA5}">
                      <a16:colId xmlns="" xmlns:a16="http://schemas.microsoft.com/office/drawing/2014/main" val="93152428"/>
                    </a:ext>
                  </a:extLst>
                </a:gridCol>
                <a:gridCol w="1775991">
                  <a:extLst>
                    <a:ext uri="{9D8B030D-6E8A-4147-A177-3AD203B41FA5}">
                      <a16:colId xmlns="" xmlns:a16="http://schemas.microsoft.com/office/drawing/2014/main" val="1045326351"/>
                    </a:ext>
                  </a:extLst>
                </a:gridCol>
                <a:gridCol w="1439277">
                  <a:extLst>
                    <a:ext uri="{9D8B030D-6E8A-4147-A177-3AD203B41FA5}">
                      <a16:colId xmlns="" xmlns:a16="http://schemas.microsoft.com/office/drawing/2014/main" val="3166740930"/>
                    </a:ext>
                  </a:extLst>
                </a:gridCol>
                <a:gridCol w="1821741">
                  <a:extLst>
                    <a:ext uri="{9D8B030D-6E8A-4147-A177-3AD203B41FA5}">
                      <a16:colId xmlns="" xmlns:a16="http://schemas.microsoft.com/office/drawing/2014/main" val="2282318709"/>
                    </a:ext>
                  </a:extLst>
                </a:gridCol>
              </a:tblGrid>
              <a:tr h="1216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Сфера задач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(период проживания в квартире)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Само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организация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Само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обслуживание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Приготовление блюд с использованием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б\т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Применение бытовой техники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Коммуникация и взаимодействие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77878798"/>
                  </a:ext>
                </a:extLst>
              </a:tr>
              <a:tr h="6612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Общее количество задач в сфере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83857615"/>
                  </a:ext>
                </a:extLst>
              </a:tr>
              <a:tr h="603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Итог: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241 </a:t>
                      </a:r>
                      <a:r>
                        <a:rPr lang="ru-RU" sz="1600" dirty="0" smtClean="0">
                          <a:effectLst/>
                        </a:rPr>
                        <a:t>задач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3919397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46093" y="4151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137228"/>
              </p:ext>
            </p:extLst>
          </p:nvPr>
        </p:nvGraphicFramePr>
        <p:xfrm>
          <a:off x="2847665" y="3968472"/>
          <a:ext cx="6867322" cy="2628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698">
                  <a:extLst>
                    <a:ext uri="{9D8B030D-6E8A-4147-A177-3AD203B41FA5}">
                      <a16:colId xmlns="" xmlns:a16="http://schemas.microsoft.com/office/drawing/2014/main" val="3243277922"/>
                    </a:ext>
                  </a:extLst>
                </a:gridCol>
                <a:gridCol w="2288812">
                  <a:extLst>
                    <a:ext uri="{9D8B030D-6E8A-4147-A177-3AD203B41FA5}">
                      <a16:colId xmlns="" xmlns:a16="http://schemas.microsoft.com/office/drawing/2014/main" val="1799296902"/>
                    </a:ext>
                  </a:extLst>
                </a:gridCol>
                <a:gridCol w="2288812">
                  <a:extLst>
                    <a:ext uri="{9D8B030D-6E8A-4147-A177-3AD203B41FA5}">
                      <a16:colId xmlns="" xmlns:a16="http://schemas.microsoft.com/office/drawing/2014/main" val="3224910658"/>
                    </a:ext>
                  </a:extLst>
                </a:gridCol>
              </a:tblGrid>
              <a:tr h="7509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Этап проживания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Задачи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Практикумы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01568315"/>
                  </a:ext>
                </a:extLst>
              </a:tr>
              <a:tr h="7509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«После проживания в квартире»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67165702"/>
                  </a:ext>
                </a:extLst>
              </a:tr>
              <a:tr h="7509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Этап «До проживания в квартире»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__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15729941"/>
                  </a:ext>
                </a:extLst>
              </a:tr>
              <a:tr h="3754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Итог: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104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451039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58918" y="0"/>
            <a:ext cx="4244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Анализ результативности по всей ЦГ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8437" y="350990"/>
            <a:ext cx="354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i="1" dirty="0" smtClean="0"/>
              <a:t>Период проживания в квартире</a:t>
            </a:r>
            <a:endParaRPr lang="ru-RU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949359" y="3599140"/>
            <a:ext cx="495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Период «до и после проживания в квартире».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1454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2882</TotalTime>
  <Words>848</Words>
  <Application>Microsoft Office PowerPoint</Application>
  <PresentationFormat>Произвольный</PresentationFormat>
  <Paragraphs>183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     ОГБУ «Реабилитационный центр  «Седьмой лепесток» г. Елец Липецкая обл. </vt:lpstr>
      <vt:lpstr>          Учебно тренировочная квартира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Ulia</dc:creator>
  <cp:lastModifiedBy>Таня</cp:lastModifiedBy>
  <cp:revision>133</cp:revision>
  <dcterms:created xsi:type="dcterms:W3CDTF">2020-11-11T11:48:29Z</dcterms:created>
  <dcterms:modified xsi:type="dcterms:W3CDTF">2023-02-14T12:52:52Z</dcterms:modified>
</cp:coreProperties>
</file>