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6" r:id="rId1"/>
  </p:sldMasterIdLst>
  <p:sldIdLst>
    <p:sldId id="256" r:id="rId2"/>
    <p:sldId id="267" r:id="rId3"/>
    <p:sldId id="258" r:id="rId4"/>
    <p:sldId id="268" r:id="rId5"/>
    <p:sldId id="257" r:id="rId6"/>
    <p:sldId id="261" r:id="rId7"/>
    <p:sldId id="263" r:id="rId8"/>
    <p:sldId id="264" r:id="rId9"/>
    <p:sldId id="265" r:id="rId10"/>
    <p:sldId id="271" r:id="rId11"/>
    <p:sldId id="272" r:id="rId12"/>
    <p:sldId id="275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E4C"/>
    <a:srgbClr val="669900"/>
    <a:srgbClr val="8B25A7"/>
    <a:srgbClr val="FFC611"/>
    <a:srgbClr val="204898"/>
    <a:srgbClr val="64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932345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7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07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772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1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59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52635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58069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630666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01413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35544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1817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54247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50951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12315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56563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A4C14E8-3AF0-4649-B312-390A5438066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7B93-B31C-44F3-B598-24FC520AB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778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  <p:sldLayoutId id="2147484608" r:id="rId12"/>
    <p:sldLayoutId id="2147484609" r:id="rId13"/>
    <p:sldLayoutId id="2147484610" r:id="rId14"/>
    <p:sldLayoutId id="2147484611" r:id="rId15"/>
    <p:sldLayoutId id="2147484612" r:id="rId16"/>
    <p:sldLayoutId id="2147484613" r:id="rId17"/>
  </p:sldLayoutIdLst>
  <p:transition spd="slow" advTm="20000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6403" y="1062946"/>
            <a:ext cx="9049253" cy="1269242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Государственное автономное учреждение социального </a:t>
            </a:r>
            <a:r>
              <a:rPr lang="ru-RU" sz="1800" b="1" dirty="0" smtClean="0"/>
              <a:t>обслуживания Свердловской </a:t>
            </a:r>
            <a:r>
              <a:rPr lang="ru-RU" sz="1800" b="1" dirty="0"/>
              <a:t>области </a:t>
            </a:r>
            <a:r>
              <a:rPr lang="ru-RU" sz="1800" b="1" dirty="0" smtClean="0"/>
              <a:t>«</a:t>
            </a:r>
            <a:r>
              <a:rPr lang="ru-RU" sz="1800" b="1" dirty="0"/>
              <a:t>Комплексный центр социального обслуживания населения «Золотая осень» </a:t>
            </a:r>
            <a:r>
              <a:rPr lang="ru-RU" sz="1800" b="1" dirty="0" smtClean="0"/>
              <a:t>города </a:t>
            </a:r>
            <a:r>
              <a:rPr lang="ru-RU" sz="1800" b="1" dirty="0"/>
              <a:t>Нижний Тагил</a:t>
            </a:r>
            <a:r>
              <a:rPr lang="ru-RU" sz="1800" b="1" dirty="0" smtClean="0"/>
              <a:t>»</a:t>
            </a:r>
            <a:br>
              <a:rPr lang="ru-RU" sz="1800" b="1" dirty="0" smtClean="0"/>
            </a:br>
            <a:r>
              <a:rPr lang="ru-RU" sz="1800" b="1" dirty="0" smtClean="0"/>
              <a:t>Свердловская область, город Нижний Тагил, ул. Правды, 9 А</a:t>
            </a:r>
            <a:br>
              <a:rPr lang="ru-RU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1069" y="15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869858"/>
              </p:ext>
            </p:extLst>
          </p:nvPr>
        </p:nvGraphicFramePr>
        <p:xfrm>
          <a:off x="191069" y="243635"/>
          <a:ext cx="1171739" cy="90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Точечный рисунок" r:id="rId4" imgW="1314381" imgH="876289" progId="Paint.Picture">
                  <p:embed/>
                </p:oleObj>
              </mc:Choice>
              <mc:Fallback>
                <p:oleObj name="Точечный рисунок" r:id="rId4" imgW="1314381" imgH="87628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69" y="243635"/>
                        <a:ext cx="1171739" cy="909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48417" y="2155371"/>
            <a:ext cx="8099297" cy="1384995"/>
          </a:xfrm>
          <a:prstGeom prst="rect">
            <a:avLst/>
          </a:prstGeom>
          <a:gradFill flip="none" rotWithShape="0">
            <a:gsLst>
              <a:gs pos="51000">
                <a:srgbClr val="E2EEE6">
                  <a:lumMod val="0"/>
                  <a:lumOff val="100000"/>
                </a:srgbClr>
              </a:gs>
              <a:gs pos="17000">
                <a:schemeClr val="bg2">
                  <a:lumMod val="60000"/>
                  <a:lumOff val="40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2235200" dir="5400000" algn="ctr" rotWithShape="0">
              <a:schemeClr val="bg1">
                <a:lumMod val="95000"/>
                <a:lumOff val="5000"/>
                <a:alpha val="5000"/>
              </a:schemeClr>
            </a:outerShdw>
            <a:reflection stA="45000" endPos="0" dist="127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Проект «Крепкая семья-сильная страна» (семейный </a:t>
            </a:r>
            <a:r>
              <a:rPr lang="ru-RU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клуб «Доверие» и клуб для детей и подростков «Контакт»)</a:t>
            </a:r>
            <a:endParaRPr lang="ru-RU" sz="2800" b="1" cap="none" spc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958" r="5854" b="36170"/>
          <a:stretch/>
        </p:blipFill>
        <p:spPr>
          <a:xfrm>
            <a:off x="191069" y="2155371"/>
            <a:ext cx="3170665" cy="325256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375382" y="3941647"/>
            <a:ext cx="8597671" cy="21989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dirty="0"/>
          </a:p>
          <a:p>
            <a:r>
              <a:rPr lang="ru-RU" sz="1800" b="1" dirty="0" smtClean="0">
                <a:latin typeface="Arial Black" panose="020B0A04020102020204" pitchFamily="34" charset="0"/>
              </a:rPr>
              <a:t>Конкурс </a:t>
            </a:r>
            <a:r>
              <a:rPr lang="ru-RU" sz="1800" b="1" dirty="0">
                <a:latin typeface="Arial Black" panose="020B0A04020102020204" pitchFamily="34" charset="0"/>
              </a:rPr>
              <a:t>лучших управленческих практик </a:t>
            </a:r>
            <a:endParaRPr lang="ru-RU" sz="1800" dirty="0">
              <a:latin typeface="Arial Black" panose="020B0A04020102020204" pitchFamily="34" charset="0"/>
            </a:endParaRPr>
          </a:p>
          <a:p>
            <a:r>
              <a:rPr lang="ru-RU" sz="1800" b="1" dirty="0">
                <a:latin typeface="Arial Black" panose="020B0A04020102020204" pitchFamily="34" charset="0"/>
              </a:rPr>
              <a:t>субъектов Российской Федерации и муниципальных образований, </a:t>
            </a:r>
            <a:r>
              <a:rPr lang="ru-RU" sz="1800" b="1" dirty="0" smtClean="0">
                <a:latin typeface="Arial Black" panose="020B0A04020102020204" pitchFamily="34" charset="0"/>
              </a:rPr>
              <a:t>реализуемых </a:t>
            </a:r>
            <a:r>
              <a:rPr lang="ru-RU" sz="1800" b="1" dirty="0">
                <a:latin typeface="Arial Black" panose="020B0A04020102020204" pitchFamily="34" charset="0"/>
              </a:rPr>
              <a:t>в рамках Десятилетия </a:t>
            </a:r>
            <a:r>
              <a:rPr lang="ru-RU" sz="1800" b="1" dirty="0" smtClean="0">
                <a:latin typeface="Arial Black" panose="020B0A04020102020204" pitchFamily="34" charset="0"/>
              </a:rPr>
              <a:t>детства</a:t>
            </a:r>
          </a:p>
          <a:p>
            <a:r>
              <a:rPr lang="ru-RU" sz="1800" b="1" dirty="0">
                <a:latin typeface="Arial Black" panose="020B0A04020102020204" pitchFamily="34" charset="0"/>
              </a:rPr>
              <a:t>Номинация: благополучие семей с </a:t>
            </a:r>
            <a:r>
              <a:rPr lang="ru-RU" sz="1800" b="1" dirty="0" smtClean="0">
                <a:latin typeface="Arial Black" panose="020B0A04020102020204" pitchFamily="34" charset="0"/>
              </a:rPr>
              <a:t>детьми.</a:t>
            </a:r>
          </a:p>
          <a:p>
            <a:r>
              <a:rPr lang="ru-RU" sz="1800" b="1" dirty="0" smtClean="0">
                <a:latin typeface="Arial Black" panose="020B0A04020102020204" pitchFamily="34" charset="0"/>
                <a:ea typeface="Segoe UI Symbol" pitchFamily="34" charset="0"/>
                <a:cs typeface="Times New Roman" panose="02020603050405020304" pitchFamily="18" charset="0"/>
              </a:rPr>
              <a:t>Автор</a:t>
            </a:r>
            <a:r>
              <a:rPr lang="ru-RU" sz="1800" b="1" dirty="0">
                <a:latin typeface="Arial Black" panose="020B0A04020102020204" pitchFamily="34" charset="0"/>
                <a:ea typeface="Segoe UI Symbol" pitchFamily="34" charset="0"/>
                <a:cs typeface="Times New Roman" panose="02020603050405020304" pitchFamily="18" charset="0"/>
              </a:rPr>
              <a:t>: Середина Екатерина Алексеевна, заведующий консультативным отделением ГАУСО </a:t>
            </a:r>
            <a:r>
              <a:rPr lang="ru-RU" sz="1800" b="1" dirty="0" smtClean="0">
                <a:latin typeface="Arial Black" panose="020B0A04020102020204" pitchFamily="34" charset="0"/>
                <a:ea typeface="Segoe UI Symbol" pitchFamily="34" charset="0"/>
                <a:cs typeface="Times New Roman" panose="02020603050405020304" pitchFamily="18" charset="0"/>
              </a:rPr>
              <a:t>СО  </a:t>
            </a:r>
            <a:r>
              <a:rPr lang="ru-RU" sz="1800" b="1" dirty="0">
                <a:latin typeface="Arial Black" panose="020B0A04020102020204" pitchFamily="34" charset="0"/>
                <a:ea typeface="Segoe UI Symbol" pitchFamily="34" charset="0"/>
                <a:cs typeface="Times New Roman" panose="02020603050405020304" pitchFamily="18" charset="0"/>
              </a:rPr>
              <a:t>«КЦСОН «Золотая осень» города Нижний Тагил»</a:t>
            </a:r>
            <a:endParaRPr lang="ru-RU" sz="1800" b="1" dirty="0">
              <a:latin typeface="Arial Black" panose="020B0A040201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46166817"/>
      </p:ext>
    </p:extLst>
  </p:cSld>
  <p:clrMapOvr>
    <a:masterClrMapping/>
  </p:clrMapOvr>
  <p:transition spd="slow" advTm="3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G-20210416-WA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24" y="2040013"/>
            <a:ext cx="2906531" cy="3877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8" y="1274870"/>
            <a:ext cx="3443144" cy="153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721" y="176156"/>
            <a:ext cx="10402889" cy="1197429"/>
          </a:xfrm>
        </p:spPr>
        <p:txBody>
          <a:bodyPr/>
          <a:lstStyle/>
          <a:p>
            <a:r>
              <a:rPr lang="ru-RU" sz="3200" b="1" dirty="0" smtClean="0"/>
              <a:t>Что повлияло на развитие практики в 2021 году </a:t>
            </a:r>
            <a:endParaRPr lang="ru-RU" sz="3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7" t="13172" r="9000" b="24133"/>
          <a:stretch/>
        </p:blipFill>
        <p:spPr bwMode="auto">
          <a:xfrm>
            <a:off x="368773" y="3500601"/>
            <a:ext cx="2706278" cy="313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5698" y="2723115"/>
            <a:ext cx="2947612" cy="7774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Создание группы в социальной сети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63572" y="1509542"/>
            <a:ext cx="3396433" cy="16023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Создание проекта для подростков «Психологическая гостиная» 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 базе СП «Маяк»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175" name="Picture 7" descr="F:\клуб\pSvDBmiku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42" y="4515616"/>
            <a:ext cx="3268648" cy="217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49101" y="3978592"/>
            <a:ext cx="3108130" cy="9371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Вовлечение юрисконсульта в работу клубов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0101" y="1373585"/>
            <a:ext cx="3525328" cy="17382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Привлечение новых социальных партнеров (волонтеров, учреждений, общественных организаций, БФ)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72999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627" y="1499717"/>
            <a:ext cx="8893541" cy="471351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</a:t>
            </a:r>
            <a:r>
              <a:rPr lang="ru-RU" dirty="0" smtClean="0"/>
              <a:t>2017-2022 </a:t>
            </a:r>
            <a:r>
              <a:rPr lang="ru-RU" dirty="0" smtClean="0"/>
              <a:t>гг. мероприятиями клуба охвачено </a:t>
            </a:r>
            <a:r>
              <a:rPr lang="ru-RU" dirty="0" smtClean="0"/>
              <a:t>390 </a:t>
            </a:r>
            <a:r>
              <a:rPr lang="ru-RU" dirty="0" smtClean="0"/>
              <a:t>человек</a:t>
            </a:r>
          </a:p>
          <a:p>
            <a:r>
              <a:rPr lang="ru-RU" dirty="0" smtClean="0"/>
              <a:t>Консультативную помощь психологом получили </a:t>
            </a:r>
            <a:r>
              <a:rPr lang="ru-RU" dirty="0" smtClean="0"/>
              <a:t>156 </a:t>
            </a:r>
            <a:r>
              <a:rPr lang="ru-RU" dirty="0" smtClean="0"/>
              <a:t>человек</a:t>
            </a:r>
          </a:p>
          <a:p>
            <a:r>
              <a:rPr lang="ru-RU" dirty="0" smtClean="0"/>
              <a:t>За </a:t>
            </a:r>
            <a:r>
              <a:rPr lang="ru-RU" dirty="0" smtClean="0"/>
              <a:t>2022 </a:t>
            </a:r>
            <a:r>
              <a:rPr lang="ru-RU" dirty="0" smtClean="0"/>
              <a:t>год «Психологическую гостиную» посетили </a:t>
            </a:r>
            <a:r>
              <a:rPr lang="ru-RU" dirty="0" smtClean="0"/>
              <a:t>44 подростка </a:t>
            </a:r>
            <a:endParaRPr lang="ru-RU" dirty="0" smtClean="0"/>
          </a:p>
          <a:p>
            <a:r>
              <a:rPr lang="ru-RU" dirty="0" smtClean="0"/>
              <a:t>117 </a:t>
            </a:r>
            <a:r>
              <a:rPr lang="ru-RU" dirty="0"/>
              <a:t>человек в течение года приняли участие в социальных </a:t>
            </a:r>
            <a:r>
              <a:rPr lang="ru-RU" dirty="0" smtClean="0"/>
              <a:t>акциях</a:t>
            </a:r>
          </a:p>
          <a:p>
            <a:r>
              <a:rPr lang="ru-RU" dirty="0" smtClean="0"/>
              <a:t>140 </a:t>
            </a:r>
            <a:r>
              <a:rPr lang="ru-RU" dirty="0"/>
              <a:t>детей приняли участие в различных конкурсах </a:t>
            </a:r>
            <a:r>
              <a:rPr lang="ru-RU" dirty="0" smtClean="0"/>
              <a:t>рисунков</a:t>
            </a:r>
          </a:p>
          <a:p>
            <a:r>
              <a:rPr lang="ru-RU" dirty="0" smtClean="0"/>
              <a:t>Создана и развивается группа клуба в контакте как площадка для проведения онлайн-мероприятий, а также способ информирования участников клуба о мероприятиях клуба и освещения важных новостей </a:t>
            </a:r>
          </a:p>
          <a:p>
            <a:r>
              <a:rPr lang="ru-RU" dirty="0" smtClean="0"/>
              <a:t>С 2021 года в рамках соглашения с Дворцом детского и юношеского творчества на базе дворца еженедельно проводятся встречи психолога с подростками («Психологическая гостиная»), куда постоянно приходят 30 подростков. </a:t>
            </a:r>
          </a:p>
          <a:p>
            <a:r>
              <a:rPr lang="ru-RU" dirty="0" smtClean="0"/>
              <a:t>Успешно себя зарекомендовала студия «Мир увлечений»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697" y="215948"/>
            <a:ext cx="100361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/>
              </a:rPr>
              <a:t>Результаты </a:t>
            </a:r>
            <a:endParaRPr lang="ru-RU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5007908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697" y="215948"/>
            <a:ext cx="100361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/>
              </a:rPr>
              <a:t>Достижения </a:t>
            </a:r>
            <a:endParaRPr lang="ru-RU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985389"/>
            <a:ext cx="4299591" cy="420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81" y="151422"/>
            <a:ext cx="2568555" cy="342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88" y="985389"/>
            <a:ext cx="3307899" cy="470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33" y="3578824"/>
            <a:ext cx="2568555" cy="32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850294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556658"/>
            <a:ext cx="8946541" cy="447402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Подростки, как наиболее уязвимая и широкая возрастная категория, относятся к группе риска, поэтому проблема их позитивной </a:t>
            </a:r>
            <a:r>
              <a:rPr lang="ru-RU" dirty="0" smtClean="0"/>
              <a:t>занятости является </a:t>
            </a:r>
            <a:r>
              <a:rPr lang="ru-RU" dirty="0"/>
              <a:t>очень </a:t>
            </a:r>
            <a:r>
              <a:rPr lang="ru-RU" dirty="0" smtClean="0"/>
              <a:t>актуальной, к тому же учитывая потребность детей в новых формах услуг, мы планируем в 2023  году реализовать на базе клуба «Контакт» новый проект - «Социальный кинотеатр», принять участие в конкурсе грантов</a:t>
            </a:r>
          </a:p>
          <a:p>
            <a:r>
              <a:rPr lang="ru-RU" dirty="0" smtClean="0"/>
              <a:t>Планируем проводить добровольческие мероприятия с привлечением подростков  при взаимодействии с Молодежным общественным объединением </a:t>
            </a:r>
            <a:r>
              <a:rPr lang="ru-RU" dirty="0"/>
              <a:t>«Волонтеры Нижнего Тагила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Продолжить заключение соглашений с социальными партнерами</a:t>
            </a:r>
          </a:p>
          <a:p>
            <a:r>
              <a:rPr lang="ru-RU" dirty="0" smtClean="0"/>
              <a:t>Развивать группу в социальной сети </a:t>
            </a:r>
          </a:p>
          <a:p>
            <a:r>
              <a:rPr lang="ru-RU" dirty="0" smtClean="0"/>
              <a:t>Распространять информацию о клубной деятельности центра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4968" y="267661"/>
            <a:ext cx="9477603" cy="886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Планы на </a:t>
            </a:r>
            <a:r>
              <a:rPr lang="ru-RU" b="1" dirty="0" smtClean="0"/>
              <a:t>2023-2024 </a:t>
            </a:r>
            <a:r>
              <a:rPr lang="ru-RU" b="1" dirty="0" smtClean="0"/>
              <a:t>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7540377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клуб\RhT8E5dcR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81" y="3312895"/>
            <a:ext cx="4397433" cy="3298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клуб\C6JwywRry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3" r="5131" b="6174"/>
          <a:stretch/>
        </p:blipFill>
        <p:spPr bwMode="auto">
          <a:xfrm>
            <a:off x="377377" y="228600"/>
            <a:ext cx="2949814" cy="3690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08383" y="381000"/>
            <a:ext cx="6661646" cy="26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b="1" cap="none" dirty="0" smtClean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Опыт нашего клуба показывает, что внедрить данную практику можно в любом регионе российской федерации, проект эффективен для  учреждений , работающих с семьями, имеющими несовершеннолетних детей</a:t>
            </a:r>
            <a:endParaRPr lang="ru-RU" sz="5300" b="1" cap="none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4106" y="414416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настоящее время проблема детско-родительских отношений как фактора психофизического благополучия детей в условиях семьи приобретает особую актуальность, так как является одной из важнейших составляющих государственной политики сохранения здоровья нации. </a:t>
            </a:r>
          </a:p>
        </p:txBody>
      </p:sp>
    </p:spTree>
    <p:extLst>
      <p:ext uri="{BB962C8B-B14F-4D97-AF65-F5344CB8AC3E}">
        <p14:creationId xmlns:p14="http://schemas.microsoft.com/office/powerpoint/2010/main" val="776776234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855" y="250052"/>
            <a:ext cx="8973346" cy="108440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ngsana New" pitchFamily="18" charset="-34"/>
              </a:rPr>
              <a:t>Клуб для детей 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ngsana New" pitchFamily="18" charset="-34"/>
              </a:rPr>
              <a:t>подростков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ngsana New" pitchFamily="18" charset="-34"/>
              </a:rPr>
              <a:t>«Контакт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ngsana New" pitchFamily="18" charset="-34"/>
              </a:rPr>
              <a:t>» и семейный клуба «Доверие»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ngsana New" pitchFamily="18" charset="-34"/>
            </a:endParaRPr>
          </a:p>
        </p:txBody>
      </p:sp>
      <p:pic>
        <p:nvPicPr>
          <p:cNvPr id="4098" name="Picture 2" descr="F:\презентации 21.10.2021\NzZR9A1My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99" y="2564896"/>
            <a:ext cx="4630713" cy="308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0150" y="2880202"/>
            <a:ext cx="10805532" cy="412356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Практика реализуется с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2017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года на территории Дзержинского района 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города Нижний Тагил Свердловской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области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За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2017-2022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годы мероприятиями клуба охвачено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390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  <a:lumOff val="5000"/>
                    </a:schemeClr>
                  </a:outerShdw>
                </a:effectLst>
              </a:rPr>
              <a:t>человек</a:t>
            </a:r>
            <a:endParaRPr lang="ru-RU" sz="2400" b="1" dirty="0">
              <a:solidFill>
                <a:schemeClr val="tx1">
                  <a:lumMod val="75000"/>
                </a:schemeClr>
              </a:solidFill>
              <a:effectLst>
                <a:outerShdw blurRad="50800" dist="50800" dir="5400000" algn="ctr" rotWithShape="0">
                  <a:schemeClr val="bg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4339" y="1334461"/>
            <a:ext cx="10729460" cy="109305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Целевая аудитория: </a:t>
            </a:r>
            <a:r>
              <a:rPr lang="ru-RU" sz="2400" dirty="0" smtClean="0"/>
              <a:t>дети </a:t>
            </a:r>
            <a:r>
              <a:rPr lang="ru-RU" sz="2400" dirty="0"/>
              <a:t>и подростки в возрасте от 8 до 17 лет из многодетных, неполных, малообеспеченных семей, из семей, находящиеся в трудной жизненной </a:t>
            </a:r>
            <a:r>
              <a:rPr lang="ru-RU" sz="2400" dirty="0" smtClean="0"/>
              <a:t>ситуации, родители</a:t>
            </a:r>
            <a:endParaRPr lang="ru-RU" sz="2400" b="1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6108396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G-20210318-WA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63" y="724476"/>
            <a:ext cx="4154281" cy="5542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199" y="2088320"/>
            <a:ext cx="5095358" cy="8239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Клуб для детей и подростков «Контакт»</a:t>
            </a:r>
            <a:endParaRPr lang="ru-RU" sz="4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0612" y="2960914"/>
            <a:ext cx="4442959" cy="2830285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Цель – формирование </a:t>
            </a:r>
            <a:r>
              <a:rPr lang="ru-RU" sz="22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у подростков навыков здорового образа жизни, </a:t>
            </a:r>
            <a:r>
              <a:rPr lang="ru-RU" sz="2200" b="1" dirty="0" smtClean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воспитание </a:t>
            </a:r>
            <a:r>
              <a:rPr lang="ru-RU" sz="22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чувства долга и ответственности, </a:t>
            </a:r>
            <a:r>
              <a:rPr lang="ru-RU" sz="2200" b="1" dirty="0" smtClean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развитие </a:t>
            </a:r>
            <a:r>
              <a:rPr lang="ru-RU" sz="22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познавательных интересов и творческих </a:t>
            </a:r>
            <a:r>
              <a:rPr lang="ru-RU" sz="2200" b="1" dirty="0" smtClean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способностей, психологическая поддержка.</a:t>
            </a:r>
            <a:endParaRPr lang="ru-RU" sz="2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797534"/>
      </p:ext>
    </p:extLst>
  </p:cSld>
  <p:clrMapOvr>
    <a:masterClrMapping/>
  </p:clrMapOvr>
  <p:transition spd="slow" advTm="96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2171" y="272142"/>
            <a:ext cx="4396338" cy="576262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5544" y="957944"/>
            <a:ext cx="9688286" cy="529839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Обмен положительным опытом успешного </a:t>
            </a:r>
            <a:r>
              <a:rPr lang="ru-RU" dirty="0" smtClean="0"/>
              <a:t>решения проблем.</a:t>
            </a:r>
            <a:endParaRPr lang="ru-RU" dirty="0"/>
          </a:p>
          <a:p>
            <a:pPr lvl="0"/>
            <a:r>
              <a:rPr lang="ru-RU" dirty="0"/>
              <a:t>Обеспечение социальной адаптации детей и подростков, в том числе нуждающихся в социально-психологической защите («группы риска», детей-инвалидов, детей с ОВЗ).</a:t>
            </a:r>
          </a:p>
          <a:p>
            <a:pPr lvl="0"/>
            <a:r>
              <a:rPr lang="ru-RU" dirty="0"/>
              <a:t>Организация досуговых мероприятий для </a:t>
            </a:r>
            <a:r>
              <a:rPr lang="ru-RU" dirty="0" smtClean="0"/>
              <a:t>детей, </a:t>
            </a:r>
            <a:r>
              <a:rPr lang="ru-RU" dirty="0"/>
              <a:t>содействие творческой самореализации несовершеннолетних путём проведения мастер-классов по декоративно-прикладному творчеству, организации участия в конкурсах и фестивалях.</a:t>
            </a:r>
          </a:p>
          <a:p>
            <a:pPr lvl="0"/>
            <a:r>
              <a:rPr lang="ru-RU" dirty="0"/>
              <a:t>Проведение информационно-просветительской </a:t>
            </a:r>
            <a:r>
              <a:rPr lang="ru-RU" dirty="0" smtClean="0"/>
              <a:t>работы с детьми </a:t>
            </a:r>
            <a:r>
              <a:rPr lang="ru-RU" dirty="0"/>
              <a:t>и подростками через ведение группы в социальной сети «</a:t>
            </a:r>
            <a:r>
              <a:rPr lang="ru-RU" dirty="0" err="1"/>
              <a:t>Вконтакте</a:t>
            </a:r>
            <a:r>
              <a:rPr lang="ru-RU" dirty="0"/>
              <a:t>», </a:t>
            </a:r>
            <a:r>
              <a:rPr lang="ru-RU" dirty="0" smtClean="0"/>
              <a:t>разработка </a:t>
            </a:r>
            <a:r>
              <a:rPr lang="ru-RU" dirty="0"/>
              <a:t>и распространение буклетов и памяток.</a:t>
            </a:r>
          </a:p>
          <a:p>
            <a:pPr lvl="0"/>
            <a:r>
              <a:rPr lang="ru-RU" dirty="0"/>
              <a:t>Вовлечение детей и родителей в социально значимые акции.</a:t>
            </a:r>
          </a:p>
          <a:p>
            <a:pPr lvl="0"/>
            <a:r>
              <a:rPr lang="ru-RU" dirty="0"/>
              <a:t>Подготовка и проведение мероприятий, направленных на оказание психолого-педагогической </a:t>
            </a:r>
            <a:r>
              <a:rPr lang="ru-RU" dirty="0" smtClean="0"/>
              <a:t>помощи.</a:t>
            </a:r>
            <a:endParaRPr lang="ru-RU" dirty="0"/>
          </a:p>
          <a:p>
            <a:pPr lvl="0"/>
            <a:r>
              <a:rPr lang="ru-RU" dirty="0"/>
              <a:t>Проведение мероприятий по повышению правовой грамотности </a:t>
            </a:r>
            <a:r>
              <a:rPr lang="ru-RU" dirty="0" smtClean="0"/>
              <a:t> участников.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317186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2619" y="98305"/>
            <a:ext cx="1005840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Формы работы клубов</a:t>
            </a:r>
            <a:endParaRPr lang="ru-RU" sz="48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43347" y="4989034"/>
            <a:ext cx="2534026" cy="17347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127000">
              <a:srgbClr val="2E8E4C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Мини-лекции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137803" y="1122391"/>
            <a:ext cx="2287697" cy="161522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127000">
              <a:srgbClr val="00206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Тренинги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692299" y="3268935"/>
            <a:ext cx="2377440" cy="162735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Социальные акции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616944" y="3000621"/>
            <a:ext cx="2520859" cy="161544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127000">
              <a:srgbClr val="00B0F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Круглые столы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851819" y="3000887"/>
            <a:ext cx="2517115" cy="169894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127000">
              <a:srgbClr val="FF000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онкурсы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870960" y="4967365"/>
            <a:ext cx="2283139" cy="14706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FC00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Праздники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24251" y="1087944"/>
            <a:ext cx="2653123" cy="16496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127000">
              <a:schemeClr val="accent6">
                <a:lumMod val="60000"/>
                <a:lumOff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Консультации для детей и родителей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7807036" y="5123300"/>
            <a:ext cx="2297084" cy="15354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127000">
              <a:srgbClr val="8B25A7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Экскурсии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991716" y="1151839"/>
            <a:ext cx="2436111" cy="158577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Эстафеты, спортивные мероприятия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038093"/>
      </p:ext>
    </p:extLst>
  </p:cSld>
  <p:clrMapOvr>
    <a:masterClrMapping/>
  </p:clrMapOvr>
  <p:transition spd="slow" advTm="116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2476">
            <a:off x="-66791" y="1694395"/>
            <a:ext cx="2443552" cy="173813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32602" y="217713"/>
            <a:ext cx="3254827" cy="140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Участие в Конкурсах</a:t>
            </a:r>
            <a:b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«Семья года»</a:t>
            </a:r>
            <a:endParaRPr lang="ru-RU" sz="31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752">
            <a:off x="2072165" y="1956258"/>
            <a:ext cx="3067507" cy="209968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perspectiveRight"/>
            <a:lightRig rig="soft" dir="t">
              <a:rot lat="0" lon="0" rev="1200000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29472" y="216932"/>
            <a:ext cx="5335587" cy="58238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/>
          <a:p>
            <a:pPr algn="ctr"/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Фотоконкурс </a:t>
            </a:r>
            <a:b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3100" b="1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Счастливый солнечный денек»</a:t>
            </a:r>
            <a:br>
              <a:rPr lang="ru-RU" sz="3100" b="1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31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71" y="1421718"/>
            <a:ext cx="2936175" cy="24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93" y="1463984"/>
            <a:ext cx="3095284" cy="245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067133" y="5729214"/>
            <a:ext cx="4324679" cy="1246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творческие фестивали</a:t>
            </a:r>
            <a:endParaRPr lang="ru-RU" sz="31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126492"/>
              </p:ext>
            </p:extLst>
          </p:nvPr>
        </p:nvGraphicFramePr>
        <p:xfrm>
          <a:off x="9598068" y="4578826"/>
          <a:ext cx="1438729" cy="1988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Acrobat Document" r:id="rId8" imgW="6428880" imgH="8862120" progId="AcroExch.Document.7">
                  <p:embed/>
                </p:oleObj>
              </mc:Choice>
              <mc:Fallback>
                <p:oleObj name="Acrobat Document" r:id="rId8" imgW="6428880" imgH="8862120" progId="AcroExch.Document.7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8068" y="4578826"/>
                        <a:ext cx="1438729" cy="19881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85" y="4600428"/>
            <a:ext cx="2257572" cy="225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85" y="3439886"/>
            <a:ext cx="2043966" cy="31431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8" name="Picture 4" descr="F:\презентации 21.10.2021\6SwtodheI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18" y="4399882"/>
            <a:ext cx="3373052" cy="18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7391812" y="3574620"/>
            <a:ext cx="480018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всероссийский конкурс </a:t>
            </a:r>
          </a:p>
          <a:p>
            <a:pPr algn="ctr"/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«Здоровье нации»</a:t>
            </a:r>
            <a:endParaRPr lang="ru-RU" sz="31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72242866"/>
      </p:ext>
    </p:extLst>
  </p:cSld>
  <p:clrMapOvr>
    <a:masterClrMapping/>
  </p:clrMapOvr>
  <p:transition spd="slow" advTm="69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955767" y="228600"/>
            <a:ext cx="5335587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Социальные акции</a:t>
            </a:r>
            <a:br>
              <a:rPr lang="ru-RU" sz="54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1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7" y="1590534"/>
            <a:ext cx="2487377" cy="407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71649" y="5760720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«Окна победы»</a:t>
            </a:r>
            <a:b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100" b="1" dirty="0">
              <a:solidFill>
                <a:srgbClr val="FFC611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38" y="2441186"/>
            <a:ext cx="3040380" cy="40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18311" y="1770626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«Семья-семье»</a:t>
            </a:r>
            <a:b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100" b="1" dirty="0">
              <a:solidFill>
                <a:srgbClr val="FFC611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38" y="134112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466765" y="4864345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«добрая </a:t>
            </a:r>
            <a:r>
              <a:rPr lang="ru-RU" sz="5400" b="1" dirty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в</a:t>
            </a:r>
            <a: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ещь»</a:t>
            </a:r>
            <a:br>
              <a:rPr lang="ru-RU" sz="5400" b="1" dirty="0" smtClean="0">
                <a:solidFill>
                  <a:srgbClr val="FFC611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100" b="1" dirty="0">
              <a:solidFill>
                <a:srgbClr val="FFC611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031276"/>
      </p:ext>
    </p:extLst>
  </p:cSld>
  <p:clrMapOvr>
    <a:masterClrMapping/>
  </p:clrMapOvr>
  <p:transition spd="slow" advTm="13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853562" y="246153"/>
            <a:ext cx="5456713" cy="128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Досуговые мероприятия</a:t>
            </a:r>
            <a:endParaRPr lang="ru-RU" sz="40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3" y="303030"/>
            <a:ext cx="3765972" cy="211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489" y="5657970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«день семьи»</a:t>
            </a:r>
            <a:b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5"/>
          <a:stretch/>
        </p:blipFill>
        <p:spPr>
          <a:xfrm>
            <a:off x="9310275" y="228600"/>
            <a:ext cx="2366958" cy="255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580340" y="2583490"/>
            <a:ext cx="3826827" cy="1108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«8 марта»</a:t>
            </a:r>
            <a:br>
              <a:rPr lang="ru-RU" sz="36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600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4"/>
          <a:stretch/>
        </p:blipFill>
        <p:spPr>
          <a:xfrm>
            <a:off x="8629466" y="3276600"/>
            <a:ext cx="3113657" cy="309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272880" y="6004014"/>
            <a:ext cx="3826827" cy="1108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«Экскурсии»</a:t>
            </a:r>
            <a:br>
              <a:rPr lang="ru-RU" sz="36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600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1543" r="11338" b="20413"/>
          <a:stretch/>
        </p:blipFill>
        <p:spPr>
          <a:xfrm>
            <a:off x="4243006" y="2085223"/>
            <a:ext cx="4058363" cy="219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197176" y="4283016"/>
            <a:ext cx="3826827" cy="1226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«День защиты детей»</a:t>
            </a:r>
            <a:b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295375"/>
            <a:ext cx="3043073" cy="236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15866" y="2573789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«масленица»</a:t>
            </a:r>
            <a:b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832336"/>
      </p:ext>
    </p:extLst>
  </p:cSld>
  <p:clrMapOvr>
    <a:masterClrMapping/>
  </p:clrMapOvr>
  <p:transition spd="slow" advTm="131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853562" y="246153"/>
            <a:ext cx="5456713" cy="128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>
                <a:solidFill>
                  <a:srgbClr val="00B0F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Тренинги, круглые столы</a:t>
            </a:r>
            <a:endParaRPr lang="ru-RU" sz="4000" b="1" dirty="0">
              <a:solidFill>
                <a:schemeClr val="tx1">
                  <a:lumMod val="9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4" y="1942164"/>
            <a:ext cx="2217420" cy="295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8" y="763805"/>
            <a:ext cx="3017520" cy="226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735" y="3264392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Тренинг «Детско-родительские отношения»</a:t>
            </a: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55140" y="4836567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Тренинг «конфликты»</a:t>
            </a:r>
            <a:endParaRPr lang="ru-RU" sz="2400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67" y="2434135"/>
            <a:ext cx="3920801" cy="2940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075941" y="5385207"/>
            <a:ext cx="3826827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threePt" dir="t"/>
            </a:scene3d>
            <a:sp3d prstMaterial="translucentPowder">
              <a:bevelB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1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Круглый стол «правовая грамотность»</a:t>
            </a:r>
            <a:endParaRPr lang="ru-RU" sz="2400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1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657505"/>
      </p:ext>
    </p:extLst>
  </p:cSld>
  <p:clrMapOvr>
    <a:masterClrMapping/>
  </p:clrMapOvr>
  <p:transition spd="slow" advTm="121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1|0.8|0.8|0.9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1.9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995</TotalTime>
  <Words>658</Words>
  <Application>Microsoft Office PowerPoint</Application>
  <PresentationFormat>Широкоэкранный</PresentationFormat>
  <Paragraphs>84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 Unicode MS</vt:lpstr>
      <vt:lpstr>Angsana New</vt:lpstr>
      <vt:lpstr>Arial</vt:lpstr>
      <vt:lpstr>Arial Black</vt:lpstr>
      <vt:lpstr>Bahnschrift</vt:lpstr>
      <vt:lpstr>Century Gothic</vt:lpstr>
      <vt:lpstr>Comic Sans MS</vt:lpstr>
      <vt:lpstr>Segoe UI Symbol</vt:lpstr>
      <vt:lpstr>Times New Roman</vt:lpstr>
      <vt:lpstr>Wingdings 3</vt:lpstr>
      <vt:lpstr>Ион</vt:lpstr>
      <vt:lpstr>Точечный рисунок</vt:lpstr>
      <vt:lpstr>Acrobat Document</vt:lpstr>
      <vt:lpstr>Государственное автономное учреждение социального обслуживания Свердловской области «Комплексный центр социального обслуживания населения «Золотая осень» города Нижний Тагил» Свердловская область, город Нижний Тагил, ул. Правды, 9 А    </vt:lpstr>
      <vt:lpstr>Клуб для детей и подростков «Контакт» и семейный клуба «Доверие»</vt:lpstr>
      <vt:lpstr>Презентация PowerPoint</vt:lpstr>
      <vt:lpstr>Презентация PowerPoint</vt:lpstr>
      <vt:lpstr>Презентация PowerPoint</vt:lpstr>
      <vt:lpstr>Фотоконкурс  «Счастливый солнечный денек» </vt:lpstr>
      <vt:lpstr>Презентация PowerPoint</vt:lpstr>
      <vt:lpstr>Презентация PowerPoint</vt:lpstr>
      <vt:lpstr>Презентация PowerPoint</vt:lpstr>
      <vt:lpstr>Что повлияло на развитие практики в 2021 году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учреждение социального обслуживания  Свердловской области  «Комплексный центр социального обслуживания населения «Золотая осень»  города Нижний Тагил» Консультативное отделение О деятельности клубов взаимопомощи для семей, находящихся в трудной жизненной ситуации </dc:title>
  <dc:creator>RePack by Diakov</dc:creator>
  <cp:lastModifiedBy>RePack by Diakov</cp:lastModifiedBy>
  <cp:revision>79</cp:revision>
  <dcterms:created xsi:type="dcterms:W3CDTF">2021-07-28T09:33:52Z</dcterms:created>
  <dcterms:modified xsi:type="dcterms:W3CDTF">2023-02-14T06:02:26Z</dcterms:modified>
</cp:coreProperties>
</file>