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"/>
  </p:notesMasterIdLst>
  <p:sldIdLst>
    <p:sldId id="488" r:id="rId2"/>
    <p:sldId id="356" r:id="rId3"/>
    <p:sldId id="364" r:id="rId4"/>
    <p:sldId id="491" r:id="rId5"/>
    <p:sldId id="397" r:id="rId6"/>
    <p:sldId id="490" r:id="rId7"/>
  </p:sldIdLst>
  <p:sldSz cx="12192000" cy="6858000"/>
  <p:notesSz cx="6858000" cy="9144000"/>
  <p:embeddedFontLst>
    <p:embeddedFont>
      <p:font typeface="ALS Hauss" panose="02000000000000000000" pitchFamily="2" charset="0"/>
      <p:regular r:id="rId9"/>
    </p:embeddedFont>
    <p:embeddedFont>
      <p:font typeface="ALS Hauss Bold" panose="02000000000000000000" pitchFamily="2" charset="0"/>
      <p:bold r:id="rId10"/>
    </p:embeddedFont>
    <p:embeddedFont>
      <p:font typeface="ALS Hauss Book" panose="02000000000000000000" pitchFamily="2" charset="0"/>
      <p:regular r:id="rId11"/>
    </p:embeddedFont>
    <p:embeddedFont>
      <p:font typeface="ALS Hauss Light" panose="02000000000000000000" pitchFamily="2" charset="0"/>
      <p:regular r:id="rId12"/>
    </p:embeddedFont>
    <p:embeddedFont>
      <p:font typeface="ALS Hauss Medium" panose="02000000000000000000" pitchFamily="2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tserrat" pitchFamily="2" charset="0"/>
      <p:regular r:id="rId20"/>
      <p:bold r:id="rId21"/>
      <p:italic r:id="rId22"/>
      <p:boldItalic r:id="rId23"/>
    </p:embeddedFont>
    <p:embeddedFont>
      <p:font typeface="Montserrat Light" pitchFamily="2" charset="0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36F"/>
    <a:srgbClr val="2D2D6F"/>
    <a:srgbClr val="E3E3E3"/>
    <a:srgbClr val="7F758A"/>
    <a:srgbClr val="DDBC5B"/>
    <a:srgbClr val="E9CD94"/>
    <a:srgbClr val="DCBC5B"/>
    <a:srgbClr val="7A336F"/>
    <a:srgbClr val="F08288"/>
    <a:srgbClr val="3D7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7"/>
    <p:restoredTop sz="95970"/>
  </p:normalViewPr>
  <p:slideViewPr>
    <p:cSldViewPr snapToGrid="0" snapToObjects="1" showGuides="1">
      <p:cViewPr>
        <p:scale>
          <a:sx n="98" d="100"/>
          <a:sy n="98" d="100"/>
        </p:scale>
        <p:origin x="-496" y="512"/>
      </p:cViewPr>
      <p:guideLst>
        <p:guide orient="horz" pos="2160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katerinakorobova/Downloads/&#1044;&#1080;&#1079;&#1072;&#1080;&#774;&#1085;&#1077;&#1088;&#1099;_&#1080;_&#1090;&#1086;&#1074;&#1072;&#1088;&#1085;&#1099;&#1077;_&#1075;&#1088;&#1091;&#1087;&#1087;&#1099;_&#1055;&#1044;2022_&#1055;&#1088;&#1080;&#1083;&#1086;&#1078;&#1077;&#1085;&#1080;&#1077;_2_&#1080;_&#1055;&#1088;&#1080;&#1083;&#1086;&#1078;&#1077;&#1085;&#1080;&#1077;_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katerinakorobova/Downloads/&#1044;&#1080;&#1079;&#1072;&#1080;&#774;&#1085;&#1077;&#1088;&#1099;_&#1080;_&#1090;&#1086;&#1074;&#1072;&#1088;&#1085;&#1099;&#1077;_&#1075;&#1088;&#1091;&#1087;&#1087;&#1099;_&#1055;&#1044;2022_&#1055;&#1088;&#1080;&#1083;&#1086;&#1078;&#1077;&#1085;&#1080;&#1077;_2_&#1080;_&#1055;&#1088;&#1080;&#1083;&#1086;&#1078;&#1077;&#1085;&#1080;&#1077;_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irada/Downloads/17_02_&#1057;&#1055;&#1054;,_&#1042;&#1054;_&#1088;&#1072;&#1089;&#1095;&#1077;&#1090;&#1099;_&#1076;&#1083;&#1103;_&#1050;&#1062;&#1055;_&#1088;&#1072;&#1089;&#1087;&#1088;&#1077;&#1076;&#1077;&#1083;&#1077;&#1085;&#1080;&#1077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irada/Downloads/&#1044;&#1080;&#1079;&#1072;&#1080;&#774;&#1085;&#1077;&#1088;&#1099;_&#1080;_&#1090;&#1086;&#1074;&#1072;&#1088;&#1085;&#1099;&#1077;_&#1075;&#1088;&#1091;&#1087;&#1087;&#1099;_&#1055;&#1044;2022_&#1055;&#1088;&#1080;&#1083;&#1086;&#1078;&#1077;&#1085;&#1080;&#1077;_2_&#1080;_&#1055;&#1088;&#1080;&#1083;&#1086;&#1078;&#1077;&#1085;&#1080;&#1077;_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56299365993158"/>
          <c:y val="0.16001214455819426"/>
          <c:w val="0.52616668208746054"/>
          <c:h val="0.7863851775450642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2D2D6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1B-3D42-B85E-91DCD9D0D020}"/>
              </c:ext>
            </c:extLst>
          </c:dPt>
          <c:dPt>
            <c:idx val="1"/>
            <c:bubble3D val="0"/>
            <c:spPr>
              <a:solidFill>
                <a:srgbClr val="7A3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1B-3D42-B85E-91DCD9D0D020}"/>
              </c:ext>
            </c:extLst>
          </c:dPt>
          <c:dPt>
            <c:idx val="2"/>
            <c:bubble3D val="0"/>
            <c:spPr>
              <a:solidFill>
                <a:srgbClr val="EA4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1B-3D42-B85E-91DCD9D0D020}"/>
              </c:ext>
            </c:extLst>
          </c:dPt>
          <c:dPt>
            <c:idx val="3"/>
            <c:bubble3D val="0"/>
            <c:spPr>
              <a:solidFill>
                <a:srgbClr val="7F75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1B-3D42-B85E-91DCD9D0D020}"/>
              </c:ext>
            </c:extLst>
          </c:dPt>
          <c:dPt>
            <c:idx val="4"/>
            <c:bubble3D val="0"/>
            <c:spPr>
              <a:solidFill>
                <a:srgbClr val="EF83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A1B-3D42-B85E-91DCD9D0D020}"/>
              </c:ext>
            </c:extLst>
          </c:dPt>
          <c:dPt>
            <c:idx val="5"/>
            <c:bubble3D val="0"/>
            <c:spPr>
              <a:solidFill>
                <a:srgbClr val="3D63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A1B-3D42-B85E-91DCD9D0D020}"/>
              </c:ext>
            </c:extLst>
          </c:dPt>
          <c:dPt>
            <c:idx val="6"/>
            <c:bubble3D val="0"/>
            <c:spPr>
              <a:solidFill>
                <a:srgbClr val="3D7F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A1B-3D42-B85E-91DCD9D0D020}"/>
              </c:ext>
            </c:extLst>
          </c:dPt>
          <c:dPt>
            <c:idx val="7"/>
            <c:bubble3D val="0"/>
            <c:spPr>
              <a:solidFill>
                <a:srgbClr val="5CA7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A1B-3D42-B85E-91DCD9D0D020}"/>
              </c:ext>
            </c:extLst>
          </c:dPt>
          <c:dPt>
            <c:idx val="8"/>
            <c:bubble3D val="0"/>
            <c:spPr>
              <a:solidFill>
                <a:srgbClr val="5352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A1B-3D42-B85E-91DCD9D0D020}"/>
              </c:ext>
            </c:extLst>
          </c:dPt>
          <c:dPt>
            <c:idx val="9"/>
            <c:bubble3D val="0"/>
            <c:spPr>
              <a:solidFill>
                <a:srgbClr val="8C8C8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A1B-3D42-B85E-91DCD9D0D020}"/>
              </c:ext>
            </c:extLst>
          </c:dPt>
          <c:dLbls>
            <c:dLbl>
              <c:idx val="0"/>
              <c:layout>
                <c:manualLayout>
                  <c:x val="-1.4575087310826542E-2"/>
                  <c:y val="-2.087448141375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2D2D6E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1B-3D42-B85E-91DCD9D0D020}"/>
                </c:ext>
              </c:extLst>
            </c:dLbl>
            <c:dLbl>
              <c:idx val="1"/>
              <c:layout>
                <c:manualLayout>
                  <c:x val="-9.3004690150683567E-4"/>
                  <c:y val="1.72907394383209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7A3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1B-3D42-B85E-91DCD9D0D02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1B-3D42-B85E-91DCD9D0D020}"/>
                </c:ext>
              </c:extLst>
            </c:dLbl>
            <c:dLbl>
              <c:idx val="3"/>
              <c:layout>
                <c:manualLayout>
                  <c:x val="1.9721335196088187E-2"/>
                  <c:y val="-4.15004590283631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7F7589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87606027342577"/>
                      <c:h val="0.118230673832162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A1B-3D42-B85E-91DCD9D0D020}"/>
                </c:ext>
              </c:extLst>
            </c:dLbl>
            <c:dLbl>
              <c:idx val="4"/>
              <c:layout>
                <c:manualLayout>
                  <c:x val="-5.2888933240195591E-5"/>
                  <c:y val="-2.577001336819443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EF8388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1B-3D42-B85E-91DCD9D0D020}"/>
                </c:ext>
              </c:extLst>
            </c:dLbl>
            <c:dLbl>
              <c:idx val="5"/>
              <c:layout>
                <c:manualLayout>
                  <c:x val="-2.0439608570868743E-2"/>
                  <c:y val="-1.6010256430019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3D6388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1B-3D42-B85E-91DCD9D0D020}"/>
                </c:ext>
              </c:extLst>
            </c:dLbl>
            <c:dLbl>
              <c:idx val="6"/>
              <c:layout>
                <c:manualLayout>
                  <c:x val="-9.1782257259754516E-3"/>
                  <c:y val="2.49177238635692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3D7F88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1B-3D42-B85E-91DCD9D0D020}"/>
                </c:ext>
              </c:extLst>
            </c:dLbl>
            <c:dLbl>
              <c:idx val="7"/>
              <c:layout>
                <c:manualLayout>
                  <c:x val="6.5113705782685371E-3"/>
                  <c:y val="-2.93793279751708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5CA797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A1B-3D42-B85E-91DCD9D0D020}"/>
                </c:ext>
              </c:extLst>
            </c:dLbl>
            <c:dLbl>
              <c:idx val="8"/>
              <c:layout>
                <c:manualLayout>
                  <c:x val="5.9619257057384391E-2"/>
                  <c:y val="7.106927603186633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535252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66640055882645"/>
                      <c:h val="0.187129891604881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4A1B-3D42-B85E-91DCD9D0D020}"/>
                </c:ext>
              </c:extLst>
            </c:dLbl>
            <c:dLbl>
              <c:idx val="9"/>
              <c:layout>
                <c:manualLayout>
                  <c:x val="8.508779922563256E-2"/>
                  <c:y val="-2.31863552580438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8C8C8C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15896617104081"/>
                      <c:h val="0.130028508077288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A1B-3D42-B85E-91DCD9D0D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Женщины от 35 до 50 лет</c:v>
                </c:pt>
                <c:pt idx="1">
                  <c:v>Женщины от 25 до 35 лет</c:v>
                </c:pt>
                <c:pt idx="2">
                  <c:v>Женщины до 25 лет</c:v>
                </c:pt>
                <c:pt idx="3">
                  <c:v>Мужчины от 25 до 35 лет</c:v>
                </c:pt>
                <c:pt idx="4">
                  <c:v>Женщины старше 50 лет</c:v>
                </c:pt>
                <c:pt idx="5">
                  <c:v>Мужчины от 35 до 50 лет</c:v>
                </c:pt>
                <c:pt idx="6">
                  <c:v>Мужчины до 25 лет</c:v>
                </c:pt>
                <c:pt idx="7">
                  <c:v>Мужчины старше 50 лет</c:v>
                </c:pt>
                <c:pt idx="8">
                  <c:v>Подростки</c:v>
                </c:pt>
                <c:pt idx="9">
                  <c:v>Дети до 12 лет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24</c:v>
                </c:pt>
                <c:pt idx="1">
                  <c:v>22.9</c:v>
                </c:pt>
                <c:pt idx="2">
                  <c:v>11.1</c:v>
                </c:pt>
                <c:pt idx="3">
                  <c:v>9.1</c:v>
                </c:pt>
                <c:pt idx="4">
                  <c:v>9.3000000000000007</c:v>
                </c:pt>
                <c:pt idx="5">
                  <c:v>8.4</c:v>
                </c:pt>
                <c:pt idx="6">
                  <c:v>5</c:v>
                </c:pt>
                <c:pt idx="7">
                  <c:v>3.8</c:v>
                </c:pt>
                <c:pt idx="8">
                  <c:v>3.5</c:v>
                </c:pt>
                <c:pt idx="9" formatCode="0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A1B-3D42-B85E-91DCD9D0D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56299365993158"/>
          <c:y val="0.16001214455819426"/>
          <c:w val="0.52616668208746054"/>
          <c:h val="0.7863851775450642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2D2D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FA-844D-B9F0-5728568FFF42}"/>
              </c:ext>
            </c:extLst>
          </c:dPt>
          <c:dPt>
            <c:idx val="1"/>
            <c:bubble3D val="0"/>
            <c:spPr>
              <a:solidFill>
                <a:srgbClr val="7A3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FA-844D-B9F0-5728568FFF42}"/>
              </c:ext>
            </c:extLst>
          </c:dPt>
          <c:dPt>
            <c:idx val="2"/>
            <c:bubble3D val="0"/>
            <c:spPr>
              <a:solidFill>
                <a:srgbClr val="EA4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FA-844D-B9F0-5728568FFF42}"/>
              </c:ext>
            </c:extLst>
          </c:dPt>
          <c:dPt>
            <c:idx val="3"/>
            <c:bubble3D val="0"/>
            <c:spPr>
              <a:solidFill>
                <a:srgbClr val="EF83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FA-844D-B9F0-5728568FFF42}"/>
              </c:ext>
            </c:extLst>
          </c:dPt>
          <c:dPt>
            <c:idx val="4"/>
            <c:bubble3D val="0"/>
            <c:spPr>
              <a:solidFill>
                <a:srgbClr val="E9CD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BFA-844D-B9F0-5728568FFF42}"/>
              </c:ext>
            </c:extLst>
          </c:dPt>
          <c:dPt>
            <c:idx val="5"/>
            <c:bubble3D val="0"/>
            <c:spPr>
              <a:solidFill>
                <a:srgbClr val="5352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BFA-844D-B9F0-5728568FFF42}"/>
              </c:ext>
            </c:extLst>
          </c:dPt>
          <c:dPt>
            <c:idx val="6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BFA-844D-B9F0-5728568FFF42}"/>
              </c:ext>
            </c:extLst>
          </c:dPt>
          <c:dPt>
            <c:idx val="7"/>
            <c:bubble3D val="0"/>
            <c:spPr>
              <a:solidFill>
                <a:srgbClr val="6BB76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BFA-844D-B9F0-5728568FFF42}"/>
              </c:ext>
            </c:extLst>
          </c:dPt>
          <c:dLbls>
            <c:dLbl>
              <c:idx val="0"/>
              <c:layout>
                <c:manualLayout>
                  <c:x val="-7.7904068134597701E-2"/>
                  <c:y val="-8.08289589366506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FA-844D-B9F0-5728568FFF42}"/>
                </c:ext>
              </c:extLst>
            </c:dLbl>
            <c:dLbl>
              <c:idx val="1"/>
              <c:layout>
                <c:manualLayout>
                  <c:x val="-8.077086787260249E-3"/>
                  <c:y val="-4.466055395327103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7A3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FA-844D-B9F0-5728568FFF42}"/>
                </c:ext>
              </c:extLst>
            </c:dLbl>
            <c:dLbl>
              <c:idx val="2"/>
              <c:layout>
                <c:manualLayout>
                  <c:x val="-3.9560864587929123E-2"/>
                  <c:y val="-1.38410807706418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EA4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FA-844D-B9F0-5728568FFF42}"/>
                </c:ext>
              </c:extLst>
            </c:dLbl>
            <c:dLbl>
              <c:idx val="3"/>
              <c:layout>
                <c:manualLayout>
                  <c:x val="6.2399054636344022E-3"/>
                  <c:y val="-1.3096246077437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EF8388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FA-844D-B9F0-5728568FFF42}"/>
                </c:ext>
              </c:extLst>
            </c:dLbl>
            <c:dLbl>
              <c:idx val="4"/>
              <c:layout>
                <c:manualLayout>
                  <c:x val="-1.8959993080808767E-2"/>
                  <c:y val="4.56814720709136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A28B5E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FA-844D-B9F0-5728568FFF42}"/>
                </c:ext>
              </c:extLst>
            </c:dLbl>
            <c:dLbl>
              <c:idx val="5"/>
              <c:layout>
                <c:manualLayout>
                  <c:x val="1.3271825092174843E-2"/>
                  <c:y val="-3.159457370578513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535252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FA-844D-B9F0-5728568FFF42}"/>
                </c:ext>
              </c:extLst>
            </c:dLbl>
            <c:dLbl>
              <c:idx val="6"/>
              <c:layout>
                <c:manualLayout>
                  <c:x val="8.6576818733585165E-2"/>
                  <c:y val="-9.37496633570360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A5A5A5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68260963686156"/>
                      <c:h val="0.140062997186424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7BFA-844D-B9F0-5728568FFF4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BFA-844D-B9F0-5728568FFF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В социальных сетях</c:v>
                </c:pt>
                <c:pt idx="1">
                  <c:v>В собственном онлайн-магазине</c:v>
                </c:pt>
                <c:pt idx="2">
                  <c:v>На маркетплейсе</c:v>
                </c:pt>
                <c:pt idx="3">
                  <c:v>В собственном шоу-руме</c:v>
                </c:pt>
                <c:pt idx="4">
                  <c:v>В мультибрендовом магазине</c:v>
                </c:pt>
                <c:pt idx="5">
                  <c:v>В отдельном магазине в торговом центре</c:v>
                </c:pt>
                <c:pt idx="6">
                  <c:v>На корнере в торговом центре</c:v>
                </c:pt>
                <c:pt idx="7">
                  <c:v>Пока не продается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28.8</c:v>
                </c:pt>
                <c:pt idx="1">
                  <c:v>21.1</c:v>
                </c:pt>
                <c:pt idx="2">
                  <c:v>15.6</c:v>
                </c:pt>
                <c:pt idx="3">
                  <c:v>13.8</c:v>
                </c:pt>
                <c:pt idx="4">
                  <c:v>12.9</c:v>
                </c:pt>
                <c:pt idx="5">
                  <c:v>2.7</c:v>
                </c:pt>
                <c:pt idx="6">
                  <c:v>4.0999999999999996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BFA-844D-B9F0-5728568FF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56299365993158"/>
          <c:y val="0.16001214455819426"/>
          <c:w val="0.52616668208746054"/>
          <c:h val="0.7863851775450642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A3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98-3C40-9446-82031530CC27}"/>
              </c:ext>
            </c:extLst>
          </c:dPt>
          <c:dPt>
            <c:idx val="1"/>
            <c:bubble3D val="0"/>
            <c:spPr>
              <a:solidFill>
                <a:srgbClr val="F0717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98-3C40-9446-82031530CC27}"/>
              </c:ext>
            </c:extLst>
          </c:dPt>
          <c:dPt>
            <c:idx val="2"/>
            <c:bubble3D val="0"/>
            <c:spPr>
              <a:solidFill>
                <a:srgbClr val="E9CD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98-3C40-9446-82031530CC27}"/>
              </c:ext>
            </c:extLst>
          </c:dPt>
          <c:dLbls>
            <c:dLbl>
              <c:idx val="0"/>
              <c:layout>
                <c:manualLayout>
                  <c:x val="-0.23512644472158417"/>
                  <c:y val="-0.1847259276997023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98-3C40-9446-82031530CC27}"/>
                </c:ext>
              </c:extLst>
            </c:dLbl>
            <c:dLbl>
              <c:idx val="1"/>
              <c:layout>
                <c:manualLayout>
                  <c:x val="0.19249004799139668"/>
                  <c:y val="0.121790918448872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98-3C40-9446-82031530CC27}"/>
                </c:ext>
              </c:extLst>
            </c:dLbl>
            <c:dLbl>
              <c:idx val="2"/>
              <c:layout>
                <c:manualLayout>
                  <c:x val="-6.0100083250791546E-2"/>
                  <c:y val="2.84971884270000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98-3C40-9446-82031530C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 собств</c:v>
                </c:pt>
                <c:pt idx="1">
                  <c:v>на другом</c:v>
                </c:pt>
                <c:pt idx="2">
                  <c:v>на предпря в субъекте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66.5</c:v>
                </c:pt>
                <c:pt idx="1">
                  <c:v>29.5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98-3C40-9446-82031530C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D2D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8D-3C43-BDE2-05DAEFA0BE4B}"/>
              </c:ext>
            </c:extLst>
          </c:dPt>
          <c:dPt>
            <c:idx val="1"/>
            <c:bubble3D val="0"/>
            <c:spPr>
              <a:solidFill>
                <a:srgbClr val="7A3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8D-3C43-BDE2-05DAEFA0BE4B}"/>
              </c:ext>
            </c:extLst>
          </c:dPt>
          <c:dPt>
            <c:idx val="2"/>
            <c:bubble3D val="0"/>
            <c:spPr>
              <a:solidFill>
                <a:srgbClr val="EA44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8D-3C43-BDE2-05DAEFA0BE4B}"/>
              </c:ext>
            </c:extLst>
          </c:dPt>
          <c:dPt>
            <c:idx val="3"/>
            <c:bubble3D val="0"/>
            <c:spPr>
              <a:solidFill>
                <a:srgbClr val="F0717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8D-3C43-BDE2-05DAEFA0BE4B}"/>
              </c:ext>
            </c:extLst>
          </c:dPt>
          <c:dPt>
            <c:idx val="4"/>
            <c:bubble3D val="0"/>
            <c:spPr>
              <a:solidFill>
                <a:srgbClr val="5352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8D-3C43-BDE2-05DAEFA0BE4B}"/>
              </c:ext>
            </c:extLst>
          </c:dPt>
          <c:dPt>
            <c:idx val="5"/>
            <c:bubble3D val="0"/>
            <c:spPr>
              <a:solidFill>
                <a:srgbClr val="7F75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8D-3C43-BDE2-05DAEFA0BE4B}"/>
              </c:ext>
            </c:extLst>
          </c:dPt>
          <c:dPt>
            <c:idx val="6"/>
            <c:bubble3D val="0"/>
            <c:spPr>
              <a:solidFill>
                <a:srgbClr val="3D63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8D-3C43-BDE2-05DAEFA0BE4B}"/>
              </c:ext>
            </c:extLst>
          </c:dPt>
          <c:dPt>
            <c:idx val="7"/>
            <c:bubble3D val="0"/>
            <c:spPr>
              <a:solidFill>
                <a:srgbClr val="3D7F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28D-3C43-BDE2-05DAEFA0BE4B}"/>
              </c:ext>
            </c:extLst>
          </c:dPt>
          <c:dPt>
            <c:idx val="8"/>
            <c:bubble3D val="0"/>
            <c:spPr>
              <a:solidFill>
                <a:srgbClr val="5CA7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28D-3C43-BDE2-05DAEFA0BE4B}"/>
              </c:ext>
            </c:extLst>
          </c:dPt>
          <c:dPt>
            <c:idx val="9"/>
            <c:bubble3D val="0"/>
            <c:spPr>
              <a:solidFill>
                <a:srgbClr val="8C8C8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28D-3C43-BDE2-05DAEFA0BE4B}"/>
              </c:ext>
            </c:extLst>
          </c:dPt>
          <c:dLbls>
            <c:dLbl>
              <c:idx val="0"/>
              <c:layout>
                <c:manualLayout>
                  <c:x val="-6.3408809915362161E-4"/>
                  <c:y val="-2.0074494872967509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8D-3C43-BDE2-05DAEFA0BE4B}"/>
                </c:ext>
              </c:extLst>
            </c:dLbl>
            <c:dLbl>
              <c:idx val="1"/>
              <c:layout>
                <c:manualLayout>
                  <c:x val="3.9349738347554487E-2"/>
                  <c:y val="-2.0640920386359504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7A3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8D-3C43-BDE2-05DAEFA0BE4B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EA4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28D-3C43-BDE2-05DAEFA0BE4B}"/>
                </c:ext>
              </c:extLst>
            </c:dLbl>
            <c:dLbl>
              <c:idx val="3"/>
              <c:layout>
                <c:manualLayout>
                  <c:x val="-9.7763530856966431E-4"/>
                  <c:y val="-1.5713349018397809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07177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8D-3C43-BDE2-05DAEFA0BE4B}"/>
                </c:ext>
              </c:extLst>
            </c:dLbl>
            <c:dLbl>
              <c:idx val="4"/>
              <c:layout>
                <c:manualLayout>
                  <c:x val="1.4381277107763173E-3"/>
                  <c:y val="2.241733658789238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535252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8D-3C43-BDE2-05DAEFA0BE4B}"/>
                </c:ext>
              </c:extLst>
            </c:dLbl>
            <c:dLbl>
              <c:idx val="5"/>
              <c:layout>
                <c:manualLayout>
                  <c:x val="-1.1918636624451551E-2"/>
                  <c:y val="-8.069359575511463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7F7589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8D-3C43-BDE2-05DAEFA0BE4B}"/>
                </c:ext>
              </c:extLst>
            </c:dLbl>
            <c:dLbl>
              <c:idx val="6"/>
              <c:layout>
                <c:manualLayout>
                  <c:x val="-9.1104611947359428E-6"/>
                  <c:y val="4.7308652315016337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3D6388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8D-3C43-BDE2-05DAEFA0BE4B}"/>
                </c:ext>
              </c:extLst>
            </c:dLbl>
            <c:dLbl>
              <c:idx val="7"/>
              <c:layout>
                <c:manualLayout>
                  <c:x val="2.7972097473321297E-2"/>
                  <c:y val="-1.0405038321881766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3D7F88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28D-3C43-BDE2-05DAEFA0BE4B}"/>
                </c:ext>
              </c:extLst>
            </c:dLbl>
            <c:dLbl>
              <c:idx val="8"/>
              <c:layout>
                <c:manualLayout>
                  <c:x val="5.1066950957227873E-2"/>
                  <c:y val="-1.6647289918397257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5CA797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28D-3C43-BDE2-05DAEFA0BE4B}"/>
                </c:ext>
              </c:extLst>
            </c:dLbl>
            <c:dLbl>
              <c:idx val="9"/>
              <c:layout>
                <c:manualLayout>
                  <c:x val="7.4922113839022461E-2"/>
                  <c:y val="-6.0901762641262002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8C8C8C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28D-3C43-BDE2-05DAEFA0BE4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'Для аналитики'!$B$22:$B$31</c:f>
              <c:numCache>
                <c:formatCode>General</c:formatCode>
                <c:ptCount val="10"/>
                <c:pt idx="0">
                  <c:v>49</c:v>
                </c:pt>
                <c:pt idx="1">
                  <c:v>12</c:v>
                </c:pt>
                <c:pt idx="2">
                  <c:v>11</c:v>
                </c:pt>
                <c:pt idx="3">
                  <c:v>10</c:v>
                </c:pt>
                <c:pt idx="4">
                  <c:v>9</c:v>
                </c:pt>
                <c:pt idx="5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28D-3C43-BDE2-05DAEFA0BE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spPr>
            <a:solidFill>
              <a:srgbClr val="2D2D6F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D2D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30-1E47-A900-B7D2B1AC091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4603883029371"/>
                      <c:h val="0.234521921546958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430-1E47-A900-B7D2B1AC0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'Для аналитики'!$C$16</c:f>
              <c:numCache>
                <c:formatCode>0.0%</c:formatCode>
                <c:ptCount val="1"/>
                <c:pt idx="0">
                  <c:v>0.6607142857142857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30-1E47-A900-B7D2B1AC0919}"/>
            </c:ext>
          </c:extLst>
        </c:ser>
        <c:ser>
          <c:idx val="1"/>
          <c:order val="1"/>
          <c:spPr>
            <a:solidFill>
              <a:srgbClr val="7A336F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A3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430-1E47-A900-B7D2B1AC091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81035447960036"/>
                      <c:h val="0.234521921546958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430-1E47-A900-B7D2B1AC0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'Для аналитики'!$C$17</c:f>
              <c:numCache>
                <c:formatCode>0.0%</c:formatCode>
                <c:ptCount val="1"/>
                <c:pt idx="0">
                  <c:v>0.1875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430-1E47-A900-B7D2B1AC0919}"/>
            </c:ext>
          </c:extLst>
        </c:ser>
        <c:ser>
          <c:idx val="2"/>
          <c:order val="2"/>
          <c:spPr>
            <a:solidFill>
              <a:srgbClr val="EA436F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A4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430-1E47-A900-B7D2B1AC091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78611070910502"/>
                      <c:h val="0.234521921546958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7430-1E47-A900-B7D2B1AC0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'Для аналитики'!$C$18</c:f>
              <c:numCache>
                <c:formatCode>0.0%</c:formatCode>
                <c:ptCount val="1"/>
                <c:pt idx="0">
                  <c:v>0.15178571428571427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30-1E47-A900-B7D2B1AC0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28363983"/>
        <c:axId val="2030318512"/>
      </c:barChart>
      <c:catAx>
        <c:axId val="1528363983"/>
        <c:scaling>
          <c:orientation val="minMax"/>
        </c:scaling>
        <c:delete val="1"/>
        <c:axPos val="b"/>
        <c:majorTickMark val="out"/>
        <c:minorTickMark val="none"/>
        <c:tickLblPos val="nextTo"/>
        <c:crossAx val="2030318512"/>
        <c:crosses val="autoZero"/>
        <c:auto val="1"/>
        <c:lblAlgn val="ctr"/>
        <c:lblOffset val="100"/>
        <c:noMultiLvlLbl val="0"/>
      </c:catAx>
      <c:valAx>
        <c:axId val="20303185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2836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2D2D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BF-6D4C-B79D-ADF1FB55B141}"/>
              </c:ext>
            </c:extLst>
          </c:dPt>
          <c:dPt>
            <c:idx val="1"/>
            <c:bubble3D val="0"/>
            <c:spPr>
              <a:solidFill>
                <a:srgbClr val="7A3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BF-6D4C-B79D-ADF1FB55B141}"/>
              </c:ext>
            </c:extLst>
          </c:dPt>
          <c:dPt>
            <c:idx val="2"/>
            <c:bubble3D val="0"/>
            <c:spPr>
              <a:solidFill>
                <a:srgbClr val="EA43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BF-6D4C-B79D-ADF1FB55B141}"/>
              </c:ext>
            </c:extLst>
          </c:dPt>
          <c:dLbls>
            <c:dLbl>
              <c:idx val="0"/>
              <c:layout>
                <c:manualLayout>
                  <c:x val="0.14313550281358239"/>
                  <c:y val="8.5414161329776033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2D2D6F"/>
                        </a:solidFill>
                        <a:latin typeface="ALS Hauss Medium" panose="02000000000000000000" pitchFamily="2" charset="0"/>
                        <a:ea typeface="+mn-ea"/>
                        <a:cs typeface="+mn-cs"/>
                      </a:defRPr>
                    </a:pPr>
                    <a:fld id="{FBDD8157-337E-F243-9318-0BAA3FFB3618}" type="PERCENTAGE">
                      <a:rPr lang="en-US" sz="1200" smtClean="0">
                        <a:solidFill>
                          <a:srgbClr val="2D2D6F"/>
                        </a:solidFill>
                      </a:rPr>
                      <a:pPr>
                        <a:defRPr sz="1200">
                          <a:solidFill>
                            <a:srgbClr val="2D2D6F"/>
                          </a:solidFill>
                          <a:latin typeface="ALS Hauss Medium" panose="02000000000000000000" pitchFamily="2" charset="0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6BF-6D4C-B79D-ADF1FB55B141}"/>
                </c:ext>
              </c:extLst>
            </c:dLbl>
            <c:dLbl>
              <c:idx val="1"/>
              <c:layout>
                <c:manualLayout>
                  <c:x val="-0.13709677419354838"/>
                  <c:y val="3.39180109979818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7A3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BF-6D4C-B79D-ADF1FB55B141}"/>
                </c:ext>
              </c:extLst>
            </c:dLbl>
            <c:dLbl>
              <c:idx val="2"/>
              <c:layout>
                <c:manualLayout>
                  <c:x val="-6.4516129032258104E-2"/>
                  <c:y val="-0.135672043991927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EA4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BF-6D4C-B79D-ADF1FB55B1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Лист3!$D$5:$D$7</c:f>
              <c:numCache>
                <c:formatCode>#,##0.00</c:formatCode>
                <c:ptCount val="3"/>
                <c:pt idx="0">
                  <c:v>8.7605651800000004</c:v>
                </c:pt>
                <c:pt idx="1">
                  <c:v>8.386387580000001</c:v>
                </c:pt>
                <c:pt idx="2">
                  <c:v>2.0790858700000001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BF-6D4C-B79D-ADF1FB55B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A33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CC6-C448-8E6C-D5DF79331B56}"/>
              </c:ext>
            </c:extLst>
          </c:dPt>
          <c:dPt>
            <c:idx val="1"/>
            <c:invertIfNegative val="0"/>
            <c:bubble3D val="0"/>
            <c:spPr>
              <a:solidFill>
                <a:srgbClr val="2D2D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C6-C448-8E6C-D5DF79331B56}"/>
              </c:ext>
            </c:extLst>
          </c:dPt>
          <c:dPt>
            <c:idx val="2"/>
            <c:invertIfNegative val="0"/>
            <c:bubble3D val="0"/>
            <c:spPr>
              <a:solidFill>
                <a:srgbClr val="7F758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CC6-C448-8E6C-D5DF79331B56}"/>
              </c:ext>
            </c:extLst>
          </c:dPt>
          <c:dPt>
            <c:idx val="3"/>
            <c:invertIfNegative val="0"/>
            <c:bubble3D val="0"/>
            <c:spPr>
              <a:solidFill>
                <a:srgbClr val="2D2D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CC6-C448-8E6C-D5DF79331B56}"/>
              </c:ext>
            </c:extLst>
          </c:dPt>
          <c:dPt>
            <c:idx val="4"/>
            <c:invertIfNegative val="0"/>
            <c:bubble3D val="0"/>
            <c:spPr>
              <a:solidFill>
                <a:srgbClr val="7F758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CC6-C448-8E6C-D5DF79331B56}"/>
              </c:ext>
            </c:extLst>
          </c:dPt>
          <c:dPt>
            <c:idx val="5"/>
            <c:invertIfNegative val="0"/>
            <c:bubble3D val="0"/>
            <c:spPr>
              <a:solidFill>
                <a:srgbClr val="2D2D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C6-C448-8E6C-D5DF79331B56}"/>
              </c:ext>
            </c:extLst>
          </c:dPt>
          <c:dPt>
            <c:idx val="6"/>
            <c:invertIfNegative val="0"/>
            <c:bubble3D val="0"/>
            <c:spPr>
              <a:solidFill>
                <a:srgbClr val="EA43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CC6-C448-8E6C-D5DF79331B56}"/>
              </c:ext>
            </c:extLst>
          </c:dPt>
          <c:dPt>
            <c:idx val="7"/>
            <c:invertIfNegative val="0"/>
            <c:bubble3D val="0"/>
            <c:spPr>
              <a:solidFill>
                <a:srgbClr val="2D2D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CC6-C448-8E6C-D5DF79331B56}"/>
              </c:ext>
            </c:extLst>
          </c:dPt>
          <c:dPt>
            <c:idx val="8"/>
            <c:invertIfNegative val="0"/>
            <c:bubble3D val="0"/>
            <c:spPr>
              <a:solidFill>
                <a:srgbClr val="7F758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CC6-C448-8E6C-D5DF79331B56}"/>
              </c:ext>
            </c:extLst>
          </c:dPt>
          <c:dPt>
            <c:idx val="9"/>
            <c:invertIfNegative val="0"/>
            <c:bubble3D val="0"/>
            <c:spPr>
              <a:solidFill>
                <a:srgbClr val="2D2D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CC6-C448-8E6C-D5DF79331B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BDBA2E0-E9C0-C346-8ADD-95FB880EF368}" type="VALUE">
                      <a:rPr lang="en-US">
                        <a:solidFill>
                          <a:srgbClr val="7A336F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CC6-C448-8E6C-D5DF79331B5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CC6-C448-8E6C-D5DF79331B5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7F758A"/>
                        </a:solidFill>
                        <a:latin typeface="ALS Hauss Medium" panose="02000000000000000000" pitchFamily="2" charset="0"/>
                        <a:ea typeface="+mn-ea"/>
                        <a:cs typeface="+mn-cs"/>
                      </a:defRPr>
                    </a:pPr>
                    <a:fld id="{DCA32852-86D4-9C4D-823C-B8FBD2AC34F8}" type="VALUE">
                      <a:rPr lang="en-US">
                        <a:solidFill>
                          <a:srgbClr val="7F758A"/>
                        </a:solidFill>
                      </a:rPr>
                      <a:pPr>
                        <a:defRPr sz="1200">
                          <a:solidFill>
                            <a:srgbClr val="7F758A"/>
                          </a:solidFill>
                          <a:latin typeface="ALS Hauss Medium" panose="02000000000000000000" pitchFamily="2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7F758A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CC6-C448-8E6C-D5DF79331B5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CC6-C448-8E6C-D5DF79331B56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7F758A"/>
                        </a:solidFill>
                        <a:latin typeface="ALS Hauss Medium" panose="02000000000000000000" pitchFamily="2" charset="0"/>
                        <a:ea typeface="+mn-ea"/>
                        <a:cs typeface="+mn-cs"/>
                      </a:defRPr>
                    </a:pPr>
                    <a:fld id="{1752120C-96EE-F54B-B277-2F1C878AD344}" type="VALUE">
                      <a:rPr lang="en-US">
                        <a:solidFill>
                          <a:srgbClr val="7F758A"/>
                        </a:solidFill>
                      </a:rPr>
                      <a:pPr>
                        <a:defRPr sz="1200">
                          <a:solidFill>
                            <a:srgbClr val="7F758A"/>
                          </a:solidFill>
                          <a:latin typeface="ALS Hauss Medium" panose="02000000000000000000" pitchFamily="2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7F758A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CC6-C448-8E6C-D5DF79331B5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CC6-C448-8E6C-D5DF79331B5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EA43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CC6-C448-8E6C-D5DF79331B5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CC6-C448-8E6C-D5DF79331B56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7F758A"/>
                        </a:solidFill>
                        <a:latin typeface="ALS Hauss Medium" panose="02000000000000000000" pitchFamily="2" charset="0"/>
                        <a:ea typeface="+mn-ea"/>
                        <a:cs typeface="+mn-cs"/>
                      </a:defRPr>
                    </a:pPr>
                    <a:fld id="{8F0E00CC-CAC7-F54B-8CB9-CD5974544EBA}" type="VALUE">
                      <a:rPr lang="en-US">
                        <a:solidFill>
                          <a:srgbClr val="7F758A"/>
                        </a:solidFill>
                      </a:rPr>
                      <a:pPr>
                        <a:defRPr sz="1200">
                          <a:solidFill>
                            <a:srgbClr val="7F758A"/>
                          </a:solidFill>
                          <a:latin typeface="ALS Hauss Medium" panose="02000000000000000000" pitchFamily="2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7F758A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CC6-C448-8E6C-D5DF79331B5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2D2D6F"/>
                      </a:solidFill>
                      <a:latin typeface="ALS Hauss Medium" panose="020000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CC6-C448-8E6C-D5DF79331B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S Hauss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'Товарные группы (Приложение 3) '!$C$10:$C$19</c:f>
              <c:numCache>
                <c:formatCode>#,##0.00</c:formatCode>
                <c:ptCount val="10"/>
                <c:pt idx="0">
                  <c:v>0.51629400000000003</c:v>
                </c:pt>
                <c:pt idx="1">
                  <c:v>0.52031000000000005</c:v>
                </c:pt>
                <c:pt idx="2">
                  <c:v>0.52986999999999995</c:v>
                </c:pt>
                <c:pt idx="3">
                  <c:v>0.58737499999999998</c:v>
                </c:pt>
                <c:pt idx="4">
                  <c:v>0.601935</c:v>
                </c:pt>
                <c:pt idx="5">
                  <c:v>0.63536000000000004</c:v>
                </c:pt>
                <c:pt idx="6">
                  <c:v>0.66816299999999995</c:v>
                </c:pt>
                <c:pt idx="7">
                  <c:v>0.75049900000000003</c:v>
                </c:pt>
                <c:pt idx="8">
                  <c:v>0.77478499999999995</c:v>
                </c:pt>
                <c:pt idx="9">
                  <c:v>1.0315920000000001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C6-C448-8E6C-D5DF79331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507013712"/>
        <c:axId val="1507378624"/>
      </c:barChart>
      <c:catAx>
        <c:axId val="1507013712"/>
        <c:scaling>
          <c:orientation val="minMax"/>
        </c:scaling>
        <c:delete val="1"/>
        <c:axPos val="l"/>
        <c:majorTickMark val="out"/>
        <c:minorTickMark val="none"/>
        <c:tickLblPos val="nextTo"/>
        <c:crossAx val="1507378624"/>
        <c:crosses val="autoZero"/>
        <c:auto val="1"/>
        <c:lblAlgn val="ctr"/>
        <c:lblOffset val="100"/>
        <c:noMultiLvlLbl val="0"/>
      </c:catAx>
      <c:valAx>
        <c:axId val="1507378624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50701371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8BC8-F68F-C948-8F27-8988A89B8D0A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4A082-6498-6540-8613-6C52AF03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1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Google Shape;4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47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Google Shape;4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97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Google Shape;4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28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8CE90-59D4-9645-BBEF-77273B881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065E0-1B29-6C4F-970D-FD628F32B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05389-A596-A545-B942-33057618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2D8A4-60C6-A44A-AD3D-BDA21FDD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D48AB-DDDC-464F-8412-99D42479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1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73F06-F2C6-F34A-B197-A18A0151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E2EDE8-C84B-754D-8EC6-8B9EE417F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8ACE4-866B-FC42-8A04-AE05FFDF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128C9-57A7-D643-8AC5-72CAB08D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4FC14-2DD4-7D40-BBFE-2D9FA19D5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75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4AD55B-79CE-434D-8BB3-BC2B0CEC1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113303-01DA-B040-B0B2-3AD5F7448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F9AFE-527E-C448-9D1A-FE920089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09587-E7E4-F143-86B3-9A965AD7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D39E9-F10F-1641-8AA9-859BA506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8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0682D-3BF3-0442-B9CB-18CDF9D9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7D44E4-3630-7246-BAE5-9FAF4BD53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4DA178-A52A-654B-919D-FA33B2C14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ACDDF3-9AA8-304E-8923-ABDA76453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8B72AA-8B92-A145-A18E-9CBFFCF3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3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70720-33D4-5045-93A2-20ECA2AA7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9BF490-59AB-5646-A252-542DB6609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C1D99-2602-1748-BC98-888EC77F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23471-AF74-3343-9E08-C37B0A70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79507-153F-BE41-8A54-0573AA86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0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53960-7027-AB41-BA80-ABFFE48FE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1EE9D-CA86-7F4F-9D7F-EE560591B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372230-42CC-2B4B-9406-4ABA9051D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48052E-E717-D542-9FDF-B0DF5447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A535A-6E18-FC4F-B2D1-BA8BE19B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534291-0EA7-C149-8547-276446758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4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45E91-5B79-4640-B5EF-8C531A7D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F3AE5C-D9C1-6B4A-A853-86AA8823A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AE7DC5-150C-7E40-B677-75B6EC50C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6FEB19-E8D9-354A-9DF7-67C0AFD03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04D49D-8B47-7C44-9AD2-89182CD3B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314469-3A77-4A43-ABE6-AF0F63F09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708730-D8E5-C34E-BE9E-1E280DCB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08B580-F9CD-A847-AE92-FC909D9A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0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2F567-9BF5-B344-B030-67438C0D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4E12FA-843E-1945-B130-A1627384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E15873-B7EF-874D-9B42-DA3410AA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776C1D-66E9-8148-A557-54635D41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31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A951E2-3D20-4A48-9BF3-234E7808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DE3788-9E06-F34C-8418-042B1974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C282F9-1472-7649-8A48-24881D3A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93101-E727-6D44-94AD-9D99307D5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FAE5AD-7D24-A043-A30A-4203C355C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4C1505-34B2-FC44-ABD6-0BE65B7E1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BB1279-A7B6-024B-A002-13C6AF87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0AE152-B855-E64F-8810-C70BC021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1162A1-A3E4-EA44-9537-2BB0E05C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45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A43BA-55EA-C443-97C4-C14DEB21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BD5BEA-47C3-2047-A783-2E1400AD9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3F2FF1-1E24-C94E-945A-37AD24B43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FCE22D-21E5-BB47-B051-979880CC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FFB3B4-1844-D244-8495-555490219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37B43-50C7-B24F-B608-A36361C6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8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4B2CB-8B99-CB45-A684-F3E7A467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96D84D-C2F4-074C-BAB9-FB63FC75A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823F8D-A62D-1D4D-9A60-91909E43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88E4F-3BA1-3F41-81A7-C072BBC1F62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FB4E0-68EC-5142-A654-0296D73F4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329FD5-4197-784E-AB73-058151174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9674E-BE36-5F47-BCCB-4DACCABB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0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chart" Target="../charts/chart7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3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id="{EC8C2529-1A87-25EB-07D4-4334C6D99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480" r="20715" b="-581"/>
          <a:stretch/>
        </p:blipFill>
        <p:spPr bwMode="auto">
          <a:xfrm>
            <a:off x="2036065" y="2629081"/>
            <a:ext cx="3600000" cy="36491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Овал 219">
            <a:extLst>
              <a:ext uri="{FF2B5EF4-FFF2-40B4-BE49-F238E27FC236}">
                <a16:creationId xmlns:a16="http://schemas.microsoft.com/office/drawing/2014/main" id="{AFB8FA3B-5ED1-CA51-891C-D51EC2120D42}"/>
              </a:ext>
            </a:extLst>
          </p:cNvPr>
          <p:cNvSpPr/>
          <p:nvPr/>
        </p:nvSpPr>
        <p:spPr>
          <a:xfrm>
            <a:off x="9442174" y="1198186"/>
            <a:ext cx="1800000" cy="1800000"/>
          </a:xfrm>
          <a:prstGeom prst="ellipse">
            <a:avLst/>
          </a:prstGeom>
          <a:solidFill>
            <a:srgbClr val="F07177"/>
          </a:solidFill>
          <a:ln>
            <a:noFill/>
          </a:ln>
          <a:effectLst>
            <a:glow rad="288158">
              <a:srgbClr val="F07177">
                <a:alpha val="97067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7" name="Прямая со стрелкой 206">
            <a:extLst>
              <a:ext uri="{FF2B5EF4-FFF2-40B4-BE49-F238E27FC236}">
                <a16:creationId xmlns:a16="http://schemas.microsoft.com/office/drawing/2014/main" id="{26926C21-86A5-5F38-F902-B6CCEDC5CA17}"/>
              </a:ext>
            </a:extLst>
          </p:cNvPr>
          <p:cNvCxnSpPr>
            <a:cxnSpLocks/>
          </p:cNvCxnSpPr>
          <p:nvPr/>
        </p:nvCxnSpPr>
        <p:spPr>
          <a:xfrm>
            <a:off x="6389649" y="2185974"/>
            <a:ext cx="5802351" cy="0"/>
          </a:xfrm>
          <a:prstGeom prst="straightConnector1">
            <a:avLst/>
          </a:prstGeom>
          <a:ln w="12700">
            <a:solidFill>
              <a:srgbClr val="AFABAB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 стрелкой 207">
            <a:extLst>
              <a:ext uri="{FF2B5EF4-FFF2-40B4-BE49-F238E27FC236}">
                <a16:creationId xmlns:a16="http://schemas.microsoft.com/office/drawing/2014/main" id="{447608E3-1562-3F39-0B3C-D29E1872C964}"/>
              </a:ext>
            </a:extLst>
          </p:cNvPr>
          <p:cNvCxnSpPr>
            <a:cxnSpLocks/>
          </p:cNvCxnSpPr>
          <p:nvPr/>
        </p:nvCxnSpPr>
        <p:spPr>
          <a:xfrm>
            <a:off x="6389649" y="3579081"/>
            <a:ext cx="5802351" cy="0"/>
          </a:xfrm>
          <a:prstGeom prst="straightConnector1">
            <a:avLst/>
          </a:prstGeom>
          <a:ln w="12700">
            <a:solidFill>
              <a:srgbClr val="AFABAB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Прямая со стрелкой 208">
            <a:extLst>
              <a:ext uri="{FF2B5EF4-FFF2-40B4-BE49-F238E27FC236}">
                <a16:creationId xmlns:a16="http://schemas.microsoft.com/office/drawing/2014/main" id="{4F48AF55-9BBB-E29E-6A2D-2AC2C2E67AB7}"/>
              </a:ext>
            </a:extLst>
          </p:cNvPr>
          <p:cNvCxnSpPr>
            <a:cxnSpLocks/>
          </p:cNvCxnSpPr>
          <p:nvPr/>
        </p:nvCxnSpPr>
        <p:spPr>
          <a:xfrm>
            <a:off x="8795208" y="4920201"/>
            <a:ext cx="3396792" cy="0"/>
          </a:xfrm>
          <a:prstGeom prst="straightConnector1">
            <a:avLst/>
          </a:prstGeom>
          <a:ln w="12700">
            <a:solidFill>
              <a:srgbClr val="AFABAB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FB654FAD-C27F-7965-C0DA-F1A05A488464}"/>
              </a:ext>
            </a:extLst>
          </p:cNvPr>
          <p:cNvSpPr txBox="1"/>
          <p:nvPr/>
        </p:nvSpPr>
        <p:spPr>
          <a:xfrm>
            <a:off x="6245664" y="2539306"/>
            <a:ext cx="8975817" cy="77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latin typeface="ALS Hauss Light" panose="02000000000000000000" pitchFamily="2" charset="0"/>
                <a:cs typeface="Arial Black" panose="020B0604020202020204" pitchFamily="34" charset="0"/>
              </a:rPr>
              <a:t>ПЕТЕРБУРГСКИЙ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E915E5B-0267-EC86-554D-527704245DF2}"/>
              </a:ext>
            </a:extLst>
          </p:cNvPr>
          <p:cNvSpPr txBox="1"/>
          <p:nvPr/>
        </p:nvSpPr>
        <p:spPr>
          <a:xfrm>
            <a:off x="8713693" y="3915193"/>
            <a:ext cx="3321413" cy="77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latin typeface="ALS Hauss Light" panose="02000000000000000000" pitchFamily="2" charset="0"/>
                <a:cs typeface="Arial Black" panose="020B0604020202020204" pitchFamily="34" charset="0"/>
              </a:rPr>
              <a:t>ДИЗАЙН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01D922A2-CE77-D276-6D56-B35EB2630619}"/>
              </a:ext>
            </a:extLst>
          </p:cNvPr>
          <p:cNvSpPr txBox="1"/>
          <p:nvPr/>
        </p:nvSpPr>
        <p:spPr>
          <a:xfrm>
            <a:off x="6096000" y="1148550"/>
            <a:ext cx="529213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dirty="0">
                <a:latin typeface="ALS Hauss Light" panose="02000000000000000000" pitchFamily="2" charset="0"/>
                <a:cs typeface="Arial Black" panose="020B0604020202020204" pitchFamily="34" charset="0"/>
              </a:rPr>
              <a:t>КОМИТЕТ ПО ПРОМЫШЛЕННОЙ ПОЛИТИКЕ, </a:t>
            </a:r>
          </a:p>
          <a:p>
            <a:pPr algn="r">
              <a:lnSpc>
                <a:spcPct val="90000"/>
              </a:lnSpc>
            </a:pPr>
            <a:r>
              <a:rPr lang="ru-RU" sz="1400" dirty="0">
                <a:latin typeface="ALS Hauss Light" panose="02000000000000000000" pitchFamily="2" charset="0"/>
                <a:cs typeface="Arial Black" panose="020B0604020202020204" pitchFamily="34" charset="0"/>
              </a:rPr>
              <a:t>ИННОВАЦИЯМ И ТОРГОВЛЕ САНКТ-ПЕТЕРБУРГА</a:t>
            </a:r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BC2C185A-2D01-D714-16BB-0EA35A0D8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" r="34034" b="-1"/>
          <a:stretch/>
        </p:blipFill>
        <p:spPr bwMode="auto">
          <a:xfrm>
            <a:off x="0" y="-299038"/>
            <a:ext cx="3575352" cy="35954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8A119-301B-ED8E-EE77-1507209EF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85"/>
          <a:stretch/>
        </p:blipFill>
        <p:spPr>
          <a:xfrm>
            <a:off x="580955" y="4380716"/>
            <a:ext cx="2347339" cy="2242062"/>
          </a:xfrm>
          <a:prstGeom prst="ellipse">
            <a:avLst/>
          </a:prstGeom>
        </p:spPr>
      </p:pic>
      <p:sp>
        <p:nvSpPr>
          <p:cNvPr id="206" name="Овал 205">
            <a:extLst>
              <a:ext uri="{FF2B5EF4-FFF2-40B4-BE49-F238E27FC236}">
                <a16:creationId xmlns:a16="http://schemas.microsoft.com/office/drawing/2014/main" id="{CEAC41C1-A638-64B8-0E13-72D872291F34}"/>
              </a:ext>
            </a:extLst>
          </p:cNvPr>
          <p:cNvSpPr/>
          <p:nvPr/>
        </p:nvSpPr>
        <p:spPr>
          <a:xfrm>
            <a:off x="-609600" y="3994782"/>
            <a:ext cx="3600000" cy="3600000"/>
          </a:xfrm>
          <a:prstGeom prst="ellipse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44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307D7F-F3A3-657B-0ECD-45A31CC05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5" t="8347" r="9229" b="6010"/>
          <a:stretch/>
        </p:blipFill>
        <p:spPr>
          <a:xfrm>
            <a:off x="2" y="1"/>
            <a:ext cx="3895852" cy="448235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499ACC-440F-6A6C-5F29-AFDEE4110E06}"/>
              </a:ext>
            </a:extLst>
          </p:cNvPr>
          <p:cNvSpPr/>
          <p:nvPr/>
        </p:nvSpPr>
        <p:spPr>
          <a:xfrm>
            <a:off x="1" y="1"/>
            <a:ext cx="1569857" cy="398867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DA8BF6-3850-2E50-4E96-CC0D570E393A}"/>
              </a:ext>
            </a:extLst>
          </p:cNvPr>
          <p:cNvSpPr/>
          <p:nvPr/>
        </p:nvSpPr>
        <p:spPr>
          <a:xfrm>
            <a:off x="1771813" y="1823109"/>
            <a:ext cx="2620651" cy="454625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96F4E81-9767-6477-CFFA-1DFA7B58E18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228969" y="984231"/>
            <a:ext cx="456193" cy="679591"/>
          </a:xfrm>
          <a:prstGeom prst="line">
            <a:avLst/>
          </a:prstGeom>
          <a:ln w="12700">
            <a:solidFill>
              <a:srgbClr val="F07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AB5F6E-9D1E-3D4E-A168-E8D868EBD600}"/>
              </a:ext>
            </a:extLst>
          </p:cNvPr>
          <p:cNvSpPr txBox="1"/>
          <p:nvPr/>
        </p:nvSpPr>
        <p:spPr>
          <a:xfrm>
            <a:off x="198209" y="213901"/>
            <a:ext cx="8975817" cy="37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LS Hauss Light" panose="02000000000000000000" pitchFamily="2" charset="0"/>
                <a:cs typeface="Arial Black" panose="020B0604020202020204" pitchFamily="34" charset="0"/>
              </a:rPr>
              <a:t>ПРОЕКТ «ПЕТЕРБУРГСКИЙ ДИЗАЙН»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90B4C35-4773-534C-A9DE-1097F8D25EF7}"/>
              </a:ext>
            </a:extLst>
          </p:cNvPr>
          <p:cNvSpPr/>
          <p:nvPr/>
        </p:nvSpPr>
        <p:spPr>
          <a:xfrm>
            <a:off x="1685160" y="649141"/>
            <a:ext cx="1578752" cy="670183"/>
          </a:xfrm>
          <a:prstGeom prst="roundRect">
            <a:avLst>
              <a:gd name="adj" fmla="val 4406"/>
            </a:avLst>
          </a:prstGeom>
          <a:solidFill>
            <a:srgbClr val="F3BCBB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" name="Google Shape;445;p8">
            <a:extLst>
              <a:ext uri="{FF2B5EF4-FFF2-40B4-BE49-F238E27FC236}">
                <a16:creationId xmlns:a16="http://schemas.microsoft.com/office/drawing/2014/main" id="{0614559A-D270-DDB3-9578-9C306899361E}"/>
              </a:ext>
            </a:extLst>
          </p:cNvPr>
          <p:cNvSpPr/>
          <p:nvPr/>
        </p:nvSpPr>
        <p:spPr>
          <a:xfrm>
            <a:off x="1690223" y="690050"/>
            <a:ext cx="3699503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ТРК «Континент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на Байконурской»</a:t>
            </a:r>
          </a:p>
        </p:txBody>
      </p:sp>
      <p:sp>
        <p:nvSpPr>
          <p:cNvPr id="11" name="Google Shape;445;p8">
            <a:extLst>
              <a:ext uri="{FF2B5EF4-FFF2-40B4-BE49-F238E27FC236}">
                <a16:creationId xmlns:a16="http://schemas.microsoft.com/office/drawing/2014/main" id="{1371D4AC-2D0B-7BA6-786F-956B5ED8B2B0}"/>
              </a:ext>
            </a:extLst>
          </p:cNvPr>
          <p:cNvSpPr/>
          <p:nvPr/>
        </p:nvSpPr>
        <p:spPr>
          <a:xfrm>
            <a:off x="1692310" y="1045027"/>
            <a:ext cx="2392967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 804 м</a:t>
            </a:r>
            <a:r>
              <a:rPr lang="ru-RU" sz="1200" baseline="300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2 </a:t>
            </a:r>
          </a:p>
        </p:txBody>
      </p:sp>
      <p:sp>
        <p:nvSpPr>
          <p:cNvPr id="12" name="Google Shape;445;p8">
            <a:extLst>
              <a:ext uri="{FF2B5EF4-FFF2-40B4-BE49-F238E27FC236}">
                <a16:creationId xmlns:a16="http://schemas.microsoft.com/office/drawing/2014/main" id="{8E50EDA2-6583-EF42-B9AA-FE1C261DB1FA}"/>
              </a:ext>
            </a:extLst>
          </p:cNvPr>
          <p:cNvSpPr/>
          <p:nvPr/>
        </p:nvSpPr>
        <p:spPr>
          <a:xfrm>
            <a:off x="3563904" y="626087"/>
            <a:ext cx="82968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500" dirty="0">
                <a:solidFill>
                  <a:schemeClr val="dk1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Единое торговое пространство с коллекциями</a:t>
            </a:r>
          </a:p>
          <a:p>
            <a:pPr>
              <a:lnSpc>
                <a:spcPct val="80000"/>
              </a:lnSpc>
            </a:pPr>
            <a:r>
              <a:rPr lang="ru-RU" sz="1500" dirty="0">
                <a:solidFill>
                  <a:schemeClr val="dk1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начинающих и уже известных петербургских дизайнеров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01F2B25-6B90-7490-E85E-2481E22CF675}"/>
              </a:ext>
            </a:extLst>
          </p:cNvPr>
          <p:cNvSpPr/>
          <p:nvPr/>
        </p:nvSpPr>
        <p:spPr>
          <a:xfrm>
            <a:off x="331283" y="3506789"/>
            <a:ext cx="1242464" cy="615009"/>
          </a:xfrm>
          <a:prstGeom prst="roundRect">
            <a:avLst>
              <a:gd name="adj" fmla="val 4406"/>
            </a:avLst>
          </a:prstGeom>
          <a:solidFill>
            <a:srgbClr val="F3BCBB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4" name="Google Shape;445;p8">
            <a:extLst>
              <a:ext uri="{FF2B5EF4-FFF2-40B4-BE49-F238E27FC236}">
                <a16:creationId xmlns:a16="http://schemas.microsoft.com/office/drawing/2014/main" id="{F5D4CFDE-914B-C50D-2603-FBC19C21CD3C}"/>
              </a:ext>
            </a:extLst>
          </p:cNvPr>
          <p:cNvSpPr/>
          <p:nvPr/>
        </p:nvSpPr>
        <p:spPr>
          <a:xfrm>
            <a:off x="331282" y="3561359"/>
            <a:ext cx="3699503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ТРК «Лето»</a:t>
            </a:r>
          </a:p>
        </p:txBody>
      </p:sp>
      <p:sp>
        <p:nvSpPr>
          <p:cNvPr id="15" name="Google Shape;445;p8">
            <a:extLst>
              <a:ext uri="{FF2B5EF4-FFF2-40B4-BE49-F238E27FC236}">
                <a16:creationId xmlns:a16="http://schemas.microsoft.com/office/drawing/2014/main" id="{1B004C3F-85BC-4369-D7AA-58B56F52BB8D}"/>
              </a:ext>
            </a:extLst>
          </p:cNvPr>
          <p:cNvSpPr/>
          <p:nvPr/>
        </p:nvSpPr>
        <p:spPr>
          <a:xfrm>
            <a:off x="335066" y="3801384"/>
            <a:ext cx="2392967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855,6 м</a:t>
            </a:r>
            <a:r>
              <a:rPr lang="ru-RU" sz="1200" baseline="300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2 </a:t>
            </a:r>
          </a:p>
        </p:txBody>
      </p:sp>
      <p:pic>
        <p:nvPicPr>
          <p:cNvPr id="16" name="Рисунок 15" descr="Маркер со сплошной заливкой">
            <a:extLst>
              <a:ext uri="{FF2B5EF4-FFF2-40B4-BE49-F238E27FC236}">
                <a16:creationId xmlns:a16="http://schemas.microsoft.com/office/drawing/2014/main" id="{B955C5D0-51B9-56E3-A7DF-B75890698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7670" y="2774131"/>
            <a:ext cx="454687" cy="454687"/>
          </a:xfrm>
          <a:prstGeom prst="rect">
            <a:avLst/>
          </a:prstGeom>
        </p:spPr>
      </p:pic>
      <p:pic>
        <p:nvPicPr>
          <p:cNvPr id="17" name="Рисунок 16" descr="Маркер со сплошной заливкой">
            <a:extLst>
              <a:ext uri="{FF2B5EF4-FFF2-40B4-BE49-F238E27FC236}">
                <a16:creationId xmlns:a16="http://schemas.microsoft.com/office/drawing/2014/main" id="{3CA3036D-0563-6B0B-494D-6A5B2396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462" y="1384871"/>
            <a:ext cx="389156" cy="389156"/>
          </a:xfrm>
          <a:prstGeom prst="rect">
            <a:avLst/>
          </a:prstGeom>
        </p:spPr>
      </p:pic>
      <p:sp>
        <p:nvSpPr>
          <p:cNvPr id="18" name="Google Shape;445;p8">
            <a:extLst>
              <a:ext uri="{FF2B5EF4-FFF2-40B4-BE49-F238E27FC236}">
                <a16:creationId xmlns:a16="http://schemas.microsoft.com/office/drawing/2014/main" id="{B8939BA2-0728-5037-9790-AA067CB4DA73}"/>
              </a:ext>
            </a:extLst>
          </p:cNvPr>
          <p:cNvSpPr/>
          <p:nvPr/>
        </p:nvSpPr>
        <p:spPr>
          <a:xfrm>
            <a:off x="3561537" y="1117827"/>
            <a:ext cx="2236767" cy="43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ТРК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9" name="Google Shape;445;p8">
            <a:extLst>
              <a:ext uri="{FF2B5EF4-FFF2-40B4-BE49-F238E27FC236}">
                <a16:creationId xmlns:a16="http://schemas.microsoft.com/office/drawing/2014/main" id="{E156F853-1D80-735D-7279-7037DA832076}"/>
              </a:ext>
            </a:extLst>
          </p:cNvPr>
          <p:cNvSpPr/>
          <p:nvPr/>
        </p:nvSpPr>
        <p:spPr>
          <a:xfrm>
            <a:off x="3562887" y="1375462"/>
            <a:ext cx="5023707" cy="65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400" dirty="0">
                <a:solidFill>
                  <a:schemeClr val="dk1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Сдача в аренду пустующих площадей</a:t>
            </a:r>
          </a:p>
          <a:p>
            <a:pPr>
              <a:lnSpc>
                <a:spcPct val="80000"/>
              </a:lnSpc>
            </a:pPr>
            <a:endParaRPr lang="ru-RU" sz="400" dirty="0">
              <a:solidFill>
                <a:schemeClr val="dk1"/>
              </a:solidFill>
              <a:latin typeface="ALS Hauss Light" panose="02000000000000000000" pitchFamily="2" charset="0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400" dirty="0">
                <a:solidFill>
                  <a:schemeClr val="dk1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«Выращивание» будущих арендаторов, </a:t>
            </a:r>
          </a:p>
          <a:p>
            <a:pPr lvl="0">
              <a:lnSpc>
                <a:spcPct val="8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формирование устойчивой модели аренды</a:t>
            </a:r>
          </a:p>
        </p:txBody>
      </p:sp>
      <p:sp>
        <p:nvSpPr>
          <p:cNvPr id="20" name="Google Shape;445;p8">
            <a:extLst>
              <a:ext uri="{FF2B5EF4-FFF2-40B4-BE49-F238E27FC236}">
                <a16:creationId xmlns:a16="http://schemas.microsoft.com/office/drawing/2014/main" id="{00B1BC10-84B6-AA14-4AA7-CB6F41C2A09D}"/>
              </a:ext>
            </a:extLst>
          </p:cNvPr>
          <p:cNvSpPr/>
          <p:nvPr/>
        </p:nvSpPr>
        <p:spPr>
          <a:xfrm>
            <a:off x="7477502" y="1113150"/>
            <a:ext cx="2236767" cy="43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ДИЗАЙНЕРЫ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1" name="Google Shape;445;p8">
            <a:extLst>
              <a:ext uri="{FF2B5EF4-FFF2-40B4-BE49-F238E27FC236}">
                <a16:creationId xmlns:a16="http://schemas.microsoft.com/office/drawing/2014/main" id="{E5B2E8C1-9E5F-4FD5-998C-7029C15534E1}"/>
              </a:ext>
            </a:extLst>
          </p:cNvPr>
          <p:cNvSpPr/>
          <p:nvPr/>
        </p:nvSpPr>
        <p:spPr>
          <a:xfrm>
            <a:off x="218780" y="6556602"/>
            <a:ext cx="1790643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1200" dirty="0" err="1">
                <a:latin typeface="Montserrat" pitchFamily="2" charset="0"/>
                <a:ea typeface="Montserrat"/>
                <a:cs typeface="Montserrat"/>
                <a:sym typeface="Montserrat"/>
              </a:rPr>
              <a:t>Dreamwhite</a:t>
            </a:r>
            <a:endParaRPr lang="ru-RU" sz="1200" dirty="0"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3" name="Рисунок 22" descr="Маркер со сплошной заливкой">
            <a:extLst>
              <a:ext uri="{FF2B5EF4-FFF2-40B4-BE49-F238E27FC236}">
                <a16:creationId xmlns:a16="http://schemas.microsoft.com/office/drawing/2014/main" id="{C006BDE5-5595-DE38-DEC4-B34C74199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9618" y="2968835"/>
            <a:ext cx="454687" cy="454687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96B11A7-9DA5-1689-164D-851C691005AA}"/>
              </a:ext>
            </a:extLst>
          </p:cNvPr>
          <p:cNvSpPr/>
          <p:nvPr/>
        </p:nvSpPr>
        <p:spPr>
          <a:xfrm>
            <a:off x="1870484" y="3450427"/>
            <a:ext cx="1380864" cy="670183"/>
          </a:xfrm>
          <a:prstGeom prst="roundRect">
            <a:avLst>
              <a:gd name="adj" fmla="val 4406"/>
            </a:avLst>
          </a:prstGeom>
          <a:solidFill>
            <a:srgbClr val="F3BCBB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5" name="Google Shape;445;p8">
            <a:extLst>
              <a:ext uri="{FF2B5EF4-FFF2-40B4-BE49-F238E27FC236}">
                <a16:creationId xmlns:a16="http://schemas.microsoft.com/office/drawing/2014/main" id="{DB9716E3-9C90-1A82-2D17-070B2992DF53}"/>
              </a:ext>
            </a:extLst>
          </p:cNvPr>
          <p:cNvSpPr/>
          <p:nvPr/>
        </p:nvSpPr>
        <p:spPr>
          <a:xfrm>
            <a:off x="1875861" y="3514221"/>
            <a:ext cx="1577444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ТРК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«Питер Радуга»</a:t>
            </a:r>
          </a:p>
        </p:txBody>
      </p:sp>
      <p:sp>
        <p:nvSpPr>
          <p:cNvPr id="26" name="Google Shape;445;p8">
            <a:extLst>
              <a:ext uri="{FF2B5EF4-FFF2-40B4-BE49-F238E27FC236}">
                <a16:creationId xmlns:a16="http://schemas.microsoft.com/office/drawing/2014/main" id="{994F7FB8-A8CC-DB89-2C63-0327C6FA112B}"/>
              </a:ext>
            </a:extLst>
          </p:cNvPr>
          <p:cNvSpPr/>
          <p:nvPr/>
        </p:nvSpPr>
        <p:spPr>
          <a:xfrm>
            <a:off x="1877946" y="3869199"/>
            <a:ext cx="2392967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804.7 м</a:t>
            </a:r>
            <a:r>
              <a:rPr lang="ru-RU" sz="1200" baseline="300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2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EB50827-876A-F479-4D0F-E996E558632D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952515" y="3357633"/>
            <a:ext cx="705295" cy="149156"/>
          </a:xfrm>
          <a:prstGeom prst="line">
            <a:avLst/>
          </a:prstGeom>
          <a:ln w="12700">
            <a:solidFill>
              <a:srgbClr val="F07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2E95682-32B0-082D-D8E8-87B55B4E511B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1873713" y="3157527"/>
            <a:ext cx="687203" cy="292901"/>
          </a:xfrm>
          <a:prstGeom prst="line">
            <a:avLst/>
          </a:prstGeom>
          <a:ln w="12700">
            <a:solidFill>
              <a:srgbClr val="F07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5CF71A9-EA96-14B4-CE70-59E037630FDE}"/>
              </a:ext>
            </a:extLst>
          </p:cNvPr>
          <p:cNvSpPr/>
          <p:nvPr/>
        </p:nvSpPr>
        <p:spPr>
          <a:xfrm>
            <a:off x="3676944" y="2301386"/>
            <a:ext cx="2609302" cy="826152"/>
          </a:xfrm>
          <a:prstGeom prst="roundRect">
            <a:avLst>
              <a:gd name="adj" fmla="val 11656"/>
            </a:avLst>
          </a:prstGeom>
          <a:noFill/>
          <a:ln>
            <a:solidFill>
              <a:srgbClr val="F07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2" name="Google Shape;445;p8">
            <a:extLst>
              <a:ext uri="{FF2B5EF4-FFF2-40B4-BE49-F238E27FC236}">
                <a16:creationId xmlns:a16="http://schemas.microsoft.com/office/drawing/2014/main" id="{39EFA602-816C-6F84-C199-6BC84DDC536D}"/>
              </a:ext>
            </a:extLst>
          </p:cNvPr>
          <p:cNvSpPr/>
          <p:nvPr/>
        </p:nvSpPr>
        <p:spPr>
          <a:xfrm>
            <a:off x="3674142" y="2440434"/>
            <a:ext cx="2612104" cy="56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rgbClr val="F07177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200</a:t>
            </a:r>
            <a:r>
              <a:rPr lang="ru-RU" sz="1400" dirty="0">
                <a:solidFill>
                  <a:schemeClr val="dk1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заявок на участие в проекте</a:t>
            </a:r>
            <a:endParaRPr sz="1400" dirty="0">
              <a:solidFill>
                <a:schemeClr val="dk1"/>
              </a:solidFill>
              <a:latin typeface="ALS Hauss Light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7DEFF88-59A4-F75F-EC45-1FDF79B1F740}"/>
              </a:ext>
            </a:extLst>
          </p:cNvPr>
          <p:cNvSpPr/>
          <p:nvPr/>
        </p:nvSpPr>
        <p:spPr>
          <a:xfrm>
            <a:off x="3684057" y="3225479"/>
            <a:ext cx="2602189" cy="889967"/>
          </a:xfrm>
          <a:prstGeom prst="roundRect">
            <a:avLst>
              <a:gd name="adj" fmla="val 13069"/>
            </a:avLst>
          </a:prstGeom>
          <a:noFill/>
          <a:ln>
            <a:solidFill>
              <a:srgbClr val="F07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4" name="Google Shape;445;p8">
            <a:extLst>
              <a:ext uri="{FF2B5EF4-FFF2-40B4-BE49-F238E27FC236}">
                <a16:creationId xmlns:a16="http://schemas.microsoft.com/office/drawing/2014/main" id="{DB754FF6-DD89-ECDB-76F8-B8882F29426F}"/>
              </a:ext>
            </a:extLst>
          </p:cNvPr>
          <p:cNvSpPr/>
          <p:nvPr/>
        </p:nvSpPr>
        <p:spPr>
          <a:xfrm>
            <a:off x="3622659" y="3325860"/>
            <a:ext cx="2609295" cy="73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rgbClr val="F07177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114</a:t>
            </a:r>
            <a:r>
              <a:rPr lang="ru-RU" sz="1400" dirty="0">
                <a:solidFill>
                  <a:schemeClr val="dk1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дизайнеров отобрано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 для размещения</a:t>
            </a:r>
            <a:endParaRPr sz="1400" dirty="0">
              <a:solidFill>
                <a:schemeClr val="dk1"/>
              </a:solidFill>
              <a:latin typeface="ALS Hauss Light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3A9DFC22-AEAC-6605-D066-0AA7EA9C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3" y="4308012"/>
            <a:ext cx="1492760" cy="223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445;p8">
            <a:extLst>
              <a:ext uri="{FF2B5EF4-FFF2-40B4-BE49-F238E27FC236}">
                <a16:creationId xmlns:a16="http://schemas.microsoft.com/office/drawing/2014/main" id="{8F15E5E5-D9F5-431F-5C1F-4C28CB622483}"/>
              </a:ext>
            </a:extLst>
          </p:cNvPr>
          <p:cNvSpPr/>
          <p:nvPr/>
        </p:nvSpPr>
        <p:spPr>
          <a:xfrm>
            <a:off x="3281841" y="6567254"/>
            <a:ext cx="1790643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1200" dirty="0" err="1">
                <a:latin typeface="Montserrat" pitchFamily="2" charset="0"/>
                <a:ea typeface="Montserrat"/>
                <a:cs typeface="Montserrat"/>
                <a:sym typeface="Montserrat"/>
              </a:rPr>
              <a:t>Tykva</a:t>
            </a:r>
            <a:r>
              <a:rPr lang="en-US" sz="1200" dirty="0">
                <a:latin typeface="Montserrat" pitchFamily="2" charset="0"/>
                <a:ea typeface="Montserrat"/>
                <a:cs typeface="Montserrat"/>
                <a:sym typeface="Montserrat"/>
              </a:rPr>
              <a:t> store</a:t>
            </a:r>
            <a:endParaRPr lang="ru-RU" sz="1200" dirty="0"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id="{34BB17A7-0CD5-5CFF-2D3C-0F188CDE6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1"/>
          <a:stretch/>
        </p:blipFill>
        <p:spPr bwMode="auto">
          <a:xfrm>
            <a:off x="5214240" y="4307844"/>
            <a:ext cx="1134739" cy="12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04E0CD6C-EF14-B907-F85B-3256E8CAB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18209" r="12794" b="3544"/>
          <a:stretch/>
        </p:blipFill>
        <p:spPr bwMode="auto">
          <a:xfrm>
            <a:off x="6454251" y="4315889"/>
            <a:ext cx="1857588" cy="223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445;p8">
            <a:extLst>
              <a:ext uri="{FF2B5EF4-FFF2-40B4-BE49-F238E27FC236}">
                <a16:creationId xmlns:a16="http://schemas.microsoft.com/office/drawing/2014/main" id="{7892D295-4C00-E9E6-673B-9293A535B70F}"/>
              </a:ext>
            </a:extLst>
          </p:cNvPr>
          <p:cNvSpPr/>
          <p:nvPr/>
        </p:nvSpPr>
        <p:spPr>
          <a:xfrm>
            <a:off x="5102308" y="6551895"/>
            <a:ext cx="1790643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1200" dirty="0">
                <a:latin typeface="Montserrat" pitchFamily="2" charset="0"/>
                <a:ea typeface="Montserrat"/>
                <a:cs typeface="Montserrat"/>
                <a:sym typeface="Montserrat"/>
              </a:rPr>
              <a:t>Catarina Nova</a:t>
            </a:r>
            <a:endParaRPr lang="ru-RU" sz="1200" dirty="0"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5" name="Picture 10">
            <a:extLst>
              <a:ext uri="{FF2B5EF4-FFF2-40B4-BE49-F238E27FC236}">
                <a16:creationId xmlns:a16="http://schemas.microsoft.com/office/drawing/2014/main" id="{22521D6A-6607-6253-A879-FFF0613A2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1560" r="9319" b="52329"/>
          <a:stretch/>
        </p:blipFill>
        <p:spPr bwMode="auto">
          <a:xfrm>
            <a:off x="5214240" y="5605853"/>
            <a:ext cx="1134739" cy="9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 descr="Блузка из атласа с принтом свободного силуэта с отложным воротничком. Рукав собран на манжет. Застежка на планку с объёмными пуговками.">
            <a:extLst>
              <a:ext uri="{FF2B5EF4-FFF2-40B4-BE49-F238E27FC236}">
                <a16:creationId xmlns:a16="http://schemas.microsoft.com/office/drawing/2014/main" id="{536332B8-10FF-8B5F-C124-766953B15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406" r="6357" b="43792"/>
          <a:stretch/>
        </p:blipFill>
        <p:spPr bwMode="auto">
          <a:xfrm>
            <a:off x="8420863" y="4311500"/>
            <a:ext cx="2027079" cy="22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Google Shape;445;p8">
            <a:extLst>
              <a:ext uri="{FF2B5EF4-FFF2-40B4-BE49-F238E27FC236}">
                <a16:creationId xmlns:a16="http://schemas.microsoft.com/office/drawing/2014/main" id="{5F1EC916-401C-3831-8867-8CFD78F5C6A8}"/>
              </a:ext>
            </a:extLst>
          </p:cNvPr>
          <p:cNvSpPr/>
          <p:nvPr/>
        </p:nvSpPr>
        <p:spPr>
          <a:xfrm>
            <a:off x="8315591" y="6578379"/>
            <a:ext cx="1790643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1200" dirty="0">
                <a:latin typeface="Montserrat" pitchFamily="2" charset="0"/>
                <a:ea typeface="Montserrat"/>
                <a:cs typeface="Montserrat"/>
                <a:sym typeface="Montserrat"/>
              </a:rPr>
              <a:t>KOGEL</a:t>
            </a:r>
            <a:endParaRPr lang="ru-RU" sz="1200" dirty="0"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Рисунок 57" descr="Изображение выглядит как одежда, человек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2F6C1E37-E6D6-E108-8CAB-619AF0C28F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566"/>
          <a:stretch/>
        </p:blipFill>
        <p:spPr>
          <a:xfrm>
            <a:off x="10553215" y="4315891"/>
            <a:ext cx="1324720" cy="2262488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D63E01A-7CC5-ED73-38C1-FF3938285B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1912" y="4304613"/>
            <a:ext cx="1323373" cy="2237587"/>
          </a:xfrm>
          <a:prstGeom prst="rect">
            <a:avLst/>
          </a:prstGeom>
        </p:spPr>
      </p:pic>
      <p:pic>
        <p:nvPicPr>
          <p:cNvPr id="60" name="Рисунок 59" descr="Изображение выглядит как человек, мужчина, одежд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5DA6E1B-00A6-9E22-8556-819A943CFA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296"/>
          <a:stretch/>
        </p:blipFill>
        <p:spPr>
          <a:xfrm>
            <a:off x="3330561" y="4302680"/>
            <a:ext cx="1778407" cy="2239521"/>
          </a:xfrm>
          <a:prstGeom prst="rect">
            <a:avLst/>
          </a:prstGeom>
        </p:spPr>
      </p:pic>
      <p:sp>
        <p:nvSpPr>
          <p:cNvPr id="62" name="Google Shape;445;p8">
            <a:extLst>
              <a:ext uri="{FF2B5EF4-FFF2-40B4-BE49-F238E27FC236}">
                <a16:creationId xmlns:a16="http://schemas.microsoft.com/office/drawing/2014/main" id="{33F83F11-6B05-4FF0-8627-30FF18373360}"/>
              </a:ext>
            </a:extLst>
          </p:cNvPr>
          <p:cNvSpPr/>
          <p:nvPr/>
        </p:nvSpPr>
        <p:spPr>
          <a:xfrm>
            <a:off x="7477502" y="1336354"/>
            <a:ext cx="41405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 Сокращение рисков и расходов при выходе </a:t>
            </a:r>
          </a:p>
          <a:p>
            <a:pPr lvl="0">
              <a:lnSpc>
                <a:spcPct val="8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в оффлайн-ретейл</a:t>
            </a:r>
          </a:p>
          <a:p>
            <a:pPr lvl="0">
              <a:lnSpc>
                <a:spcPct val="80000"/>
              </a:lnSpc>
            </a:pPr>
            <a:endParaRPr lang="ru-RU" sz="400" dirty="0">
              <a:solidFill>
                <a:schemeClr val="dk1"/>
              </a:solidFill>
              <a:latin typeface="ALS Hauss Light" panose="02000000000000000000" pitchFamily="2" charset="0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80000"/>
              </a:lnSpc>
            </a:pPr>
            <a:r>
              <a:rPr lang="ru-RU" sz="14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400" dirty="0">
                <a:solidFill>
                  <a:srgbClr val="F07177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Формирование собственной группы потребителей</a:t>
            </a:r>
          </a:p>
        </p:txBody>
      </p:sp>
      <p:sp>
        <p:nvSpPr>
          <p:cNvPr id="70" name="Google Shape;445;p8">
            <a:extLst>
              <a:ext uri="{FF2B5EF4-FFF2-40B4-BE49-F238E27FC236}">
                <a16:creationId xmlns:a16="http://schemas.microsoft.com/office/drawing/2014/main" id="{4354AC66-9598-AA4D-EB71-EA79E9E33E95}"/>
              </a:ext>
            </a:extLst>
          </p:cNvPr>
          <p:cNvSpPr/>
          <p:nvPr/>
        </p:nvSpPr>
        <p:spPr>
          <a:xfrm>
            <a:off x="6446099" y="2250186"/>
            <a:ext cx="5195122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Количество представленных брендов-участников в ТРК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E4C7F90D-612B-D5FD-3632-2E0475E48B51}"/>
              </a:ext>
            </a:extLst>
          </p:cNvPr>
          <p:cNvSpPr/>
          <p:nvPr/>
        </p:nvSpPr>
        <p:spPr>
          <a:xfrm rot="16200000">
            <a:off x="7050510" y="3038232"/>
            <a:ext cx="594248" cy="839970"/>
          </a:xfrm>
          <a:prstGeom prst="rect">
            <a:avLst/>
          </a:prstGeom>
          <a:solidFill>
            <a:srgbClr val="F07177">
              <a:alpha val="397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Google Shape;445;p8">
            <a:extLst>
              <a:ext uri="{FF2B5EF4-FFF2-40B4-BE49-F238E27FC236}">
                <a16:creationId xmlns:a16="http://schemas.microsoft.com/office/drawing/2014/main" id="{4A049368-FA52-F091-06D7-33E9A364E4E4}"/>
              </a:ext>
            </a:extLst>
          </p:cNvPr>
          <p:cNvSpPr/>
          <p:nvPr/>
        </p:nvSpPr>
        <p:spPr>
          <a:xfrm>
            <a:off x="6498269" y="3852271"/>
            <a:ext cx="5693731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«Континент»                 ТРК «Лето»                  ТРК «Радуга»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F9F174D7-C0C9-D29E-8D0A-57E2100D93A5}"/>
              </a:ext>
            </a:extLst>
          </p:cNvPr>
          <p:cNvSpPr/>
          <p:nvPr/>
        </p:nvSpPr>
        <p:spPr>
          <a:xfrm rot="16200000">
            <a:off x="8781883" y="2943669"/>
            <a:ext cx="782938" cy="838800"/>
          </a:xfrm>
          <a:prstGeom prst="rect">
            <a:avLst/>
          </a:prstGeom>
          <a:solidFill>
            <a:srgbClr val="F07177">
              <a:alpha val="70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B1E29443-1E57-294B-679B-9183971109A5}"/>
              </a:ext>
            </a:extLst>
          </p:cNvPr>
          <p:cNvSpPr/>
          <p:nvPr/>
        </p:nvSpPr>
        <p:spPr>
          <a:xfrm rot="16200000">
            <a:off x="10469588" y="2896630"/>
            <a:ext cx="877015" cy="838800"/>
          </a:xfrm>
          <a:prstGeom prst="rect">
            <a:avLst/>
          </a:prstGeom>
          <a:solidFill>
            <a:srgbClr val="F07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C9F7890B-E9DE-AC2C-7CC7-1A3BF3FD7B99}"/>
              </a:ext>
            </a:extLst>
          </p:cNvPr>
          <p:cNvCxnSpPr>
            <a:cxnSpLocks/>
          </p:cNvCxnSpPr>
          <p:nvPr/>
        </p:nvCxnSpPr>
        <p:spPr>
          <a:xfrm flipH="1">
            <a:off x="6518797" y="3756972"/>
            <a:ext cx="5341920" cy="0"/>
          </a:xfrm>
          <a:prstGeom prst="line">
            <a:avLst/>
          </a:prstGeom>
          <a:ln w="6350">
            <a:solidFill>
              <a:srgbClr val="7C7C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Google Shape;445;p8">
            <a:extLst>
              <a:ext uri="{FF2B5EF4-FFF2-40B4-BE49-F238E27FC236}">
                <a16:creationId xmlns:a16="http://schemas.microsoft.com/office/drawing/2014/main" id="{2978A8E7-414E-2665-3E67-C01D51170B58}"/>
              </a:ext>
            </a:extLst>
          </p:cNvPr>
          <p:cNvSpPr/>
          <p:nvPr/>
        </p:nvSpPr>
        <p:spPr>
          <a:xfrm>
            <a:off x="7144961" y="2860627"/>
            <a:ext cx="713048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70</a:t>
            </a:r>
          </a:p>
        </p:txBody>
      </p:sp>
      <p:sp>
        <p:nvSpPr>
          <p:cNvPr id="95" name="Google Shape;445;p8">
            <a:extLst>
              <a:ext uri="{FF2B5EF4-FFF2-40B4-BE49-F238E27FC236}">
                <a16:creationId xmlns:a16="http://schemas.microsoft.com/office/drawing/2014/main" id="{929BE0B0-18DE-0263-897A-64B29F9EA2CB}"/>
              </a:ext>
            </a:extLst>
          </p:cNvPr>
          <p:cNvSpPr/>
          <p:nvPr/>
        </p:nvSpPr>
        <p:spPr>
          <a:xfrm>
            <a:off x="8949606" y="2665983"/>
            <a:ext cx="61127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98</a:t>
            </a:r>
          </a:p>
        </p:txBody>
      </p:sp>
      <p:sp>
        <p:nvSpPr>
          <p:cNvPr id="96" name="Google Shape;445;p8">
            <a:extLst>
              <a:ext uri="{FF2B5EF4-FFF2-40B4-BE49-F238E27FC236}">
                <a16:creationId xmlns:a16="http://schemas.microsoft.com/office/drawing/2014/main" id="{FF71F1CE-993D-2FC2-D9AC-59933A73F79D}"/>
              </a:ext>
            </a:extLst>
          </p:cNvPr>
          <p:cNvSpPr/>
          <p:nvPr/>
        </p:nvSpPr>
        <p:spPr>
          <a:xfrm>
            <a:off x="10681475" y="2563631"/>
            <a:ext cx="55800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102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03E4CB-1C47-34F2-F8FC-7B2E47E727B1}"/>
              </a:ext>
            </a:extLst>
          </p:cNvPr>
          <p:cNvSpPr txBox="1"/>
          <p:nvPr/>
        </p:nvSpPr>
        <p:spPr>
          <a:xfrm>
            <a:off x="10553215" y="6591543"/>
            <a:ext cx="1435419" cy="23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2/</a:t>
            </a:r>
            <a:r>
              <a:rPr lang="en-US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6</a:t>
            </a:r>
            <a:endParaRPr lang="ru-RU" sz="1000" dirty="0">
              <a:latin typeface="ALS Hauss Light" panose="020000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DA3B830-9074-0CEA-D9BC-3627F60800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485"/>
          <a:stretch/>
        </p:blipFill>
        <p:spPr>
          <a:xfrm>
            <a:off x="10872454" y="203190"/>
            <a:ext cx="988263" cy="943940"/>
          </a:xfrm>
          <a:prstGeom prst="roundRect">
            <a:avLst>
              <a:gd name="adj" fmla="val 8996"/>
            </a:avLst>
          </a:prstGeom>
        </p:spPr>
      </p:pic>
    </p:spTree>
    <p:extLst>
      <p:ext uri="{BB962C8B-B14F-4D97-AF65-F5344CB8AC3E}">
        <p14:creationId xmlns:p14="http://schemas.microsoft.com/office/powerpoint/2010/main" val="160640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37B7AFA-A5F6-E8A0-FB75-B447949E85B5}"/>
              </a:ext>
            </a:extLst>
          </p:cNvPr>
          <p:cNvSpPr/>
          <p:nvPr/>
        </p:nvSpPr>
        <p:spPr>
          <a:xfrm>
            <a:off x="329985" y="1369241"/>
            <a:ext cx="2262838" cy="608372"/>
          </a:xfrm>
          <a:prstGeom prst="roundRect">
            <a:avLst>
              <a:gd name="adj" fmla="val 11513"/>
            </a:avLst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E14ADB-507F-F8D0-E5EB-109E2571281B}"/>
              </a:ext>
            </a:extLst>
          </p:cNvPr>
          <p:cNvSpPr txBox="1"/>
          <p:nvPr/>
        </p:nvSpPr>
        <p:spPr>
          <a:xfrm>
            <a:off x="198209" y="213901"/>
            <a:ext cx="11073640" cy="37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LS Hauss Light" panose="02000000000000000000" pitchFamily="2" charset="0"/>
                <a:cs typeface="Arial Black" panose="020B0604020202020204" pitchFamily="34" charset="0"/>
              </a:rPr>
              <a:t>ПРОЕКТ «ПЕТЕРБУРГСКИЙ ДИЗАЙН». ПРОФИЛЬ УЧАСТНИКА</a:t>
            </a:r>
          </a:p>
        </p:txBody>
      </p:sp>
      <p:sp>
        <p:nvSpPr>
          <p:cNvPr id="3" name="Google Shape;445;p8">
            <a:extLst>
              <a:ext uri="{FF2B5EF4-FFF2-40B4-BE49-F238E27FC236}">
                <a16:creationId xmlns:a16="http://schemas.microsoft.com/office/drawing/2014/main" id="{C9123D8F-5DC5-58D9-FFCE-A899D2E682C0}"/>
              </a:ext>
            </a:extLst>
          </p:cNvPr>
          <p:cNvSpPr/>
          <p:nvPr/>
        </p:nvSpPr>
        <p:spPr>
          <a:xfrm>
            <a:off x="1489718" y="687863"/>
            <a:ext cx="5164469" cy="49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67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участников получили доступ к образовательным сервисам Городского акселератора</a:t>
            </a:r>
          </a:p>
        </p:txBody>
      </p:sp>
      <p:sp>
        <p:nvSpPr>
          <p:cNvPr id="108" name="Google Shape;445;p8">
            <a:extLst>
              <a:ext uri="{FF2B5EF4-FFF2-40B4-BE49-F238E27FC236}">
                <a16:creationId xmlns:a16="http://schemas.microsoft.com/office/drawing/2014/main" id="{95FDFEC4-1DE4-5C17-5492-D5E9A54FE352}"/>
              </a:ext>
            </a:extLst>
          </p:cNvPr>
          <p:cNvSpPr/>
          <p:nvPr/>
        </p:nvSpPr>
        <p:spPr>
          <a:xfrm>
            <a:off x="192175" y="740778"/>
            <a:ext cx="1656287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F07177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100%</a:t>
            </a:r>
            <a:endParaRPr lang="ru-RU" sz="1600" dirty="0">
              <a:solidFill>
                <a:schemeClr val="dk1"/>
              </a:solidFill>
              <a:latin typeface="ALS Hauss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445;p8">
            <a:extLst>
              <a:ext uri="{FF2B5EF4-FFF2-40B4-BE49-F238E27FC236}">
                <a16:creationId xmlns:a16="http://schemas.microsoft.com/office/drawing/2014/main" id="{99BCBA86-313C-0655-6D57-747E8592D24A}"/>
              </a:ext>
            </a:extLst>
          </p:cNvPr>
          <p:cNvSpPr/>
          <p:nvPr/>
        </p:nvSpPr>
        <p:spPr>
          <a:xfrm>
            <a:off x="7405478" y="666158"/>
            <a:ext cx="4228641" cy="49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67" dirty="0">
                <a:latin typeface="ALS Hauss Book" panose="02000000000000000000" pitchFamily="2" charset="0"/>
              </a:rPr>
              <a:t>участников отшивают свою </a:t>
            </a:r>
          </a:p>
          <a:p>
            <a:pPr>
              <a:lnSpc>
                <a:spcPct val="90000"/>
              </a:lnSpc>
            </a:pPr>
            <a:r>
              <a:rPr lang="ru-RU" sz="1467" dirty="0">
                <a:latin typeface="ALS Hauss Book" panose="02000000000000000000" pitchFamily="2" charset="0"/>
              </a:rPr>
              <a:t>продукцию в Санкт-Петербурге</a:t>
            </a:r>
          </a:p>
        </p:txBody>
      </p:sp>
      <p:sp>
        <p:nvSpPr>
          <p:cNvPr id="111" name="Google Shape;445;p8">
            <a:extLst>
              <a:ext uri="{FF2B5EF4-FFF2-40B4-BE49-F238E27FC236}">
                <a16:creationId xmlns:a16="http://schemas.microsoft.com/office/drawing/2014/main" id="{27556C80-D946-479A-E609-26BF079BFAE1}"/>
              </a:ext>
            </a:extLst>
          </p:cNvPr>
          <p:cNvSpPr/>
          <p:nvPr/>
        </p:nvSpPr>
        <p:spPr>
          <a:xfrm>
            <a:off x="6300386" y="708019"/>
            <a:ext cx="1209416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F07177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96%</a:t>
            </a:r>
            <a:endParaRPr lang="ru-RU" sz="1600" dirty="0">
              <a:solidFill>
                <a:schemeClr val="dk1"/>
              </a:solidFill>
              <a:latin typeface="ALS Hauss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445;p8">
            <a:extLst>
              <a:ext uri="{FF2B5EF4-FFF2-40B4-BE49-F238E27FC236}">
                <a16:creationId xmlns:a16="http://schemas.microsoft.com/office/drawing/2014/main" id="{38CA3C0D-26FE-E307-2422-38DF6F87BBD2}"/>
              </a:ext>
            </a:extLst>
          </p:cNvPr>
          <p:cNvSpPr/>
          <p:nvPr/>
        </p:nvSpPr>
        <p:spPr>
          <a:xfrm>
            <a:off x="1378858" y="1433316"/>
            <a:ext cx="2164555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единицы 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товара </a:t>
            </a:r>
          </a:p>
        </p:txBody>
      </p:sp>
      <p:sp>
        <p:nvSpPr>
          <p:cNvPr id="114" name="Google Shape;445;p8">
            <a:extLst>
              <a:ext uri="{FF2B5EF4-FFF2-40B4-BE49-F238E27FC236}">
                <a16:creationId xmlns:a16="http://schemas.microsoft.com/office/drawing/2014/main" id="{6F0D33CA-5E46-F174-7A9C-88A1ABF5B165}"/>
              </a:ext>
            </a:extLst>
          </p:cNvPr>
          <p:cNvSpPr/>
          <p:nvPr/>
        </p:nvSpPr>
        <p:spPr>
          <a:xfrm>
            <a:off x="439887" y="1485290"/>
            <a:ext cx="1656287" cy="42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67" dirty="0">
                <a:solidFill>
                  <a:schemeClr val="bg1">
                    <a:lumMod val="50000"/>
                  </a:schemeClr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5 714</a:t>
            </a:r>
          </a:p>
        </p:txBody>
      </p: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DC871D27-D300-B451-3FA7-80F34F20A134}"/>
              </a:ext>
            </a:extLst>
          </p:cNvPr>
          <p:cNvCxnSpPr>
            <a:cxnSpLocks/>
          </p:cNvCxnSpPr>
          <p:nvPr/>
        </p:nvCxnSpPr>
        <p:spPr>
          <a:xfrm flipV="1">
            <a:off x="6238036" y="1388105"/>
            <a:ext cx="0" cy="50247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Google Shape;445;p8">
            <a:extLst>
              <a:ext uri="{FF2B5EF4-FFF2-40B4-BE49-F238E27FC236}">
                <a16:creationId xmlns:a16="http://schemas.microsoft.com/office/drawing/2014/main" id="{8BDE608C-D726-1FFF-6EA6-438B4789B3C8}"/>
              </a:ext>
            </a:extLst>
          </p:cNvPr>
          <p:cNvSpPr/>
          <p:nvPr/>
        </p:nvSpPr>
        <p:spPr>
          <a:xfrm>
            <a:off x="333063" y="2154217"/>
            <a:ext cx="1845359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форма регистрации</a:t>
            </a:r>
          </a:p>
        </p:txBody>
      </p:sp>
      <p:sp>
        <p:nvSpPr>
          <p:cNvPr id="122" name="Скругленный прямоугольник 121">
            <a:extLst>
              <a:ext uri="{FF2B5EF4-FFF2-40B4-BE49-F238E27FC236}">
                <a16:creationId xmlns:a16="http://schemas.microsoft.com/office/drawing/2014/main" id="{F85AD454-7F6D-A5BC-9F14-55F2A71267AC}"/>
              </a:ext>
            </a:extLst>
          </p:cNvPr>
          <p:cNvSpPr/>
          <p:nvPr/>
        </p:nvSpPr>
        <p:spPr>
          <a:xfrm>
            <a:off x="326560" y="2142858"/>
            <a:ext cx="1651638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26" name="Google Shape;445;p8">
            <a:extLst>
              <a:ext uri="{FF2B5EF4-FFF2-40B4-BE49-F238E27FC236}">
                <a16:creationId xmlns:a16="http://schemas.microsoft.com/office/drawing/2014/main" id="{5301B22B-2A42-693C-2001-634F7EF2AE88}"/>
              </a:ext>
            </a:extLst>
          </p:cNvPr>
          <p:cNvSpPr/>
          <p:nvPr/>
        </p:nvSpPr>
        <p:spPr>
          <a:xfrm>
            <a:off x="6388886" y="1395013"/>
            <a:ext cx="3421348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целевая аудитория </a:t>
            </a: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19D81F3E-1242-DCD7-FCD2-440B2E01EB59}"/>
              </a:ext>
            </a:extLst>
          </p:cNvPr>
          <p:cNvSpPr/>
          <p:nvPr/>
        </p:nvSpPr>
        <p:spPr>
          <a:xfrm>
            <a:off x="6382393" y="1378441"/>
            <a:ext cx="1560020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graphicFrame>
        <p:nvGraphicFramePr>
          <p:cNvPr id="186" name="Диаграмма 185">
            <a:extLst>
              <a:ext uri="{FF2B5EF4-FFF2-40B4-BE49-F238E27FC236}">
                <a16:creationId xmlns:a16="http://schemas.microsoft.com/office/drawing/2014/main" id="{93BE1198-79EB-5A4E-4FF8-F7FFF790C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610955"/>
              </p:ext>
            </p:extLst>
          </p:nvPr>
        </p:nvGraphicFramePr>
        <p:xfrm>
          <a:off x="6060820" y="1780441"/>
          <a:ext cx="2672267" cy="198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7" name="Скругленный прямоугольник 186">
            <a:extLst>
              <a:ext uri="{FF2B5EF4-FFF2-40B4-BE49-F238E27FC236}">
                <a16:creationId xmlns:a16="http://schemas.microsoft.com/office/drawing/2014/main" id="{E51CB152-CC4F-377A-73D8-CCC2FA0D0C2E}"/>
              </a:ext>
            </a:extLst>
          </p:cNvPr>
          <p:cNvSpPr/>
          <p:nvPr/>
        </p:nvSpPr>
        <p:spPr>
          <a:xfrm>
            <a:off x="8889481" y="2031664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2D2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88" name="Google Shape;445;p8">
            <a:extLst>
              <a:ext uri="{FF2B5EF4-FFF2-40B4-BE49-F238E27FC236}">
                <a16:creationId xmlns:a16="http://schemas.microsoft.com/office/drawing/2014/main" id="{F37EEDD6-B733-DEFF-4246-2AE6E0D92755}"/>
              </a:ext>
            </a:extLst>
          </p:cNvPr>
          <p:cNvSpPr/>
          <p:nvPr/>
        </p:nvSpPr>
        <p:spPr>
          <a:xfrm>
            <a:off x="9141478" y="2026635"/>
            <a:ext cx="1416893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35 –  50 лет</a:t>
            </a:r>
          </a:p>
        </p:txBody>
      </p:sp>
      <p:sp>
        <p:nvSpPr>
          <p:cNvPr id="189" name="Скругленный прямоугольник 188">
            <a:extLst>
              <a:ext uri="{FF2B5EF4-FFF2-40B4-BE49-F238E27FC236}">
                <a16:creationId xmlns:a16="http://schemas.microsoft.com/office/drawing/2014/main" id="{7517BC0D-39FD-550A-6184-EDBF844AC5BF}"/>
              </a:ext>
            </a:extLst>
          </p:cNvPr>
          <p:cNvSpPr/>
          <p:nvPr/>
        </p:nvSpPr>
        <p:spPr>
          <a:xfrm>
            <a:off x="8889480" y="240104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90" name="Google Shape;445;p8">
            <a:extLst>
              <a:ext uri="{FF2B5EF4-FFF2-40B4-BE49-F238E27FC236}">
                <a16:creationId xmlns:a16="http://schemas.microsoft.com/office/drawing/2014/main" id="{2F6D3E64-DD62-606B-4D80-6CA7A77585E5}"/>
              </a:ext>
            </a:extLst>
          </p:cNvPr>
          <p:cNvSpPr/>
          <p:nvPr/>
        </p:nvSpPr>
        <p:spPr>
          <a:xfrm>
            <a:off x="9144322" y="2412470"/>
            <a:ext cx="121386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25 – 35 лет</a:t>
            </a:r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65404967-C223-A5B3-C9D1-73C80A1E843F}"/>
              </a:ext>
            </a:extLst>
          </p:cNvPr>
          <p:cNvSpPr/>
          <p:nvPr/>
        </p:nvSpPr>
        <p:spPr>
          <a:xfrm>
            <a:off x="8891761" y="2741382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EA4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92" name="Google Shape;445;p8">
            <a:extLst>
              <a:ext uri="{FF2B5EF4-FFF2-40B4-BE49-F238E27FC236}">
                <a16:creationId xmlns:a16="http://schemas.microsoft.com/office/drawing/2014/main" id="{11C2D169-4892-D965-E926-B975D6DD28CC}"/>
              </a:ext>
            </a:extLst>
          </p:cNvPr>
          <p:cNvSpPr/>
          <p:nvPr/>
        </p:nvSpPr>
        <p:spPr>
          <a:xfrm>
            <a:off x="9141478" y="2757985"/>
            <a:ext cx="121386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до 25 лет</a:t>
            </a:r>
          </a:p>
        </p:txBody>
      </p:sp>
      <p:sp>
        <p:nvSpPr>
          <p:cNvPr id="193" name="Скругленный прямоугольник 192">
            <a:extLst>
              <a:ext uri="{FF2B5EF4-FFF2-40B4-BE49-F238E27FC236}">
                <a16:creationId xmlns:a16="http://schemas.microsoft.com/office/drawing/2014/main" id="{5262EA2B-87C1-D579-5F74-583A4B0A3CC5}"/>
              </a:ext>
            </a:extLst>
          </p:cNvPr>
          <p:cNvSpPr/>
          <p:nvPr/>
        </p:nvSpPr>
        <p:spPr>
          <a:xfrm>
            <a:off x="8892297" y="3100818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F0717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94" name="Google Shape;445;p8">
            <a:extLst>
              <a:ext uri="{FF2B5EF4-FFF2-40B4-BE49-F238E27FC236}">
                <a16:creationId xmlns:a16="http://schemas.microsoft.com/office/drawing/2014/main" id="{7727D654-CA8C-E3EC-A825-ED0D31A0B65E}"/>
              </a:ext>
            </a:extLst>
          </p:cNvPr>
          <p:cNvSpPr/>
          <p:nvPr/>
        </p:nvSpPr>
        <p:spPr>
          <a:xfrm>
            <a:off x="9151781" y="3034748"/>
            <a:ext cx="12138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старше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50 лет</a:t>
            </a:r>
          </a:p>
        </p:txBody>
      </p:sp>
      <p:sp>
        <p:nvSpPr>
          <p:cNvPr id="195" name="Скругленный прямоугольник 194">
            <a:extLst>
              <a:ext uri="{FF2B5EF4-FFF2-40B4-BE49-F238E27FC236}">
                <a16:creationId xmlns:a16="http://schemas.microsoft.com/office/drawing/2014/main" id="{3390BBB6-70FA-D3EF-89E0-CAE0F3D02C1D}"/>
              </a:ext>
            </a:extLst>
          </p:cNvPr>
          <p:cNvSpPr/>
          <p:nvPr/>
        </p:nvSpPr>
        <p:spPr>
          <a:xfrm>
            <a:off x="10313614" y="2033030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F7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96" name="Google Shape;445;p8">
            <a:extLst>
              <a:ext uri="{FF2B5EF4-FFF2-40B4-BE49-F238E27FC236}">
                <a16:creationId xmlns:a16="http://schemas.microsoft.com/office/drawing/2014/main" id="{3AAB5C32-0497-41B6-626F-14EC1F9A8316}"/>
              </a:ext>
            </a:extLst>
          </p:cNvPr>
          <p:cNvSpPr/>
          <p:nvPr/>
        </p:nvSpPr>
        <p:spPr>
          <a:xfrm>
            <a:off x="10586596" y="2030233"/>
            <a:ext cx="132865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25 – 35 лет</a:t>
            </a:r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8291B642-A26F-C2B4-44E5-DDCE2EA6E025}"/>
              </a:ext>
            </a:extLst>
          </p:cNvPr>
          <p:cNvSpPr/>
          <p:nvPr/>
        </p:nvSpPr>
        <p:spPr>
          <a:xfrm>
            <a:off x="10315552" y="240644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D6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98" name="Google Shape;445;p8">
            <a:extLst>
              <a:ext uri="{FF2B5EF4-FFF2-40B4-BE49-F238E27FC236}">
                <a16:creationId xmlns:a16="http://schemas.microsoft.com/office/drawing/2014/main" id="{628A54D3-884A-5D96-609A-D303FCA9C97A}"/>
              </a:ext>
            </a:extLst>
          </p:cNvPr>
          <p:cNvSpPr/>
          <p:nvPr/>
        </p:nvSpPr>
        <p:spPr>
          <a:xfrm>
            <a:off x="10594372" y="2412470"/>
            <a:ext cx="1039747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35 – 50 лет</a:t>
            </a:r>
          </a:p>
        </p:txBody>
      </p:sp>
      <p:sp>
        <p:nvSpPr>
          <p:cNvPr id="199" name="Скругленный прямоугольник 198">
            <a:extLst>
              <a:ext uri="{FF2B5EF4-FFF2-40B4-BE49-F238E27FC236}">
                <a16:creationId xmlns:a16="http://schemas.microsoft.com/office/drawing/2014/main" id="{5170BB23-1535-40E5-92C4-E9484919FD9A}"/>
              </a:ext>
            </a:extLst>
          </p:cNvPr>
          <p:cNvSpPr/>
          <p:nvPr/>
        </p:nvSpPr>
        <p:spPr>
          <a:xfrm>
            <a:off x="10315552" y="2759351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D7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00" name="Google Shape;445;p8">
            <a:extLst>
              <a:ext uri="{FF2B5EF4-FFF2-40B4-BE49-F238E27FC236}">
                <a16:creationId xmlns:a16="http://schemas.microsoft.com/office/drawing/2014/main" id="{56B693F6-AE3D-1672-FB6A-7516F3BA245E}"/>
              </a:ext>
            </a:extLst>
          </p:cNvPr>
          <p:cNvSpPr/>
          <p:nvPr/>
        </p:nvSpPr>
        <p:spPr>
          <a:xfrm>
            <a:off x="10594373" y="2747725"/>
            <a:ext cx="1085005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до 25 лет</a:t>
            </a:r>
          </a:p>
        </p:txBody>
      </p:sp>
      <p:sp>
        <p:nvSpPr>
          <p:cNvPr id="201" name="Скругленный прямоугольник 200">
            <a:extLst>
              <a:ext uri="{FF2B5EF4-FFF2-40B4-BE49-F238E27FC236}">
                <a16:creationId xmlns:a16="http://schemas.microsoft.com/office/drawing/2014/main" id="{6227804F-7251-4023-D203-B74275C240F5}"/>
              </a:ext>
            </a:extLst>
          </p:cNvPr>
          <p:cNvSpPr/>
          <p:nvPr/>
        </p:nvSpPr>
        <p:spPr>
          <a:xfrm>
            <a:off x="10319904" y="3103922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D9D88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02" name="Google Shape;445;p8">
            <a:extLst>
              <a:ext uri="{FF2B5EF4-FFF2-40B4-BE49-F238E27FC236}">
                <a16:creationId xmlns:a16="http://schemas.microsoft.com/office/drawing/2014/main" id="{805B2B9F-31C4-5521-4169-3014441DB7D1}"/>
              </a:ext>
            </a:extLst>
          </p:cNvPr>
          <p:cNvSpPr/>
          <p:nvPr/>
        </p:nvSpPr>
        <p:spPr>
          <a:xfrm>
            <a:off x="10594372" y="3032606"/>
            <a:ext cx="811024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старше 50 лет</a:t>
            </a:r>
          </a:p>
        </p:txBody>
      </p:sp>
      <p:sp>
        <p:nvSpPr>
          <p:cNvPr id="203" name="Скругленный прямоугольник 202">
            <a:extLst>
              <a:ext uri="{FF2B5EF4-FFF2-40B4-BE49-F238E27FC236}">
                <a16:creationId xmlns:a16="http://schemas.microsoft.com/office/drawing/2014/main" id="{7175BBE0-111F-C5E7-6D6E-957918A71070}"/>
              </a:ext>
            </a:extLst>
          </p:cNvPr>
          <p:cNvSpPr/>
          <p:nvPr/>
        </p:nvSpPr>
        <p:spPr>
          <a:xfrm>
            <a:off x="8893421" y="3531696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A383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04" name="Google Shape;445;p8">
            <a:extLst>
              <a:ext uri="{FF2B5EF4-FFF2-40B4-BE49-F238E27FC236}">
                <a16:creationId xmlns:a16="http://schemas.microsoft.com/office/drawing/2014/main" id="{6E6784DE-45EC-4120-F62D-6153EBDBCE80}"/>
              </a:ext>
            </a:extLst>
          </p:cNvPr>
          <p:cNvSpPr/>
          <p:nvPr/>
        </p:nvSpPr>
        <p:spPr>
          <a:xfrm>
            <a:off x="9135547" y="3531643"/>
            <a:ext cx="121386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подростки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1CA26D3D-DD04-C134-A388-F4BEB3BDA5D9}"/>
              </a:ext>
            </a:extLst>
          </p:cNvPr>
          <p:cNvSpPr/>
          <p:nvPr/>
        </p:nvSpPr>
        <p:spPr>
          <a:xfrm>
            <a:off x="10323048" y="3532530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C7C7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06" name="Google Shape;445;p8">
            <a:extLst>
              <a:ext uri="{FF2B5EF4-FFF2-40B4-BE49-F238E27FC236}">
                <a16:creationId xmlns:a16="http://schemas.microsoft.com/office/drawing/2014/main" id="{644F5EF5-1CF0-8A0D-CAB6-5FF6CC300AE0}"/>
              </a:ext>
            </a:extLst>
          </p:cNvPr>
          <p:cNvSpPr/>
          <p:nvPr/>
        </p:nvSpPr>
        <p:spPr>
          <a:xfrm>
            <a:off x="10594372" y="3537693"/>
            <a:ext cx="811024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дети</a:t>
            </a:r>
          </a:p>
        </p:txBody>
      </p:sp>
      <p:sp>
        <p:nvSpPr>
          <p:cNvPr id="219" name="Google Shape;445;p8">
            <a:extLst>
              <a:ext uri="{FF2B5EF4-FFF2-40B4-BE49-F238E27FC236}">
                <a16:creationId xmlns:a16="http://schemas.microsoft.com/office/drawing/2014/main" id="{A1A409A7-BE8C-D7C2-9DFB-0F370916F064}"/>
              </a:ext>
            </a:extLst>
          </p:cNvPr>
          <p:cNvSpPr/>
          <p:nvPr/>
        </p:nvSpPr>
        <p:spPr>
          <a:xfrm>
            <a:off x="8792093" y="1758712"/>
            <a:ext cx="121386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женщины:</a:t>
            </a:r>
          </a:p>
        </p:txBody>
      </p:sp>
      <p:sp>
        <p:nvSpPr>
          <p:cNvPr id="220" name="Google Shape;445;p8">
            <a:extLst>
              <a:ext uri="{FF2B5EF4-FFF2-40B4-BE49-F238E27FC236}">
                <a16:creationId xmlns:a16="http://schemas.microsoft.com/office/drawing/2014/main" id="{1F6D4629-CC6C-D9A3-644F-E9845EDE3918}"/>
              </a:ext>
            </a:extLst>
          </p:cNvPr>
          <p:cNvSpPr/>
          <p:nvPr/>
        </p:nvSpPr>
        <p:spPr>
          <a:xfrm>
            <a:off x="10219754" y="1757308"/>
            <a:ext cx="121386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мужчины:</a:t>
            </a:r>
          </a:p>
        </p:txBody>
      </p:sp>
      <p:sp>
        <p:nvSpPr>
          <p:cNvPr id="237" name="Google Shape;445;p8">
            <a:extLst>
              <a:ext uri="{FF2B5EF4-FFF2-40B4-BE49-F238E27FC236}">
                <a16:creationId xmlns:a16="http://schemas.microsoft.com/office/drawing/2014/main" id="{3E87E8E9-06B7-DE9C-DCFB-08CF3F3B6C5B}"/>
              </a:ext>
            </a:extLst>
          </p:cNvPr>
          <p:cNvSpPr/>
          <p:nvPr/>
        </p:nvSpPr>
        <p:spPr>
          <a:xfrm>
            <a:off x="6418633" y="4222626"/>
            <a:ext cx="1523780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каналы продаж</a:t>
            </a:r>
          </a:p>
        </p:txBody>
      </p:sp>
      <p:sp>
        <p:nvSpPr>
          <p:cNvPr id="238" name="Скругленный прямоугольник 237">
            <a:extLst>
              <a:ext uri="{FF2B5EF4-FFF2-40B4-BE49-F238E27FC236}">
                <a16:creationId xmlns:a16="http://schemas.microsoft.com/office/drawing/2014/main" id="{300E5FF8-FC46-E973-A4D1-E957B06A1A34}"/>
              </a:ext>
            </a:extLst>
          </p:cNvPr>
          <p:cNvSpPr/>
          <p:nvPr/>
        </p:nvSpPr>
        <p:spPr>
          <a:xfrm>
            <a:off x="6393446" y="4206438"/>
            <a:ext cx="1309808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239" name="Скругленный прямоугольник 238">
            <a:extLst>
              <a:ext uri="{FF2B5EF4-FFF2-40B4-BE49-F238E27FC236}">
                <a16:creationId xmlns:a16="http://schemas.microsoft.com/office/drawing/2014/main" id="{D2448602-8D1B-EDA5-FD43-32EFCA3162E6}"/>
              </a:ext>
            </a:extLst>
          </p:cNvPr>
          <p:cNvSpPr/>
          <p:nvPr/>
        </p:nvSpPr>
        <p:spPr>
          <a:xfrm>
            <a:off x="8582721" y="4944103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2D2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40" name="Google Shape;445;p8">
            <a:extLst>
              <a:ext uri="{FF2B5EF4-FFF2-40B4-BE49-F238E27FC236}">
                <a16:creationId xmlns:a16="http://schemas.microsoft.com/office/drawing/2014/main" id="{5EEC7975-78AF-0122-5241-6B03254BDCD5}"/>
              </a:ext>
            </a:extLst>
          </p:cNvPr>
          <p:cNvSpPr/>
          <p:nvPr/>
        </p:nvSpPr>
        <p:spPr>
          <a:xfrm>
            <a:off x="8845415" y="4881619"/>
            <a:ext cx="12138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социальные сети</a:t>
            </a:r>
          </a:p>
        </p:txBody>
      </p:sp>
      <p:sp>
        <p:nvSpPr>
          <p:cNvPr id="241" name="Скругленный прямоугольник 240">
            <a:extLst>
              <a:ext uri="{FF2B5EF4-FFF2-40B4-BE49-F238E27FC236}">
                <a16:creationId xmlns:a16="http://schemas.microsoft.com/office/drawing/2014/main" id="{7EFB3A9F-9D84-ACDF-777A-865C09CDA01D}"/>
              </a:ext>
            </a:extLst>
          </p:cNvPr>
          <p:cNvSpPr/>
          <p:nvPr/>
        </p:nvSpPr>
        <p:spPr>
          <a:xfrm>
            <a:off x="8582720" y="5313486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42" name="Google Shape;445;p8">
            <a:extLst>
              <a:ext uri="{FF2B5EF4-FFF2-40B4-BE49-F238E27FC236}">
                <a16:creationId xmlns:a16="http://schemas.microsoft.com/office/drawing/2014/main" id="{348739E1-CD71-C1B4-ECC5-F0CEB3A99A9E}"/>
              </a:ext>
            </a:extLst>
          </p:cNvPr>
          <p:cNvSpPr/>
          <p:nvPr/>
        </p:nvSpPr>
        <p:spPr>
          <a:xfrm>
            <a:off x="8845414" y="5251002"/>
            <a:ext cx="12138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онлайн-магазин</a:t>
            </a:r>
          </a:p>
        </p:txBody>
      </p:sp>
      <p:sp>
        <p:nvSpPr>
          <p:cNvPr id="243" name="Скругленный прямоугольник 242">
            <a:extLst>
              <a:ext uri="{FF2B5EF4-FFF2-40B4-BE49-F238E27FC236}">
                <a16:creationId xmlns:a16="http://schemas.microsoft.com/office/drawing/2014/main" id="{3F6A8F93-AB17-948C-1A8B-70878392836C}"/>
              </a:ext>
            </a:extLst>
          </p:cNvPr>
          <p:cNvSpPr/>
          <p:nvPr/>
        </p:nvSpPr>
        <p:spPr>
          <a:xfrm>
            <a:off x="8585001" y="5653821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EA4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44" name="Google Shape;445;p8">
            <a:extLst>
              <a:ext uri="{FF2B5EF4-FFF2-40B4-BE49-F238E27FC236}">
                <a16:creationId xmlns:a16="http://schemas.microsoft.com/office/drawing/2014/main" id="{8A7FDAB8-45DC-8F88-8E8F-780800578C54}"/>
              </a:ext>
            </a:extLst>
          </p:cNvPr>
          <p:cNvSpPr/>
          <p:nvPr/>
        </p:nvSpPr>
        <p:spPr>
          <a:xfrm>
            <a:off x="8842139" y="5662349"/>
            <a:ext cx="121386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маркетплейс</a:t>
            </a:r>
          </a:p>
        </p:txBody>
      </p:sp>
      <p:sp>
        <p:nvSpPr>
          <p:cNvPr id="245" name="Скругленный прямоугольник 244">
            <a:extLst>
              <a:ext uri="{FF2B5EF4-FFF2-40B4-BE49-F238E27FC236}">
                <a16:creationId xmlns:a16="http://schemas.microsoft.com/office/drawing/2014/main" id="{D553BD23-9E6A-0953-485F-5AD07CDDAF8E}"/>
              </a:ext>
            </a:extLst>
          </p:cNvPr>
          <p:cNvSpPr/>
          <p:nvPr/>
        </p:nvSpPr>
        <p:spPr>
          <a:xfrm>
            <a:off x="8585537" y="601325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F0717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46" name="Google Shape;445;p8">
            <a:extLst>
              <a:ext uri="{FF2B5EF4-FFF2-40B4-BE49-F238E27FC236}">
                <a16:creationId xmlns:a16="http://schemas.microsoft.com/office/drawing/2014/main" id="{8D51CB2A-C85C-C7C6-B537-C7C7DB8C8E59}"/>
              </a:ext>
            </a:extLst>
          </p:cNvPr>
          <p:cNvSpPr/>
          <p:nvPr/>
        </p:nvSpPr>
        <p:spPr>
          <a:xfrm>
            <a:off x="8845923" y="6023064"/>
            <a:ext cx="121386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шоу-рум</a:t>
            </a:r>
          </a:p>
        </p:txBody>
      </p:sp>
      <p:sp>
        <p:nvSpPr>
          <p:cNvPr id="247" name="Скругленный прямоугольник 246">
            <a:extLst>
              <a:ext uri="{FF2B5EF4-FFF2-40B4-BE49-F238E27FC236}">
                <a16:creationId xmlns:a16="http://schemas.microsoft.com/office/drawing/2014/main" id="{FE26A210-3BF6-82AB-D27E-D354900F661A}"/>
              </a:ext>
            </a:extLst>
          </p:cNvPr>
          <p:cNvSpPr/>
          <p:nvPr/>
        </p:nvSpPr>
        <p:spPr>
          <a:xfrm>
            <a:off x="10024842" y="4938614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EAC98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48" name="Google Shape;445;p8">
            <a:extLst>
              <a:ext uri="{FF2B5EF4-FFF2-40B4-BE49-F238E27FC236}">
                <a16:creationId xmlns:a16="http://schemas.microsoft.com/office/drawing/2014/main" id="{F46C3B69-82F5-1A50-812F-EDB4B0FBAE26}"/>
              </a:ext>
            </a:extLst>
          </p:cNvPr>
          <p:cNvSpPr/>
          <p:nvPr/>
        </p:nvSpPr>
        <p:spPr>
          <a:xfrm>
            <a:off x="10287611" y="4881619"/>
            <a:ext cx="1519712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мультибрендовый магазин</a:t>
            </a:r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41A96C6-40B5-6AA2-E30E-8A5BF38D603A}"/>
              </a:ext>
            </a:extLst>
          </p:cNvPr>
          <p:cNvSpPr/>
          <p:nvPr/>
        </p:nvSpPr>
        <p:spPr>
          <a:xfrm>
            <a:off x="10018610" y="530544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A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50" name="Google Shape;445;p8">
            <a:extLst>
              <a:ext uri="{FF2B5EF4-FFF2-40B4-BE49-F238E27FC236}">
                <a16:creationId xmlns:a16="http://schemas.microsoft.com/office/drawing/2014/main" id="{2F4ACF15-1DBA-3E74-C644-3EB5891747A4}"/>
              </a:ext>
            </a:extLst>
          </p:cNvPr>
          <p:cNvSpPr/>
          <p:nvPr/>
        </p:nvSpPr>
        <p:spPr>
          <a:xfrm>
            <a:off x="10287612" y="5303337"/>
            <a:ext cx="1406521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магазин в ТЦ</a:t>
            </a:r>
          </a:p>
        </p:txBody>
      </p:sp>
      <p:sp>
        <p:nvSpPr>
          <p:cNvPr id="251" name="Скругленный прямоугольник 250">
            <a:extLst>
              <a:ext uri="{FF2B5EF4-FFF2-40B4-BE49-F238E27FC236}">
                <a16:creationId xmlns:a16="http://schemas.microsoft.com/office/drawing/2014/main" id="{4C943B2C-41DE-90E2-6B56-B19DCD5063E3}"/>
              </a:ext>
            </a:extLst>
          </p:cNvPr>
          <p:cNvSpPr/>
          <p:nvPr/>
        </p:nvSpPr>
        <p:spPr>
          <a:xfrm>
            <a:off x="10016288" y="5657963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C7C7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52" name="Google Shape;445;p8">
            <a:extLst>
              <a:ext uri="{FF2B5EF4-FFF2-40B4-BE49-F238E27FC236}">
                <a16:creationId xmlns:a16="http://schemas.microsoft.com/office/drawing/2014/main" id="{0A1571F0-798A-F4B8-D80C-136F02E80585}"/>
              </a:ext>
            </a:extLst>
          </p:cNvPr>
          <p:cNvSpPr/>
          <p:nvPr/>
        </p:nvSpPr>
        <p:spPr>
          <a:xfrm>
            <a:off x="10287612" y="5653414"/>
            <a:ext cx="1461627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корнер в ТЦ</a:t>
            </a:r>
          </a:p>
        </p:txBody>
      </p:sp>
      <p:graphicFrame>
        <p:nvGraphicFramePr>
          <p:cNvPr id="265" name="Диаграмма 264">
            <a:extLst>
              <a:ext uri="{FF2B5EF4-FFF2-40B4-BE49-F238E27FC236}">
                <a16:creationId xmlns:a16="http://schemas.microsoft.com/office/drawing/2014/main" id="{AA5E9695-936C-B48D-65EE-A727AAEE1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616575"/>
              </p:ext>
            </p:extLst>
          </p:nvPr>
        </p:nvGraphicFramePr>
        <p:xfrm>
          <a:off x="6079201" y="4628610"/>
          <a:ext cx="2716209" cy="1784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7" name="Google Shape;445;p8">
            <a:extLst>
              <a:ext uri="{FF2B5EF4-FFF2-40B4-BE49-F238E27FC236}">
                <a16:creationId xmlns:a16="http://schemas.microsoft.com/office/drawing/2014/main" id="{06B0AE0E-9820-8080-735A-627F9C39DE85}"/>
              </a:ext>
            </a:extLst>
          </p:cNvPr>
          <p:cNvSpPr/>
          <p:nvPr/>
        </p:nvSpPr>
        <p:spPr>
          <a:xfrm>
            <a:off x="7138524" y="3666341"/>
            <a:ext cx="550899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400" dirty="0">
                <a:solidFill>
                  <a:srgbClr val="EA4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11%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0127FF8A-B9D6-7153-D270-4A367772C147}"/>
              </a:ext>
            </a:extLst>
          </p:cNvPr>
          <p:cNvSpPr/>
          <p:nvPr/>
        </p:nvSpPr>
        <p:spPr>
          <a:xfrm>
            <a:off x="2939706" y="1363985"/>
            <a:ext cx="2976758" cy="608372"/>
          </a:xfrm>
          <a:prstGeom prst="roundRect">
            <a:avLst>
              <a:gd name="adj" fmla="val 11513"/>
            </a:avLst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0" name="Google Shape;445;p8">
            <a:extLst>
              <a:ext uri="{FF2B5EF4-FFF2-40B4-BE49-F238E27FC236}">
                <a16:creationId xmlns:a16="http://schemas.microsoft.com/office/drawing/2014/main" id="{1F5DAD8F-8B6E-5D04-9FC8-5B12A9F43305}"/>
              </a:ext>
            </a:extLst>
          </p:cNvPr>
          <p:cNvSpPr/>
          <p:nvPr/>
        </p:nvSpPr>
        <p:spPr>
          <a:xfrm>
            <a:off x="4057504" y="1426855"/>
            <a:ext cx="2164555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моделей одежды 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и аксессуаров</a:t>
            </a:r>
          </a:p>
        </p:txBody>
      </p:sp>
      <p:sp>
        <p:nvSpPr>
          <p:cNvPr id="41" name="Google Shape;445;p8">
            <a:extLst>
              <a:ext uri="{FF2B5EF4-FFF2-40B4-BE49-F238E27FC236}">
                <a16:creationId xmlns:a16="http://schemas.microsoft.com/office/drawing/2014/main" id="{40F94594-F6B6-FF23-F072-1CFAF6359607}"/>
              </a:ext>
            </a:extLst>
          </p:cNvPr>
          <p:cNvSpPr/>
          <p:nvPr/>
        </p:nvSpPr>
        <p:spPr>
          <a:xfrm>
            <a:off x="3049609" y="1473090"/>
            <a:ext cx="1656287" cy="42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67" dirty="0">
                <a:solidFill>
                  <a:schemeClr val="bg1">
                    <a:lumMod val="50000"/>
                  </a:schemeClr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2 562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04D1A-34F7-8C5F-1E4B-5A0AE814010D}"/>
              </a:ext>
            </a:extLst>
          </p:cNvPr>
          <p:cNvSpPr txBox="1"/>
          <p:nvPr/>
        </p:nvSpPr>
        <p:spPr>
          <a:xfrm>
            <a:off x="10533215" y="6499551"/>
            <a:ext cx="1435419" cy="23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3</a:t>
            </a:r>
            <a:r>
              <a:rPr lang="ru-RU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/</a:t>
            </a:r>
            <a:r>
              <a:rPr lang="en-US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6</a:t>
            </a:r>
            <a:endParaRPr lang="ru-RU" sz="1000" dirty="0">
              <a:latin typeface="ALS Hauss Light" panose="020000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8" name="Google Shape;445;p8">
            <a:extLst>
              <a:ext uri="{FF2B5EF4-FFF2-40B4-BE49-F238E27FC236}">
                <a16:creationId xmlns:a16="http://schemas.microsoft.com/office/drawing/2014/main" id="{B589DBB6-7623-7EA1-F1C1-5D330FDCEBF7}"/>
              </a:ext>
            </a:extLst>
          </p:cNvPr>
          <p:cNvSpPr/>
          <p:nvPr/>
        </p:nvSpPr>
        <p:spPr>
          <a:xfrm>
            <a:off x="4604314" y="3000845"/>
            <a:ext cx="1857588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на собственном производстве</a:t>
            </a:r>
          </a:p>
        </p:txBody>
      </p:sp>
      <p:sp>
        <p:nvSpPr>
          <p:cNvPr id="10" name="Google Shape;445;p8">
            <a:extLst>
              <a:ext uri="{FF2B5EF4-FFF2-40B4-BE49-F238E27FC236}">
                <a16:creationId xmlns:a16="http://schemas.microsoft.com/office/drawing/2014/main" id="{A3A7A352-A346-4055-F9FA-38533EFBE340}"/>
              </a:ext>
            </a:extLst>
          </p:cNvPr>
          <p:cNvSpPr/>
          <p:nvPr/>
        </p:nvSpPr>
        <p:spPr>
          <a:xfrm>
            <a:off x="4600781" y="3359802"/>
            <a:ext cx="2094467" cy="49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на другом 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предприятии 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Санкт-Петербурга</a:t>
            </a:r>
          </a:p>
        </p:txBody>
      </p:sp>
      <p:sp>
        <p:nvSpPr>
          <p:cNvPr id="12" name="Google Shape;445;p8">
            <a:extLst>
              <a:ext uri="{FF2B5EF4-FFF2-40B4-BE49-F238E27FC236}">
                <a16:creationId xmlns:a16="http://schemas.microsoft.com/office/drawing/2014/main" id="{DD014A79-E574-DCCE-1FE7-18831A08FB6E}"/>
              </a:ext>
            </a:extLst>
          </p:cNvPr>
          <p:cNvSpPr/>
          <p:nvPr/>
        </p:nvSpPr>
        <p:spPr>
          <a:xfrm>
            <a:off x="4604314" y="3839549"/>
            <a:ext cx="2090934" cy="63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на другом 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предприятии 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в другом 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регионе РФ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69AC91F-583E-03F7-766F-69D2A5885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645273"/>
              </p:ext>
            </p:extLst>
          </p:nvPr>
        </p:nvGraphicFramePr>
        <p:xfrm>
          <a:off x="2498642" y="3019307"/>
          <a:ext cx="2038282" cy="132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Google Shape;445;p8">
            <a:extLst>
              <a:ext uri="{FF2B5EF4-FFF2-40B4-BE49-F238E27FC236}">
                <a16:creationId xmlns:a16="http://schemas.microsoft.com/office/drawing/2014/main" id="{CC3F0C5F-C0D5-B1E4-7398-6070BC7333CB}"/>
              </a:ext>
            </a:extLst>
          </p:cNvPr>
          <p:cNvSpPr/>
          <p:nvPr/>
        </p:nvSpPr>
        <p:spPr>
          <a:xfrm>
            <a:off x="358159" y="4340427"/>
            <a:ext cx="2777732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категории производства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BF9414BA-7DF8-22A2-F7CD-423FD1B508FF}"/>
              </a:ext>
            </a:extLst>
          </p:cNvPr>
          <p:cNvSpPr/>
          <p:nvPr/>
        </p:nvSpPr>
        <p:spPr>
          <a:xfrm>
            <a:off x="351665" y="4323856"/>
            <a:ext cx="1966381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0CDDFAD2-4513-921B-FFE0-6FBE75FCEE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053266"/>
              </p:ext>
            </p:extLst>
          </p:nvPr>
        </p:nvGraphicFramePr>
        <p:xfrm>
          <a:off x="-54731" y="4689077"/>
          <a:ext cx="3092757" cy="192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E4FC8F7-76C5-6B72-E27E-C0F98853B998}"/>
              </a:ext>
            </a:extLst>
          </p:cNvPr>
          <p:cNvSpPr/>
          <p:nvPr/>
        </p:nvSpPr>
        <p:spPr>
          <a:xfrm>
            <a:off x="2813047" y="4715756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2D2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2" name="Google Shape;445;p8">
            <a:extLst>
              <a:ext uri="{FF2B5EF4-FFF2-40B4-BE49-F238E27FC236}">
                <a16:creationId xmlns:a16="http://schemas.microsoft.com/office/drawing/2014/main" id="{B574BEA4-9718-7DDF-13AF-CF7A21C4D10B}"/>
              </a:ext>
            </a:extLst>
          </p:cNvPr>
          <p:cNvSpPr/>
          <p:nvPr/>
        </p:nvSpPr>
        <p:spPr>
          <a:xfrm>
            <a:off x="3065044" y="4648102"/>
            <a:ext cx="1145307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женская одежда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DE08B708-B786-5CF2-5DE8-BE5B37C3B29D}"/>
              </a:ext>
            </a:extLst>
          </p:cNvPr>
          <p:cNvSpPr/>
          <p:nvPr/>
        </p:nvSpPr>
        <p:spPr>
          <a:xfrm>
            <a:off x="2813046" y="5085139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4" name="Google Shape;445;p8">
            <a:extLst>
              <a:ext uri="{FF2B5EF4-FFF2-40B4-BE49-F238E27FC236}">
                <a16:creationId xmlns:a16="http://schemas.microsoft.com/office/drawing/2014/main" id="{5D2B4E18-8DF6-DA33-39AC-A0C606F0CF84}"/>
              </a:ext>
            </a:extLst>
          </p:cNvPr>
          <p:cNvSpPr/>
          <p:nvPr/>
        </p:nvSpPr>
        <p:spPr>
          <a:xfrm>
            <a:off x="3067888" y="5021001"/>
            <a:ext cx="1711806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женская 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и мужская одежда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A1CF887-7C5B-7857-5AD4-858783798124}"/>
              </a:ext>
            </a:extLst>
          </p:cNvPr>
          <p:cNvSpPr/>
          <p:nvPr/>
        </p:nvSpPr>
        <p:spPr>
          <a:xfrm>
            <a:off x="2806622" y="5431773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EA4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6" name="Google Shape;445;p8">
            <a:extLst>
              <a:ext uri="{FF2B5EF4-FFF2-40B4-BE49-F238E27FC236}">
                <a16:creationId xmlns:a16="http://schemas.microsoft.com/office/drawing/2014/main" id="{763C3DE9-7963-47F3-00F5-EE77111B9C72}"/>
              </a:ext>
            </a:extLst>
          </p:cNvPr>
          <p:cNvSpPr/>
          <p:nvPr/>
        </p:nvSpPr>
        <p:spPr>
          <a:xfrm>
            <a:off x="3060403" y="5379814"/>
            <a:ext cx="1689803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сумки, портфели, портмоне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CB039F99-3C27-1F12-68AA-84D62B936BD2}"/>
              </a:ext>
            </a:extLst>
          </p:cNvPr>
          <p:cNvSpPr/>
          <p:nvPr/>
        </p:nvSpPr>
        <p:spPr>
          <a:xfrm>
            <a:off x="2808761" y="5765029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F0717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8" name="Google Shape;445;p8">
            <a:extLst>
              <a:ext uri="{FF2B5EF4-FFF2-40B4-BE49-F238E27FC236}">
                <a16:creationId xmlns:a16="http://schemas.microsoft.com/office/drawing/2014/main" id="{EBCAD632-377A-27C6-2C13-C1B0CA95DD8B}"/>
              </a:ext>
            </a:extLst>
          </p:cNvPr>
          <p:cNvSpPr/>
          <p:nvPr/>
        </p:nvSpPr>
        <p:spPr>
          <a:xfrm>
            <a:off x="3057440" y="5705719"/>
            <a:ext cx="1213869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верхняя одежда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18F4265-59C1-201B-706B-40501BF6130D}"/>
              </a:ext>
            </a:extLst>
          </p:cNvPr>
          <p:cNvSpPr/>
          <p:nvPr/>
        </p:nvSpPr>
        <p:spPr>
          <a:xfrm>
            <a:off x="4655442" y="468907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F7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3" name="Google Shape;445;p8">
            <a:extLst>
              <a:ext uri="{FF2B5EF4-FFF2-40B4-BE49-F238E27FC236}">
                <a16:creationId xmlns:a16="http://schemas.microsoft.com/office/drawing/2014/main" id="{F3F0ADDC-E171-4538-7F77-04BE2ED65041}"/>
              </a:ext>
            </a:extLst>
          </p:cNvPr>
          <p:cNvSpPr/>
          <p:nvPr/>
        </p:nvSpPr>
        <p:spPr>
          <a:xfrm>
            <a:off x="4909377" y="4640931"/>
            <a:ext cx="1328659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нижнее белье, купальники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187E8535-583D-CD38-819B-59E27195FCF6}"/>
              </a:ext>
            </a:extLst>
          </p:cNvPr>
          <p:cNvSpPr/>
          <p:nvPr/>
        </p:nvSpPr>
        <p:spPr>
          <a:xfrm>
            <a:off x="4657379" y="5054790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D6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5" name="Google Shape;445;p8">
            <a:extLst>
              <a:ext uri="{FF2B5EF4-FFF2-40B4-BE49-F238E27FC236}">
                <a16:creationId xmlns:a16="http://schemas.microsoft.com/office/drawing/2014/main" id="{285C5218-0F01-10FF-580A-38AFF6A7743E}"/>
              </a:ext>
            </a:extLst>
          </p:cNvPr>
          <p:cNvSpPr/>
          <p:nvPr/>
        </p:nvSpPr>
        <p:spPr>
          <a:xfrm>
            <a:off x="4910577" y="5002707"/>
            <a:ext cx="106657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обувь, 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ремни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B2A5E483-FACF-376E-8DD1-0EC3E5BE0317}"/>
              </a:ext>
            </a:extLst>
          </p:cNvPr>
          <p:cNvSpPr/>
          <p:nvPr/>
        </p:nvSpPr>
        <p:spPr>
          <a:xfrm>
            <a:off x="4657378" y="5422338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D7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Google Shape;445;p8">
            <a:extLst>
              <a:ext uri="{FF2B5EF4-FFF2-40B4-BE49-F238E27FC236}">
                <a16:creationId xmlns:a16="http://schemas.microsoft.com/office/drawing/2014/main" id="{A88A73CE-BA26-E6E8-4C48-DF535CE384D6}"/>
              </a:ext>
            </a:extLst>
          </p:cNvPr>
          <p:cNvSpPr/>
          <p:nvPr/>
        </p:nvSpPr>
        <p:spPr>
          <a:xfrm>
            <a:off x="4931847" y="5403772"/>
            <a:ext cx="1089360" cy="22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украшения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55AD4695-64EE-68F7-7724-BA5A620A88B6}"/>
              </a:ext>
            </a:extLst>
          </p:cNvPr>
          <p:cNvSpPr/>
          <p:nvPr/>
        </p:nvSpPr>
        <p:spPr>
          <a:xfrm>
            <a:off x="4655174" y="5752996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D9D88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9" name="Google Shape;445;p8">
            <a:extLst>
              <a:ext uri="{FF2B5EF4-FFF2-40B4-BE49-F238E27FC236}">
                <a16:creationId xmlns:a16="http://schemas.microsoft.com/office/drawing/2014/main" id="{68AA4554-7CEC-A74C-E455-5AD45DA5E15D}"/>
              </a:ext>
            </a:extLst>
          </p:cNvPr>
          <p:cNvSpPr/>
          <p:nvPr/>
        </p:nvSpPr>
        <p:spPr>
          <a:xfrm>
            <a:off x="4936200" y="5688653"/>
            <a:ext cx="811023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детская одежда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E9828DD4-39E9-4866-0764-8F4C637793D2}"/>
              </a:ext>
            </a:extLst>
          </p:cNvPr>
          <p:cNvSpPr/>
          <p:nvPr/>
        </p:nvSpPr>
        <p:spPr>
          <a:xfrm>
            <a:off x="2809342" y="6131868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3A383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" name="Google Shape;445;p8">
            <a:extLst>
              <a:ext uri="{FF2B5EF4-FFF2-40B4-BE49-F238E27FC236}">
                <a16:creationId xmlns:a16="http://schemas.microsoft.com/office/drawing/2014/main" id="{2FDC93BC-D261-295C-1699-3314992E413E}"/>
              </a:ext>
            </a:extLst>
          </p:cNvPr>
          <p:cNvSpPr/>
          <p:nvPr/>
        </p:nvSpPr>
        <p:spPr>
          <a:xfrm>
            <a:off x="3053143" y="6066170"/>
            <a:ext cx="1213869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головные уборы, шарфы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ACA588D1-4BC2-6FDD-3504-28AF661E906B}"/>
              </a:ext>
            </a:extLst>
          </p:cNvPr>
          <p:cNvSpPr/>
          <p:nvPr/>
        </p:nvSpPr>
        <p:spPr>
          <a:xfrm>
            <a:off x="4650499" y="6118956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C7C7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" name="Google Shape;445;p8">
            <a:extLst>
              <a:ext uri="{FF2B5EF4-FFF2-40B4-BE49-F238E27FC236}">
                <a16:creationId xmlns:a16="http://schemas.microsoft.com/office/drawing/2014/main" id="{292444D1-B4E6-BDCB-54C6-D9FC35BAD65B}"/>
              </a:ext>
            </a:extLst>
          </p:cNvPr>
          <p:cNvSpPr/>
          <p:nvPr/>
        </p:nvSpPr>
        <p:spPr>
          <a:xfrm>
            <a:off x="4904089" y="6061524"/>
            <a:ext cx="935465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домашняя одежда</a:t>
            </a:r>
          </a:p>
        </p:txBody>
      </p:sp>
      <p:graphicFrame>
        <p:nvGraphicFramePr>
          <p:cNvPr id="56" name="Диаграмма 55">
            <a:extLst>
              <a:ext uri="{FF2B5EF4-FFF2-40B4-BE49-F238E27FC236}">
                <a16:creationId xmlns:a16="http://schemas.microsoft.com/office/drawing/2014/main" id="{0575A022-8DAD-8F34-5109-4BB18FA1A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55990"/>
              </p:ext>
            </p:extLst>
          </p:nvPr>
        </p:nvGraphicFramePr>
        <p:xfrm>
          <a:off x="-137864" y="2435883"/>
          <a:ext cx="1782726" cy="19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2" name="Google Shape;445;p8">
            <a:extLst>
              <a:ext uri="{FF2B5EF4-FFF2-40B4-BE49-F238E27FC236}">
                <a16:creationId xmlns:a16="http://schemas.microsoft.com/office/drawing/2014/main" id="{4A83A6A3-36DA-B11F-271D-35C400E5DF5A}"/>
              </a:ext>
            </a:extLst>
          </p:cNvPr>
          <p:cNvSpPr/>
          <p:nvPr/>
        </p:nvSpPr>
        <p:spPr>
          <a:xfrm>
            <a:off x="1130135" y="2593448"/>
            <a:ext cx="1845359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EA4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Самозанятый</a:t>
            </a:r>
          </a:p>
        </p:txBody>
      </p:sp>
      <p:sp>
        <p:nvSpPr>
          <p:cNvPr id="63" name="Google Shape;445;p8">
            <a:extLst>
              <a:ext uri="{FF2B5EF4-FFF2-40B4-BE49-F238E27FC236}">
                <a16:creationId xmlns:a16="http://schemas.microsoft.com/office/drawing/2014/main" id="{4B7C696B-5B32-8CDF-4A74-D3F4D1411B78}"/>
              </a:ext>
            </a:extLst>
          </p:cNvPr>
          <p:cNvSpPr/>
          <p:nvPr/>
        </p:nvSpPr>
        <p:spPr>
          <a:xfrm>
            <a:off x="1119044" y="2884387"/>
            <a:ext cx="729418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7A3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ООО</a:t>
            </a:r>
          </a:p>
        </p:txBody>
      </p:sp>
      <p:sp>
        <p:nvSpPr>
          <p:cNvPr id="64" name="Google Shape;445;p8">
            <a:extLst>
              <a:ext uri="{FF2B5EF4-FFF2-40B4-BE49-F238E27FC236}">
                <a16:creationId xmlns:a16="http://schemas.microsoft.com/office/drawing/2014/main" id="{C8A822A1-4E78-2589-0B59-D0442F1CFA1A}"/>
              </a:ext>
            </a:extLst>
          </p:cNvPr>
          <p:cNvSpPr/>
          <p:nvPr/>
        </p:nvSpPr>
        <p:spPr>
          <a:xfrm>
            <a:off x="1137441" y="3560216"/>
            <a:ext cx="463893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2D2D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ИП</a:t>
            </a:r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id="{D6312D0F-8876-7D07-47CD-45509AF60FB1}"/>
              </a:ext>
            </a:extLst>
          </p:cNvPr>
          <p:cNvSpPr/>
          <p:nvPr/>
        </p:nvSpPr>
        <p:spPr>
          <a:xfrm>
            <a:off x="2937911" y="2094619"/>
            <a:ext cx="2943296" cy="463448"/>
          </a:xfrm>
          <a:prstGeom prst="roundRect">
            <a:avLst>
              <a:gd name="adj" fmla="val 17965"/>
            </a:avLst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6" name="Google Shape;445;p8">
            <a:extLst>
              <a:ext uri="{FF2B5EF4-FFF2-40B4-BE49-F238E27FC236}">
                <a16:creationId xmlns:a16="http://schemas.microsoft.com/office/drawing/2014/main" id="{B4121D4A-D029-D460-BECE-BE6360CE7DF8}"/>
              </a:ext>
            </a:extLst>
          </p:cNvPr>
          <p:cNvSpPr/>
          <p:nvPr/>
        </p:nvSpPr>
        <p:spPr>
          <a:xfrm>
            <a:off x="3049609" y="2208704"/>
            <a:ext cx="933383" cy="36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7F7F7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6</a:t>
            </a:r>
            <a:r>
              <a:rPr lang="ru-RU" sz="1100" dirty="0">
                <a:solidFill>
                  <a:srgbClr val="7F7F7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 чел.</a:t>
            </a:r>
          </a:p>
        </p:txBody>
      </p:sp>
      <p:sp>
        <p:nvSpPr>
          <p:cNvPr id="67" name="Google Shape;445;p8">
            <a:extLst>
              <a:ext uri="{FF2B5EF4-FFF2-40B4-BE49-F238E27FC236}">
                <a16:creationId xmlns:a16="http://schemas.microsoft.com/office/drawing/2014/main" id="{02F5FCAE-B11F-E37D-034B-6BC001EFF411}"/>
              </a:ext>
            </a:extLst>
          </p:cNvPr>
          <p:cNvSpPr/>
          <p:nvPr/>
        </p:nvSpPr>
        <p:spPr>
          <a:xfrm>
            <a:off x="3644054" y="2156827"/>
            <a:ext cx="227241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среднесписочная численность</a:t>
            </a:r>
          </a:p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работников 1 участника  </a:t>
            </a:r>
          </a:p>
        </p:txBody>
      </p:sp>
      <p:sp>
        <p:nvSpPr>
          <p:cNvPr id="69" name="Google Shape;445;p8">
            <a:extLst>
              <a:ext uri="{FF2B5EF4-FFF2-40B4-BE49-F238E27FC236}">
                <a16:creationId xmlns:a16="http://schemas.microsoft.com/office/drawing/2014/main" id="{11D49BD5-5B8B-6639-6C4F-464A5F69AA94}"/>
              </a:ext>
            </a:extLst>
          </p:cNvPr>
          <p:cNvSpPr/>
          <p:nvPr/>
        </p:nvSpPr>
        <p:spPr>
          <a:xfrm>
            <a:off x="2990353" y="2707966"/>
            <a:ext cx="2809261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собственное производство</a:t>
            </a: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C5108A4B-0F0C-F0FD-F158-8902C65EECC9}"/>
              </a:ext>
            </a:extLst>
          </p:cNvPr>
          <p:cNvSpPr/>
          <p:nvPr/>
        </p:nvSpPr>
        <p:spPr>
          <a:xfrm>
            <a:off x="2983849" y="2696607"/>
            <a:ext cx="2167503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4D193B8-08B3-3ED9-723F-82C605A0D954}"/>
              </a:ext>
            </a:extLst>
          </p:cNvPr>
          <p:cNvSpPr/>
          <p:nvPr/>
        </p:nvSpPr>
        <p:spPr>
          <a:xfrm>
            <a:off x="4348593" y="3072858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DC81ECA-1173-39D6-A76B-A7512A683E19}"/>
              </a:ext>
            </a:extLst>
          </p:cNvPr>
          <p:cNvSpPr/>
          <p:nvPr/>
        </p:nvSpPr>
        <p:spPr>
          <a:xfrm>
            <a:off x="4345060" y="3431816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F07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44C095B-B0BA-2D32-11E0-A92B8AA2F51A}"/>
              </a:ext>
            </a:extLst>
          </p:cNvPr>
          <p:cNvSpPr/>
          <p:nvPr/>
        </p:nvSpPr>
        <p:spPr>
          <a:xfrm>
            <a:off x="4341848" y="389942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E9C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7C02FCD-A8D1-AD47-461E-4281662A50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485"/>
          <a:stretch/>
        </p:blipFill>
        <p:spPr>
          <a:xfrm>
            <a:off x="10839199" y="213901"/>
            <a:ext cx="988263" cy="943940"/>
          </a:xfrm>
          <a:prstGeom prst="roundRect">
            <a:avLst>
              <a:gd name="adj" fmla="val 8996"/>
            </a:avLst>
          </a:prstGeom>
        </p:spPr>
      </p:pic>
    </p:spTree>
    <p:extLst>
      <p:ext uri="{BB962C8B-B14F-4D97-AF65-F5344CB8AC3E}">
        <p14:creationId xmlns:p14="http://schemas.microsoft.com/office/powerpoint/2010/main" val="54489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482FF838-8B58-5E73-6580-86CBC1D66670}"/>
              </a:ext>
            </a:extLst>
          </p:cNvPr>
          <p:cNvSpPr/>
          <p:nvPr/>
        </p:nvSpPr>
        <p:spPr>
          <a:xfrm>
            <a:off x="10507215" y="2576741"/>
            <a:ext cx="1433691" cy="791279"/>
          </a:xfrm>
          <a:prstGeom prst="roundRect">
            <a:avLst>
              <a:gd name="adj" fmla="val 17406"/>
            </a:avLst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E14ADB-507F-F8D0-E5EB-109E2571281B}"/>
              </a:ext>
            </a:extLst>
          </p:cNvPr>
          <p:cNvSpPr txBox="1"/>
          <p:nvPr/>
        </p:nvSpPr>
        <p:spPr>
          <a:xfrm>
            <a:off x="261257" y="213901"/>
            <a:ext cx="11010592" cy="37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LS Hauss Light" panose="02000000000000000000" pitchFamily="2" charset="0"/>
                <a:cs typeface="Arial Black" panose="020B0604020202020204" pitchFamily="34" charset="0"/>
              </a:rPr>
              <a:t>ПРОЕКТ «ПЕТЕРБУРГСКИЙ ДИЗАЙН». ИТОГИ 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B2C72A0-594A-6B1C-8371-C5C9D2E9253C}"/>
              </a:ext>
            </a:extLst>
          </p:cNvPr>
          <p:cNvSpPr/>
          <p:nvPr/>
        </p:nvSpPr>
        <p:spPr>
          <a:xfrm>
            <a:off x="10505691" y="1284326"/>
            <a:ext cx="1433691" cy="791280"/>
          </a:xfrm>
          <a:prstGeom prst="roundRect">
            <a:avLst>
              <a:gd name="adj" fmla="val 17406"/>
            </a:avLst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000" dirty="0"/>
          </a:p>
        </p:txBody>
      </p:sp>
      <p:sp>
        <p:nvSpPr>
          <p:cNvPr id="7" name="Google Shape;445;p8">
            <a:extLst>
              <a:ext uri="{FF2B5EF4-FFF2-40B4-BE49-F238E27FC236}">
                <a16:creationId xmlns:a16="http://schemas.microsoft.com/office/drawing/2014/main" id="{5530F463-ACB8-A223-DF0B-452978646A0A}"/>
              </a:ext>
            </a:extLst>
          </p:cNvPr>
          <p:cNvSpPr/>
          <p:nvPr/>
        </p:nvSpPr>
        <p:spPr>
          <a:xfrm>
            <a:off x="10721386" y="1419035"/>
            <a:ext cx="1096254" cy="28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6 794 </a:t>
            </a: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руб.</a:t>
            </a:r>
            <a:endParaRPr lang="ru-RU" dirty="0">
              <a:latin typeface="ALS Hauss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A6CA84-694E-80FF-FFB0-0485766A01AF}"/>
              </a:ext>
            </a:extLst>
          </p:cNvPr>
          <p:cNvSpPr/>
          <p:nvPr/>
        </p:nvSpPr>
        <p:spPr>
          <a:xfrm>
            <a:off x="6490256" y="1516331"/>
            <a:ext cx="832207" cy="258492"/>
          </a:xfrm>
          <a:prstGeom prst="rect">
            <a:avLst/>
          </a:prstGeom>
          <a:solidFill>
            <a:srgbClr val="E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445;p8">
            <a:extLst>
              <a:ext uri="{FF2B5EF4-FFF2-40B4-BE49-F238E27FC236}">
                <a16:creationId xmlns:a16="http://schemas.microsoft.com/office/drawing/2014/main" id="{E5F2888F-4973-CD5B-41A8-5CD88C615AC0}"/>
              </a:ext>
            </a:extLst>
          </p:cNvPr>
          <p:cNvSpPr/>
          <p:nvPr/>
        </p:nvSpPr>
        <p:spPr>
          <a:xfrm>
            <a:off x="6369349" y="715575"/>
            <a:ext cx="3421348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средний чек по продажам продукции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81004A9-4E98-AA4D-885B-D63BB915D122}"/>
              </a:ext>
            </a:extLst>
          </p:cNvPr>
          <p:cNvSpPr/>
          <p:nvPr/>
        </p:nvSpPr>
        <p:spPr>
          <a:xfrm>
            <a:off x="6347268" y="704633"/>
            <a:ext cx="2907576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304BDB-BE44-5FB4-61E0-4A73B89978F8}"/>
              </a:ext>
            </a:extLst>
          </p:cNvPr>
          <p:cNvSpPr/>
          <p:nvPr/>
        </p:nvSpPr>
        <p:spPr>
          <a:xfrm>
            <a:off x="7833417" y="1382332"/>
            <a:ext cx="831600" cy="387549"/>
          </a:xfrm>
          <a:prstGeom prst="rect">
            <a:avLst/>
          </a:prstGeom>
          <a:solidFill>
            <a:srgbClr val="2D2D6F"/>
          </a:solidFill>
          <a:ln>
            <a:solidFill>
              <a:srgbClr val="2D2D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56AFD7-1EA6-6D85-EE94-EA2465BA6A91}"/>
              </a:ext>
            </a:extLst>
          </p:cNvPr>
          <p:cNvSpPr/>
          <p:nvPr/>
        </p:nvSpPr>
        <p:spPr>
          <a:xfrm>
            <a:off x="9188082" y="1242423"/>
            <a:ext cx="831600" cy="531967"/>
          </a:xfrm>
          <a:prstGeom prst="rect">
            <a:avLst/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445;p8">
            <a:extLst>
              <a:ext uri="{FF2B5EF4-FFF2-40B4-BE49-F238E27FC236}">
                <a16:creationId xmlns:a16="http://schemas.microsoft.com/office/drawing/2014/main" id="{9494AA3A-E02E-A4AB-F8D5-38988C6003E6}"/>
              </a:ext>
            </a:extLst>
          </p:cNvPr>
          <p:cNvSpPr/>
          <p:nvPr/>
        </p:nvSpPr>
        <p:spPr>
          <a:xfrm>
            <a:off x="6457435" y="1239615"/>
            <a:ext cx="978662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EA4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6 447 руб.</a:t>
            </a:r>
          </a:p>
        </p:txBody>
      </p:sp>
      <p:sp>
        <p:nvSpPr>
          <p:cNvPr id="26" name="Google Shape;445;p8">
            <a:extLst>
              <a:ext uri="{FF2B5EF4-FFF2-40B4-BE49-F238E27FC236}">
                <a16:creationId xmlns:a16="http://schemas.microsoft.com/office/drawing/2014/main" id="{24D3DB72-33DE-8ACF-BC35-28D3A3ADC7E6}"/>
              </a:ext>
            </a:extLst>
          </p:cNvPr>
          <p:cNvSpPr/>
          <p:nvPr/>
        </p:nvSpPr>
        <p:spPr>
          <a:xfrm>
            <a:off x="6192395" y="1791201"/>
            <a:ext cx="1410844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EA4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EA4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«Континент»</a:t>
            </a:r>
          </a:p>
        </p:txBody>
      </p:sp>
      <p:sp>
        <p:nvSpPr>
          <p:cNvPr id="27" name="Google Shape;445;p8">
            <a:extLst>
              <a:ext uri="{FF2B5EF4-FFF2-40B4-BE49-F238E27FC236}">
                <a16:creationId xmlns:a16="http://schemas.microsoft.com/office/drawing/2014/main" id="{B6594FD1-D117-FFC6-0EC7-4AF675ECB69D}"/>
              </a:ext>
            </a:extLst>
          </p:cNvPr>
          <p:cNvSpPr/>
          <p:nvPr/>
        </p:nvSpPr>
        <p:spPr>
          <a:xfrm>
            <a:off x="7742783" y="1788862"/>
            <a:ext cx="968082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2D2D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2D2D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«Лето»</a:t>
            </a:r>
          </a:p>
        </p:txBody>
      </p:sp>
      <p:sp>
        <p:nvSpPr>
          <p:cNvPr id="28" name="Google Shape;445;p8">
            <a:extLst>
              <a:ext uri="{FF2B5EF4-FFF2-40B4-BE49-F238E27FC236}">
                <a16:creationId xmlns:a16="http://schemas.microsoft.com/office/drawing/2014/main" id="{345E9954-A563-20E3-E869-557D3600F7A5}"/>
              </a:ext>
            </a:extLst>
          </p:cNvPr>
          <p:cNvSpPr/>
          <p:nvPr/>
        </p:nvSpPr>
        <p:spPr>
          <a:xfrm>
            <a:off x="8592316" y="1796322"/>
            <a:ext cx="2019781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7A3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7A3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«Питер Радуга»</a:t>
            </a:r>
          </a:p>
        </p:txBody>
      </p:sp>
      <p:sp>
        <p:nvSpPr>
          <p:cNvPr id="29" name="Google Shape;445;p8">
            <a:extLst>
              <a:ext uri="{FF2B5EF4-FFF2-40B4-BE49-F238E27FC236}">
                <a16:creationId xmlns:a16="http://schemas.microsoft.com/office/drawing/2014/main" id="{C6387B36-02A3-A58B-007E-08DB564CCF52}"/>
              </a:ext>
            </a:extLst>
          </p:cNvPr>
          <p:cNvSpPr/>
          <p:nvPr/>
        </p:nvSpPr>
        <p:spPr>
          <a:xfrm>
            <a:off x="7812725" y="1104547"/>
            <a:ext cx="978662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2D2D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6 922 руб.</a:t>
            </a:r>
          </a:p>
        </p:txBody>
      </p:sp>
      <p:sp>
        <p:nvSpPr>
          <p:cNvPr id="32" name="Google Shape;445;p8">
            <a:extLst>
              <a:ext uri="{FF2B5EF4-FFF2-40B4-BE49-F238E27FC236}">
                <a16:creationId xmlns:a16="http://schemas.microsoft.com/office/drawing/2014/main" id="{D776AC7D-25F7-B1B2-C208-3F8198E76199}"/>
              </a:ext>
            </a:extLst>
          </p:cNvPr>
          <p:cNvSpPr/>
          <p:nvPr/>
        </p:nvSpPr>
        <p:spPr>
          <a:xfrm>
            <a:off x="9168015" y="976471"/>
            <a:ext cx="1019307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7A3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7 021 руб.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D51F1C9-9F7C-E51A-ABAC-E618B5D6B353}"/>
              </a:ext>
            </a:extLst>
          </p:cNvPr>
          <p:cNvCxnSpPr>
            <a:cxnSpLocks/>
          </p:cNvCxnSpPr>
          <p:nvPr/>
        </p:nvCxnSpPr>
        <p:spPr>
          <a:xfrm flipH="1">
            <a:off x="6329785" y="1774608"/>
            <a:ext cx="386013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445;p8">
            <a:extLst>
              <a:ext uri="{FF2B5EF4-FFF2-40B4-BE49-F238E27FC236}">
                <a16:creationId xmlns:a16="http://schemas.microsoft.com/office/drawing/2014/main" id="{4F15E5B4-A274-E753-4450-F717FC3F6063}"/>
              </a:ext>
            </a:extLst>
          </p:cNvPr>
          <p:cNvSpPr/>
          <p:nvPr/>
        </p:nvSpPr>
        <p:spPr>
          <a:xfrm>
            <a:off x="10551539" y="1641348"/>
            <a:ext cx="132865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совокупный средний чек</a:t>
            </a:r>
          </a:p>
        </p:txBody>
      </p: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E33F4EDB-D745-2561-05EC-293B417B8A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553173"/>
              </p:ext>
            </p:extLst>
          </p:nvPr>
        </p:nvGraphicFramePr>
        <p:xfrm>
          <a:off x="3262265" y="595566"/>
          <a:ext cx="2457470" cy="177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9DA16C4D-E4F8-D721-A806-C810D59DD5BA}"/>
              </a:ext>
            </a:extLst>
          </p:cNvPr>
          <p:cNvSpPr txBox="1"/>
          <p:nvPr/>
        </p:nvSpPr>
        <p:spPr>
          <a:xfrm>
            <a:off x="3562528" y="1252035"/>
            <a:ext cx="1854135" cy="44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latin typeface="ALS Hauss" panose="02000000000000000000" pitchFamily="2" charset="0"/>
              </a:rPr>
              <a:t>19,2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latin typeface="ALS Hauss" panose="02000000000000000000" pitchFamily="2" charset="0"/>
              </a:rPr>
              <a:t>млн руб.</a:t>
            </a:r>
            <a:endParaRPr lang="ru-RU" sz="1200" dirty="0">
              <a:latin typeface="ALS Hauss Book" panose="02000000000000000000" pitchFamily="2" charset="0"/>
            </a:endParaRPr>
          </a:p>
        </p:txBody>
      </p:sp>
      <p:sp>
        <p:nvSpPr>
          <p:cNvPr id="45" name="Google Shape;445;p8">
            <a:extLst>
              <a:ext uri="{FF2B5EF4-FFF2-40B4-BE49-F238E27FC236}">
                <a16:creationId xmlns:a16="http://schemas.microsoft.com/office/drawing/2014/main" id="{4E36DFCE-93C1-727F-A3FE-D42954C375A7}"/>
              </a:ext>
            </a:extLst>
          </p:cNvPr>
          <p:cNvSpPr/>
          <p:nvPr/>
        </p:nvSpPr>
        <p:spPr>
          <a:xfrm>
            <a:off x="389684" y="735064"/>
            <a:ext cx="2885496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объем продаж брендов-участников 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F4FD9373-2732-6AB5-AB26-49C866033DB6}"/>
              </a:ext>
            </a:extLst>
          </p:cNvPr>
          <p:cNvSpPr/>
          <p:nvPr/>
        </p:nvSpPr>
        <p:spPr>
          <a:xfrm>
            <a:off x="365250" y="704633"/>
            <a:ext cx="2835875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EC92F781-769A-835C-96FD-D8CE2DEF72F5}"/>
              </a:ext>
            </a:extLst>
          </p:cNvPr>
          <p:cNvSpPr/>
          <p:nvPr/>
        </p:nvSpPr>
        <p:spPr>
          <a:xfrm>
            <a:off x="362896" y="1183158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2D2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8" name="Google Shape;445;p8">
            <a:extLst>
              <a:ext uri="{FF2B5EF4-FFF2-40B4-BE49-F238E27FC236}">
                <a16:creationId xmlns:a16="http://schemas.microsoft.com/office/drawing/2014/main" id="{A5F05FB1-FFB6-0A6A-B7B5-D17AA88C3B0B}"/>
              </a:ext>
            </a:extLst>
          </p:cNvPr>
          <p:cNvSpPr/>
          <p:nvPr/>
        </p:nvSpPr>
        <p:spPr>
          <a:xfrm>
            <a:off x="614894" y="1215739"/>
            <a:ext cx="1145307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«Лето»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8C8B284C-7146-D368-01F7-9A9DBC8AC833}"/>
              </a:ext>
            </a:extLst>
          </p:cNvPr>
          <p:cNvSpPr/>
          <p:nvPr/>
        </p:nvSpPr>
        <p:spPr>
          <a:xfrm>
            <a:off x="1709515" y="120764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" name="Google Shape;445;p8">
            <a:extLst>
              <a:ext uri="{FF2B5EF4-FFF2-40B4-BE49-F238E27FC236}">
                <a16:creationId xmlns:a16="http://schemas.microsoft.com/office/drawing/2014/main" id="{6E3CCDCB-6FA2-27F1-06A4-79CE33E8CD83}"/>
              </a:ext>
            </a:extLst>
          </p:cNvPr>
          <p:cNvSpPr/>
          <p:nvPr/>
        </p:nvSpPr>
        <p:spPr>
          <a:xfrm>
            <a:off x="1961514" y="1232039"/>
            <a:ext cx="1711806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«Питер Радуга»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6BA26A37-888E-B812-CFC8-AAF3C89EF8D2}"/>
              </a:ext>
            </a:extLst>
          </p:cNvPr>
          <p:cNvSpPr/>
          <p:nvPr/>
        </p:nvSpPr>
        <p:spPr>
          <a:xfrm>
            <a:off x="366638" y="1676664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EA4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" name="Google Shape;445;p8">
            <a:extLst>
              <a:ext uri="{FF2B5EF4-FFF2-40B4-BE49-F238E27FC236}">
                <a16:creationId xmlns:a16="http://schemas.microsoft.com/office/drawing/2014/main" id="{5FE584D5-6006-6432-2FCB-2B73B2541F0B}"/>
              </a:ext>
            </a:extLst>
          </p:cNvPr>
          <p:cNvSpPr/>
          <p:nvPr/>
        </p:nvSpPr>
        <p:spPr>
          <a:xfrm>
            <a:off x="625061" y="1712377"/>
            <a:ext cx="1689803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«Континент»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F55EAC-ECCF-CC27-5CD1-910E47CE2A0F}"/>
              </a:ext>
            </a:extLst>
          </p:cNvPr>
          <p:cNvSpPr txBox="1"/>
          <p:nvPr/>
        </p:nvSpPr>
        <p:spPr>
          <a:xfrm>
            <a:off x="8611869" y="13150524"/>
            <a:ext cx="2158884" cy="27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latin typeface="ALS Hauss" panose="02000000000000000000" pitchFamily="2" charset="0"/>
              </a:rPr>
              <a:t>ТРК «Питер-Радуга»</a:t>
            </a:r>
          </a:p>
        </p:txBody>
      </p:sp>
      <p:sp>
        <p:nvSpPr>
          <p:cNvPr id="58" name="Google Shape;445;p8">
            <a:extLst>
              <a:ext uri="{FF2B5EF4-FFF2-40B4-BE49-F238E27FC236}">
                <a16:creationId xmlns:a16="http://schemas.microsoft.com/office/drawing/2014/main" id="{32BC7655-424D-024B-0AFD-BFA5EEE85D30}"/>
              </a:ext>
            </a:extLst>
          </p:cNvPr>
          <p:cNvSpPr/>
          <p:nvPr/>
        </p:nvSpPr>
        <p:spPr>
          <a:xfrm>
            <a:off x="6388190" y="2284861"/>
            <a:ext cx="2648560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трафик проекта</a:t>
            </a: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533CC902-20C0-7042-629E-CBFB20113FC6}"/>
              </a:ext>
            </a:extLst>
          </p:cNvPr>
          <p:cNvSpPr/>
          <p:nvPr/>
        </p:nvSpPr>
        <p:spPr>
          <a:xfrm>
            <a:off x="6366109" y="2273919"/>
            <a:ext cx="1355704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66" name="Google Shape;445;p8">
            <a:extLst>
              <a:ext uri="{FF2B5EF4-FFF2-40B4-BE49-F238E27FC236}">
                <a16:creationId xmlns:a16="http://schemas.microsoft.com/office/drawing/2014/main" id="{82232F1C-F39D-9D1E-5182-EE8B3323BFC2}"/>
              </a:ext>
            </a:extLst>
          </p:cNvPr>
          <p:cNvSpPr/>
          <p:nvPr/>
        </p:nvSpPr>
        <p:spPr>
          <a:xfrm>
            <a:off x="10669948" y="2666004"/>
            <a:ext cx="1096254" cy="43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200 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тыс. чел.</a:t>
            </a:r>
            <a:endParaRPr lang="ru-RU" dirty="0">
              <a:latin typeface="ALS Hauss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0E013FF7-7869-C03B-304D-B87907796002}"/>
              </a:ext>
            </a:extLst>
          </p:cNvPr>
          <p:cNvSpPr/>
          <p:nvPr/>
        </p:nvSpPr>
        <p:spPr>
          <a:xfrm>
            <a:off x="6472495" y="3012892"/>
            <a:ext cx="832207" cy="104797"/>
          </a:xfrm>
          <a:prstGeom prst="rect">
            <a:avLst/>
          </a:prstGeom>
          <a:solidFill>
            <a:srgbClr val="E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2E172FB-4553-7EE5-1512-E2E17CBCBBAB}"/>
              </a:ext>
            </a:extLst>
          </p:cNvPr>
          <p:cNvSpPr/>
          <p:nvPr/>
        </p:nvSpPr>
        <p:spPr>
          <a:xfrm>
            <a:off x="7824199" y="2766799"/>
            <a:ext cx="831600" cy="345836"/>
          </a:xfrm>
          <a:prstGeom prst="rect">
            <a:avLst/>
          </a:prstGeom>
          <a:solidFill>
            <a:srgbClr val="2D2D6F"/>
          </a:solidFill>
          <a:ln>
            <a:solidFill>
              <a:srgbClr val="2D2D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D4E29D7D-5364-EBF6-ABB0-C524413ECE74}"/>
              </a:ext>
            </a:extLst>
          </p:cNvPr>
          <p:cNvSpPr/>
          <p:nvPr/>
        </p:nvSpPr>
        <p:spPr>
          <a:xfrm>
            <a:off x="9178864" y="2597528"/>
            <a:ext cx="831600" cy="519616"/>
          </a:xfrm>
          <a:prstGeom prst="rect">
            <a:avLst/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Google Shape;445;p8">
            <a:extLst>
              <a:ext uri="{FF2B5EF4-FFF2-40B4-BE49-F238E27FC236}">
                <a16:creationId xmlns:a16="http://schemas.microsoft.com/office/drawing/2014/main" id="{49E1A818-0B11-FB18-3978-7721D97FC4B2}"/>
              </a:ext>
            </a:extLst>
          </p:cNvPr>
          <p:cNvSpPr/>
          <p:nvPr/>
        </p:nvSpPr>
        <p:spPr>
          <a:xfrm>
            <a:off x="6368286" y="2764698"/>
            <a:ext cx="1146590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EA4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20 тыс. чел.</a:t>
            </a:r>
          </a:p>
        </p:txBody>
      </p:sp>
      <p:sp>
        <p:nvSpPr>
          <p:cNvPr id="71" name="Google Shape;445;p8">
            <a:extLst>
              <a:ext uri="{FF2B5EF4-FFF2-40B4-BE49-F238E27FC236}">
                <a16:creationId xmlns:a16="http://schemas.microsoft.com/office/drawing/2014/main" id="{B0E32580-683F-AD2F-3BD3-D0B6909EFCAE}"/>
              </a:ext>
            </a:extLst>
          </p:cNvPr>
          <p:cNvSpPr/>
          <p:nvPr/>
        </p:nvSpPr>
        <p:spPr>
          <a:xfrm>
            <a:off x="6183177" y="3133955"/>
            <a:ext cx="1410844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EA4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EA4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«Континент»</a:t>
            </a:r>
          </a:p>
        </p:txBody>
      </p:sp>
      <p:sp>
        <p:nvSpPr>
          <p:cNvPr id="72" name="Google Shape;445;p8">
            <a:extLst>
              <a:ext uri="{FF2B5EF4-FFF2-40B4-BE49-F238E27FC236}">
                <a16:creationId xmlns:a16="http://schemas.microsoft.com/office/drawing/2014/main" id="{DBE3168D-B4BE-6B2A-1B49-E3CF416B40BA}"/>
              </a:ext>
            </a:extLst>
          </p:cNvPr>
          <p:cNvSpPr/>
          <p:nvPr/>
        </p:nvSpPr>
        <p:spPr>
          <a:xfrm>
            <a:off x="7733565" y="3131616"/>
            <a:ext cx="968082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2D2D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2D2D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«Лето»</a:t>
            </a:r>
          </a:p>
        </p:txBody>
      </p:sp>
      <p:sp>
        <p:nvSpPr>
          <p:cNvPr id="73" name="Google Shape;445;p8">
            <a:extLst>
              <a:ext uri="{FF2B5EF4-FFF2-40B4-BE49-F238E27FC236}">
                <a16:creationId xmlns:a16="http://schemas.microsoft.com/office/drawing/2014/main" id="{122FA900-9F16-3CCD-4A4A-80D752FE6BA1}"/>
              </a:ext>
            </a:extLst>
          </p:cNvPr>
          <p:cNvSpPr/>
          <p:nvPr/>
        </p:nvSpPr>
        <p:spPr>
          <a:xfrm>
            <a:off x="8583098" y="3139076"/>
            <a:ext cx="2019781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7A3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ТРК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7A336F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«Питер Радуга»</a:t>
            </a:r>
          </a:p>
        </p:txBody>
      </p:sp>
      <p:sp>
        <p:nvSpPr>
          <p:cNvPr id="74" name="Google Shape;445;p8">
            <a:extLst>
              <a:ext uri="{FF2B5EF4-FFF2-40B4-BE49-F238E27FC236}">
                <a16:creationId xmlns:a16="http://schemas.microsoft.com/office/drawing/2014/main" id="{1C98B044-5D28-865F-7FD2-82F2700D8542}"/>
              </a:ext>
            </a:extLst>
          </p:cNvPr>
          <p:cNvSpPr/>
          <p:nvPr/>
        </p:nvSpPr>
        <p:spPr>
          <a:xfrm>
            <a:off x="7732262" y="2505939"/>
            <a:ext cx="1146589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2D2D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80 тыс. чел.</a:t>
            </a:r>
          </a:p>
        </p:txBody>
      </p:sp>
      <p:sp>
        <p:nvSpPr>
          <p:cNvPr id="75" name="Google Shape;445;p8">
            <a:extLst>
              <a:ext uri="{FF2B5EF4-FFF2-40B4-BE49-F238E27FC236}">
                <a16:creationId xmlns:a16="http://schemas.microsoft.com/office/drawing/2014/main" id="{E86F7D86-9DA2-B545-1991-7B0218385160}"/>
              </a:ext>
            </a:extLst>
          </p:cNvPr>
          <p:cNvSpPr/>
          <p:nvPr/>
        </p:nvSpPr>
        <p:spPr>
          <a:xfrm>
            <a:off x="9058175" y="2343308"/>
            <a:ext cx="1306926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7A3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100 тыс. чел.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65C8A5CA-0BB8-8B19-4858-BB631C81217D}"/>
              </a:ext>
            </a:extLst>
          </p:cNvPr>
          <p:cNvCxnSpPr>
            <a:cxnSpLocks/>
          </p:cNvCxnSpPr>
          <p:nvPr/>
        </p:nvCxnSpPr>
        <p:spPr>
          <a:xfrm flipH="1">
            <a:off x="6364552" y="3117362"/>
            <a:ext cx="381615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Google Shape;445;p8">
            <a:extLst>
              <a:ext uri="{FF2B5EF4-FFF2-40B4-BE49-F238E27FC236}">
                <a16:creationId xmlns:a16="http://schemas.microsoft.com/office/drawing/2014/main" id="{BCC54F6B-E1ED-B121-889A-59639E8EB12A}"/>
              </a:ext>
            </a:extLst>
          </p:cNvPr>
          <p:cNvSpPr/>
          <p:nvPr/>
        </p:nvSpPr>
        <p:spPr>
          <a:xfrm>
            <a:off x="10559731" y="3074136"/>
            <a:ext cx="1328659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dk1"/>
                </a:solidFill>
                <a:latin typeface="ALS Hauss Light" panose="02000000000000000000" pitchFamily="2" charset="0"/>
                <a:ea typeface="Montserrat"/>
                <a:cs typeface="Montserrat"/>
                <a:sym typeface="Montserrat"/>
              </a:rPr>
              <a:t>общий трафик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0F00A5C-FABA-2D3D-ACE1-46FC806E11A4}"/>
              </a:ext>
            </a:extLst>
          </p:cNvPr>
          <p:cNvSpPr txBox="1"/>
          <p:nvPr/>
        </p:nvSpPr>
        <p:spPr>
          <a:xfrm>
            <a:off x="441534" y="2402524"/>
            <a:ext cx="5000538" cy="247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Medium" panose="02000000000000000000" pitchFamily="2" charset="0"/>
              </a:rPr>
              <a:t>ТОП – 10 брендов -участников по объему продаж, млн руб.</a:t>
            </a:r>
          </a:p>
        </p:txBody>
      </p:sp>
      <p:graphicFrame>
        <p:nvGraphicFramePr>
          <p:cNvPr id="85" name="Диаграмма 84">
            <a:extLst>
              <a:ext uri="{FF2B5EF4-FFF2-40B4-BE49-F238E27FC236}">
                <a16:creationId xmlns:a16="http://schemas.microsoft.com/office/drawing/2014/main" id="{AFFEA151-72C8-13EA-E101-23DB2E8288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81098"/>
              </p:ext>
            </p:extLst>
          </p:nvPr>
        </p:nvGraphicFramePr>
        <p:xfrm>
          <a:off x="2230367" y="3213266"/>
          <a:ext cx="3052637" cy="3511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6" name="Picture 2" descr="Модный Дом Виктории Тишиной, магазин одежды, Московский ...">
            <a:extLst>
              <a:ext uri="{FF2B5EF4-FFF2-40B4-BE49-F238E27FC236}">
                <a16:creationId xmlns:a16="http://schemas.microsoft.com/office/drawing/2014/main" id="{1FCFBEA9-5F2E-B9BB-0B4B-ABDE2B594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0" b="39351"/>
          <a:stretch/>
        </p:blipFill>
        <p:spPr bwMode="auto">
          <a:xfrm>
            <a:off x="1079009" y="3347767"/>
            <a:ext cx="1205617" cy="2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С любовью к Петербургу - бренд «ArtPiter»">
            <a:extLst>
              <a:ext uri="{FF2B5EF4-FFF2-40B4-BE49-F238E27FC236}">
                <a16:creationId xmlns:a16="http://schemas.microsoft.com/office/drawing/2014/main" id="{77084D71-7C5D-7623-634F-6898178A6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3" b="32100"/>
          <a:stretch/>
        </p:blipFill>
        <p:spPr bwMode="auto">
          <a:xfrm>
            <a:off x="1510608" y="3712676"/>
            <a:ext cx="700791" cy="2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Betop">
            <a:extLst>
              <a:ext uri="{FF2B5EF4-FFF2-40B4-BE49-F238E27FC236}">
                <a16:creationId xmlns:a16="http://schemas.microsoft.com/office/drawing/2014/main" id="{685F38D7-EE94-92DC-3797-BB2400FD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85" y="4037501"/>
            <a:ext cx="625810" cy="27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95967939-F9F9-684C-5562-40A590E38C83}"/>
              </a:ext>
            </a:extLst>
          </p:cNvPr>
          <p:cNvSpPr txBox="1"/>
          <p:nvPr/>
        </p:nvSpPr>
        <p:spPr>
          <a:xfrm>
            <a:off x="1757868" y="4399173"/>
            <a:ext cx="1007098" cy="27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latin typeface="ALS Hauss" panose="02000000000000000000" pitchFamily="2" charset="0"/>
              </a:rPr>
              <a:t> </a:t>
            </a:r>
            <a:r>
              <a:rPr lang="en-US" sz="1400" dirty="0">
                <a:latin typeface="ALS Hauss" panose="02000000000000000000" pitchFamily="2" charset="0"/>
              </a:rPr>
              <a:t>ONI</a:t>
            </a:r>
            <a:endParaRPr lang="ru-RU" sz="1400" dirty="0">
              <a:latin typeface="ALS Hauss Book" panose="02000000000000000000" pitchFamily="2" charset="0"/>
            </a:endParaRPr>
          </a:p>
        </p:txBody>
      </p:sp>
      <p:pic>
        <p:nvPicPr>
          <p:cNvPr id="90" name="Рисунок 8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BDF032-E29E-4BF1-193C-9749FD36D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510" y="4698253"/>
            <a:ext cx="780385" cy="228014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4483218-75BB-96CE-2588-9DE80FF7E4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022"/>
          <a:stretch/>
        </p:blipFill>
        <p:spPr>
          <a:xfrm>
            <a:off x="1203897" y="5048641"/>
            <a:ext cx="1032856" cy="18506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EC99EA8-9E81-01E3-2BB7-9033F0524E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6885" y="5353630"/>
            <a:ext cx="834010" cy="231299"/>
          </a:xfrm>
          <a:prstGeom prst="rect">
            <a:avLst/>
          </a:prstGeom>
        </p:spPr>
      </p:pic>
      <p:pic>
        <p:nvPicPr>
          <p:cNvPr id="93" name="Picture 10" descr="Вакансии компании FB42 Concept">
            <a:extLst>
              <a:ext uri="{FF2B5EF4-FFF2-40B4-BE49-F238E27FC236}">
                <a16:creationId xmlns:a16="http://schemas.microsoft.com/office/drawing/2014/main" id="{D1B9804C-54C2-AA2D-08F4-68BC02D81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61" b="9319"/>
          <a:stretch/>
        </p:blipFill>
        <p:spPr bwMode="auto">
          <a:xfrm>
            <a:off x="1089968" y="5691159"/>
            <a:ext cx="1259046" cy="2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E935DF84-DC55-D389-1FD0-03D99BB046E4}"/>
              </a:ext>
            </a:extLst>
          </p:cNvPr>
          <p:cNvSpPr txBox="1"/>
          <p:nvPr/>
        </p:nvSpPr>
        <p:spPr>
          <a:xfrm>
            <a:off x="1347758" y="5993828"/>
            <a:ext cx="1327328" cy="27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latin typeface="ALS Hauss" panose="02000000000000000000" pitchFamily="2" charset="0"/>
              </a:rPr>
              <a:t> </a:t>
            </a:r>
            <a:r>
              <a:rPr lang="en-US" sz="1400" dirty="0">
                <a:latin typeface="ALS Hauss" panose="02000000000000000000" pitchFamily="2" charset="0"/>
              </a:rPr>
              <a:t> </a:t>
            </a:r>
            <a:r>
              <a:rPr lang="en-US" sz="1200" dirty="0">
                <a:latin typeface="ALS Hauss" panose="02000000000000000000" pitchFamily="2" charset="0"/>
              </a:rPr>
              <a:t>EXACTLY</a:t>
            </a:r>
            <a:endParaRPr lang="ru-RU" sz="1400" dirty="0">
              <a:latin typeface="ALS Hauss Book" panose="02000000000000000000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B70D2DD-9A06-74F3-E443-5A2EB072FD7B}"/>
              </a:ext>
            </a:extLst>
          </p:cNvPr>
          <p:cNvSpPr txBox="1"/>
          <p:nvPr/>
        </p:nvSpPr>
        <p:spPr>
          <a:xfrm>
            <a:off x="696152" y="6301952"/>
            <a:ext cx="1772724" cy="27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latin typeface="ALS Hauss" panose="02000000000000000000" pitchFamily="2" charset="0"/>
              </a:rPr>
              <a:t> </a:t>
            </a:r>
            <a:r>
              <a:rPr lang="en-US" sz="1400" dirty="0">
                <a:latin typeface="ALS Hauss" panose="02000000000000000000" pitchFamily="2" charset="0"/>
              </a:rPr>
              <a:t> </a:t>
            </a:r>
            <a:r>
              <a:rPr lang="en-US" sz="1200" dirty="0">
                <a:latin typeface="ALS Hauss" panose="02000000000000000000" pitchFamily="2" charset="0"/>
              </a:rPr>
              <a:t>Mouse in the house</a:t>
            </a:r>
            <a:endParaRPr lang="ru-RU" sz="1400" dirty="0">
              <a:latin typeface="ALS Hauss Book" panose="02000000000000000000" pitchFamily="2" charset="0"/>
            </a:endParaRPr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id="{1730ED0F-4F6C-5103-8D46-FF6CAB7D0AB2}"/>
              </a:ext>
            </a:extLst>
          </p:cNvPr>
          <p:cNvSpPr/>
          <p:nvPr/>
        </p:nvSpPr>
        <p:spPr>
          <a:xfrm>
            <a:off x="386811" y="2939785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2D2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7A58744-C67F-B364-8067-F9C2250FBFB3}"/>
              </a:ext>
            </a:extLst>
          </p:cNvPr>
          <p:cNvSpPr txBox="1"/>
          <p:nvPr/>
        </p:nvSpPr>
        <p:spPr>
          <a:xfrm>
            <a:off x="656454" y="2882408"/>
            <a:ext cx="1100029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</a:rPr>
              <a:t>женская одежда</a:t>
            </a: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id="{47FBC2EE-084E-166A-59EA-31FED3BB47D7}"/>
              </a:ext>
            </a:extLst>
          </p:cNvPr>
          <p:cNvSpPr/>
          <p:nvPr/>
        </p:nvSpPr>
        <p:spPr>
          <a:xfrm>
            <a:off x="1504011" y="2925380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F7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5C1335E-6D7B-6D03-EDA8-6305F9145266}"/>
              </a:ext>
            </a:extLst>
          </p:cNvPr>
          <p:cNvSpPr txBox="1"/>
          <p:nvPr/>
        </p:nvSpPr>
        <p:spPr>
          <a:xfrm>
            <a:off x="1808152" y="2858462"/>
            <a:ext cx="1540651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</a:rPr>
              <a:t>женская и мужская одежда</a:t>
            </a:r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id="{B0B7FAB1-5C7A-25FE-D487-D934DF23AE83}"/>
              </a:ext>
            </a:extLst>
          </p:cNvPr>
          <p:cNvSpPr/>
          <p:nvPr/>
        </p:nvSpPr>
        <p:spPr>
          <a:xfrm>
            <a:off x="3443318" y="2900897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E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5AAA9D3-D5D4-2684-305D-3D3F24F5299A}"/>
              </a:ext>
            </a:extLst>
          </p:cNvPr>
          <p:cNvSpPr txBox="1"/>
          <p:nvPr/>
        </p:nvSpPr>
        <p:spPr>
          <a:xfrm>
            <a:off x="3747459" y="2833979"/>
            <a:ext cx="1540651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</a:rPr>
              <a:t>верхняя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</a:rPr>
              <a:t>одежда</a:t>
            </a: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D3524DFA-9AA5-1527-A2A3-266508AB79D6}"/>
              </a:ext>
            </a:extLst>
          </p:cNvPr>
          <p:cNvSpPr/>
          <p:nvPr/>
        </p:nvSpPr>
        <p:spPr>
          <a:xfrm>
            <a:off x="4705840" y="2893365"/>
            <a:ext cx="251999" cy="251999"/>
          </a:xfrm>
          <a:prstGeom prst="roundRect">
            <a:avLst>
              <a:gd name="adj" fmla="val 16444"/>
            </a:avLst>
          </a:prstGeom>
          <a:solidFill>
            <a:srgbClr val="7A3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46F2399-107F-907B-94B0-552B05B83576}"/>
              </a:ext>
            </a:extLst>
          </p:cNvPr>
          <p:cNvSpPr txBox="1"/>
          <p:nvPr/>
        </p:nvSpPr>
        <p:spPr>
          <a:xfrm>
            <a:off x="5009981" y="2826447"/>
            <a:ext cx="1540651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</a:rPr>
              <a:t>домашняя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</a:rPr>
              <a:t>одежда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69ADC83-F196-64C7-9C23-6210ACD5132E}"/>
              </a:ext>
            </a:extLst>
          </p:cNvPr>
          <p:cNvSpPr/>
          <p:nvPr/>
        </p:nvSpPr>
        <p:spPr>
          <a:xfrm>
            <a:off x="6364552" y="3658573"/>
            <a:ext cx="5583326" cy="1602440"/>
          </a:xfrm>
          <a:prstGeom prst="roundRect">
            <a:avLst>
              <a:gd name="adj" fmla="val 5769"/>
            </a:avLst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B81B22BC-8EA3-3054-B4B8-D466F353D4A8}"/>
              </a:ext>
            </a:extLst>
          </p:cNvPr>
          <p:cNvCxnSpPr>
            <a:cxnSpLocks/>
          </p:cNvCxnSpPr>
          <p:nvPr/>
        </p:nvCxnSpPr>
        <p:spPr>
          <a:xfrm flipV="1">
            <a:off x="6073125" y="715575"/>
            <a:ext cx="0" cy="5834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B56BEB5-DFF5-807F-CCA1-E5428825C705}"/>
              </a:ext>
            </a:extLst>
          </p:cNvPr>
          <p:cNvSpPr/>
          <p:nvPr/>
        </p:nvSpPr>
        <p:spPr>
          <a:xfrm>
            <a:off x="386811" y="2356677"/>
            <a:ext cx="4754110" cy="281660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54" name="Google Shape;445;p8">
            <a:extLst>
              <a:ext uri="{FF2B5EF4-FFF2-40B4-BE49-F238E27FC236}">
                <a16:creationId xmlns:a16="http://schemas.microsoft.com/office/drawing/2014/main" id="{48D74428-105A-A25E-1AE3-D92C8253F35E}"/>
              </a:ext>
            </a:extLst>
          </p:cNvPr>
          <p:cNvSpPr/>
          <p:nvPr/>
        </p:nvSpPr>
        <p:spPr>
          <a:xfrm>
            <a:off x="6472495" y="3777743"/>
            <a:ext cx="2648560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12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мероприятия 2022</a:t>
            </a:r>
          </a:p>
        </p:txBody>
      </p:sp>
      <p:pic>
        <p:nvPicPr>
          <p:cNvPr id="115" name="Рисунок 114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33A5DBDB-3F0D-9F6E-452E-476E1389C4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291" r="7699" b="14169"/>
          <a:stretch/>
        </p:blipFill>
        <p:spPr>
          <a:xfrm>
            <a:off x="6368567" y="5387936"/>
            <a:ext cx="2049352" cy="1158070"/>
          </a:xfrm>
          <a:prstGeom prst="roundRect">
            <a:avLst>
              <a:gd name="adj" fmla="val 5473"/>
            </a:avLst>
          </a:prstGeom>
        </p:spPr>
      </p:pic>
      <p:pic>
        <p:nvPicPr>
          <p:cNvPr id="119" name="Рисунок 118" descr="Изображение выглядит как текст, человек, женщи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9A8744F6-B672-5845-ED8B-0BBD515CFD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27565" t="9227" r="14942" b="14768"/>
          <a:stretch/>
        </p:blipFill>
        <p:spPr>
          <a:xfrm>
            <a:off x="8580676" y="5387935"/>
            <a:ext cx="1315292" cy="1158071"/>
          </a:xfrm>
          <a:prstGeom prst="roundRect">
            <a:avLst>
              <a:gd name="adj" fmla="val 7742"/>
            </a:avLst>
          </a:prstGeom>
        </p:spPr>
      </p:pic>
      <p:pic>
        <p:nvPicPr>
          <p:cNvPr id="57" name="Рисунок 56" descr="Изображение выглядит как человек, внутрен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82A995C-0564-F105-C835-526BCB0C915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226" r="17283" b="14769"/>
          <a:stretch/>
        </p:blipFill>
        <p:spPr>
          <a:xfrm>
            <a:off x="10056670" y="5394826"/>
            <a:ext cx="1891208" cy="1158071"/>
          </a:xfrm>
          <a:prstGeom prst="roundRect">
            <a:avLst>
              <a:gd name="adj" fmla="val 4933"/>
            </a:avLst>
          </a:prstGeom>
        </p:spPr>
      </p:pic>
      <p:sp>
        <p:nvSpPr>
          <p:cNvPr id="61" name="Google Shape;445;p8">
            <a:extLst>
              <a:ext uri="{FF2B5EF4-FFF2-40B4-BE49-F238E27FC236}">
                <a16:creationId xmlns:a16="http://schemas.microsoft.com/office/drawing/2014/main" id="{A32C2E15-5904-2BD2-7F74-2AAC531A49E0}"/>
              </a:ext>
            </a:extLst>
          </p:cNvPr>
          <p:cNvSpPr/>
          <p:nvPr/>
        </p:nvSpPr>
        <p:spPr>
          <a:xfrm>
            <a:off x="6462541" y="4033314"/>
            <a:ext cx="916642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200" dirty="0">
                <a:solidFill>
                  <a:srgbClr val="2D2D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B2C</a:t>
            </a:r>
            <a:endParaRPr lang="ru-RU" sz="1200" dirty="0">
              <a:solidFill>
                <a:srgbClr val="2D2D6F"/>
              </a:solidFill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445;p8">
            <a:extLst>
              <a:ext uri="{FF2B5EF4-FFF2-40B4-BE49-F238E27FC236}">
                <a16:creationId xmlns:a16="http://schemas.microsoft.com/office/drawing/2014/main" id="{7138BB9D-4DBB-CB62-BCD5-42C558ABDF85}"/>
              </a:ext>
            </a:extLst>
          </p:cNvPr>
          <p:cNvSpPr/>
          <p:nvPr/>
        </p:nvSpPr>
        <p:spPr>
          <a:xfrm>
            <a:off x="8481646" y="4028385"/>
            <a:ext cx="916642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200" dirty="0">
                <a:solidFill>
                  <a:srgbClr val="EA436F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B2B</a:t>
            </a:r>
            <a:endParaRPr lang="ru-RU" sz="1200" dirty="0">
              <a:solidFill>
                <a:srgbClr val="EA436F"/>
              </a:solidFill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42EE3C-C3E0-EBBC-E091-A3B2D53AFA78}"/>
              </a:ext>
            </a:extLst>
          </p:cNvPr>
          <p:cNvSpPr txBox="1"/>
          <p:nvPr/>
        </p:nvSpPr>
        <p:spPr>
          <a:xfrm>
            <a:off x="6475472" y="4401416"/>
            <a:ext cx="2078807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en-US" sz="1200" b="1" dirty="0">
                <a:solidFill>
                  <a:srgbClr val="2D2D6F"/>
                </a:solidFill>
                <a:latin typeface="ALS Hauss Book" panose="02000000000000000000" pitchFamily="2" charset="0"/>
              </a:rPr>
              <a:t>»</a:t>
            </a:r>
            <a:r>
              <a:rPr lang="en-US" sz="1200" dirty="0">
                <a:latin typeface="ALS Hauss Book" panose="02000000000000000000" pitchFamily="2" charset="0"/>
              </a:rPr>
              <a:t> </a:t>
            </a:r>
            <a:r>
              <a:rPr lang="ru-RU" sz="1200" dirty="0">
                <a:latin typeface="ALS Hauss Book" panose="02000000000000000000" pitchFamily="2" charset="0"/>
              </a:rPr>
              <a:t>мастер-классы  </a:t>
            </a:r>
            <a:br>
              <a:rPr lang="ru-RU" sz="1200" dirty="0">
                <a:latin typeface="ALS Hauss Book" panose="02000000000000000000" pitchFamily="2" charset="0"/>
              </a:rPr>
            </a:br>
            <a:r>
              <a:rPr lang="ru-RU" sz="1200" dirty="0">
                <a:latin typeface="ALS Hauss Book" panose="02000000000000000000" pitchFamily="2" charset="0"/>
              </a:rPr>
              <a:t>по стилю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A07CC53-CBB0-7450-AE95-6EA76AEB723A}"/>
              </a:ext>
            </a:extLst>
          </p:cNvPr>
          <p:cNvSpPr txBox="1"/>
          <p:nvPr/>
        </p:nvSpPr>
        <p:spPr>
          <a:xfrm>
            <a:off x="8465077" y="4370305"/>
            <a:ext cx="3415268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sz="200" dirty="0">
              <a:latin typeface="ALS Hauss Book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EA436F"/>
                </a:solidFill>
                <a:latin typeface="ALS Hauss Book" panose="02000000000000000000" pitchFamily="2" charset="0"/>
              </a:rPr>
              <a:t>»</a:t>
            </a:r>
            <a:r>
              <a:rPr lang="ru-RU" sz="1200" dirty="0">
                <a:solidFill>
                  <a:srgbClr val="EA436F"/>
                </a:solidFill>
                <a:latin typeface="ALS Hauss Book" panose="02000000000000000000" pitchFamily="2" charset="0"/>
              </a:rPr>
              <a:t> </a:t>
            </a:r>
            <a:r>
              <a:rPr lang="ru-RU" sz="1200" dirty="0">
                <a:latin typeface="ALS Hauss Book" panose="02000000000000000000" pitchFamily="2" charset="0"/>
              </a:rPr>
              <a:t>мастер-классы по открытию</a:t>
            </a:r>
          </a:p>
          <a:p>
            <a:pPr>
              <a:lnSpc>
                <a:spcPct val="80000"/>
              </a:lnSpc>
            </a:pPr>
            <a:endParaRPr lang="ru-RU" sz="100" dirty="0">
              <a:latin typeface="ALS Hauss Book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1200" dirty="0">
                <a:latin typeface="ALS Hauss Book" panose="02000000000000000000" pitchFamily="2" charset="0"/>
              </a:rPr>
              <a:t>собственного магазина, работе</a:t>
            </a:r>
            <a:br>
              <a:rPr lang="ru-RU" sz="1200" dirty="0">
                <a:latin typeface="ALS Hauss Book" panose="02000000000000000000" pitchFamily="2" charset="0"/>
              </a:rPr>
            </a:br>
            <a:r>
              <a:rPr lang="ru-RU" sz="1200" dirty="0">
                <a:latin typeface="ALS Hauss Book" panose="02000000000000000000" pitchFamily="2" charset="0"/>
              </a:rPr>
              <a:t>с сырьем и производством, маркетплейсами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2D2FC14-0F6B-A585-9013-4A31169963EE}"/>
              </a:ext>
            </a:extLst>
          </p:cNvPr>
          <p:cNvSpPr txBox="1"/>
          <p:nvPr/>
        </p:nvSpPr>
        <p:spPr>
          <a:xfrm>
            <a:off x="6991654" y="4016071"/>
            <a:ext cx="1425505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en-US" sz="1200" b="1" dirty="0">
                <a:solidFill>
                  <a:srgbClr val="2D2D6F"/>
                </a:solidFill>
                <a:latin typeface="ALS Hauss Book" panose="02000000000000000000" pitchFamily="2" charset="0"/>
              </a:rPr>
              <a:t>»</a:t>
            </a:r>
            <a:r>
              <a:rPr lang="en-US" sz="1200" dirty="0">
                <a:solidFill>
                  <a:srgbClr val="2D2D6F"/>
                </a:solidFill>
                <a:latin typeface="ALS Hauss Book" panose="02000000000000000000" pitchFamily="2" charset="0"/>
              </a:rPr>
              <a:t> </a:t>
            </a:r>
            <a:r>
              <a:rPr lang="ru-RU" sz="1200" dirty="0">
                <a:latin typeface="ALS Hauss Book" panose="02000000000000000000" pitchFamily="2" charset="0"/>
              </a:rPr>
              <a:t>консультации</a:t>
            </a:r>
            <a:br>
              <a:rPr lang="ru-RU" sz="1200" dirty="0">
                <a:latin typeface="ALS Hauss Book" panose="02000000000000000000" pitchFamily="2" charset="0"/>
              </a:rPr>
            </a:br>
            <a:r>
              <a:rPr lang="ru-RU" sz="1200" dirty="0">
                <a:latin typeface="ALS Hauss Book" panose="02000000000000000000" pitchFamily="2" charset="0"/>
              </a:rPr>
              <a:t>от стилистов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16C04A-0469-B226-392A-B394F7862B9C}"/>
              </a:ext>
            </a:extLst>
          </p:cNvPr>
          <p:cNvSpPr txBox="1"/>
          <p:nvPr/>
        </p:nvSpPr>
        <p:spPr>
          <a:xfrm>
            <a:off x="6475471" y="4785172"/>
            <a:ext cx="2078807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en-US" sz="1200" b="1" dirty="0">
                <a:solidFill>
                  <a:srgbClr val="2D2D6F"/>
                </a:solidFill>
                <a:latin typeface="ALS Hauss Book" panose="02000000000000000000" pitchFamily="2" charset="0"/>
              </a:rPr>
              <a:t>»</a:t>
            </a:r>
            <a:r>
              <a:rPr lang="en-US" sz="1200" dirty="0">
                <a:solidFill>
                  <a:srgbClr val="2D2D6F"/>
                </a:solidFill>
                <a:latin typeface="ALS Hauss Book" panose="02000000000000000000" pitchFamily="2" charset="0"/>
              </a:rPr>
              <a:t> </a:t>
            </a:r>
            <a:r>
              <a:rPr lang="ru-RU" sz="1200" dirty="0">
                <a:latin typeface="ALS Hauss Book" panose="02000000000000000000" pitchFamily="2" charset="0"/>
              </a:rPr>
              <a:t>презентации</a:t>
            </a:r>
            <a:br>
              <a:rPr lang="ru-RU" sz="1200" dirty="0">
                <a:latin typeface="ALS Hauss Book" panose="02000000000000000000" pitchFamily="2" charset="0"/>
              </a:rPr>
            </a:br>
            <a:r>
              <a:rPr lang="ru-RU" sz="1200" dirty="0">
                <a:latin typeface="ALS Hauss Book" panose="02000000000000000000" pitchFamily="2" charset="0"/>
              </a:rPr>
              <a:t>коллекций и др.</a:t>
            </a:r>
            <a:endParaRPr lang="ru-RU" sz="1200" dirty="0">
              <a:effectLst/>
              <a:latin typeface="ALS Hauss Book" panose="02000000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A6166D8-09C5-9C78-5D2D-02CED5702ABE}"/>
              </a:ext>
            </a:extLst>
          </p:cNvPr>
          <p:cNvSpPr txBox="1"/>
          <p:nvPr/>
        </p:nvSpPr>
        <p:spPr>
          <a:xfrm>
            <a:off x="9023786" y="3998032"/>
            <a:ext cx="2891669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en-US" sz="1200" dirty="0">
                <a:solidFill>
                  <a:srgbClr val="EA436F"/>
                </a:solidFill>
                <a:latin typeface="ALS Hauss Book" panose="02000000000000000000" pitchFamily="2" charset="0"/>
              </a:rPr>
              <a:t>»</a:t>
            </a:r>
            <a:r>
              <a:rPr lang="en-US" sz="1200" dirty="0">
                <a:latin typeface="ALS Hauss Book" panose="02000000000000000000" pitchFamily="2" charset="0"/>
              </a:rPr>
              <a:t> </a:t>
            </a:r>
            <a:r>
              <a:rPr lang="ru-RU" sz="1200" dirty="0">
                <a:latin typeface="ALS Hauss Book" panose="02000000000000000000" pitchFamily="2" charset="0"/>
              </a:rPr>
              <a:t>круглые столы по совместному проектированию развития проекта</a:t>
            </a:r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8E8E67F3-0756-E599-2E35-8DF3BE689DE1}"/>
              </a:ext>
            </a:extLst>
          </p:cNvPr>
          <p:cNvCxnSpPr>
            <a:cxnSpLocks/>
          </p:cNvCxnSpPr>
          <p:nvPr/>
        </p:nvCxnSpPr>
        <p:spPr>
          <a:xfrm flipV="1">
            <a:off x="8370266" y="4066988"/>
            <a:ext cx="0" cy="10644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AACF8F3F-7234-0C87-7274-2534608A0927}"/>
              </a:ext>
            </a:extLst>
          </p:cNvPr>
          <p:cNvSpPr txBox="1"/>
          <p:nvPr/>
        </p:nvSpPr>
        <p:spPr>
          <a:xfrm>
            <a:off x="8480027" y="4952672"/>
            <a:ext cx="3385368" cy="247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en-US" sz="1200" b="1" dirty="0">
                <a:solidFill>
                  <a:srgbClr val="EA436F"/>
                </a:solidFill>
                <a:latin typeface="ALS Hauss Book" panose="02000000000000000000" pitchFamily="2" charset="0"/>
              </a:rPr>
              <a:t>»</a:t>
            </a:r>
            <a:r>
              <a:rPr lang="en-US" sz="1200" dirty="0">
                <a:solidFill>
                  <a:srgbClr val="2D2D6F"/>
                </a:solidFill>
                <a:latin typeface="ALS Hauss Book" panose="02000000000000000000" pitchFamily="2" charset="0"/>
              </a:rPr>
              <a:t> </a:t>
            </a:r>
            <a:r>
              <a:rPr lang="ru-RU" sz="1200" dirty="0">
                <a:latin typeface="ALS Hauss Book" panose="02000000000000000000" pitchFamily="2" charset="0"/>
              </a:rPr>
              <a:t>лекции от основателей мультибрендов</a:t>
            </a:r>
            <a:endParaRPr lang="ru-RU" sz="1200" dirty="0">
              <a:effectLst/>
              <a:latin typeface="ALS Hauss Book" panose="02000000000000000000" pitchFamily="2" charset="0"/>
            </a:endParaRP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2D37F609-D72A-25C6-6AC8-43C0B4A665C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4485"/>
          <a:stretch/>
        </p:blipFill>
        <p:spPr>
          <a:xfrm>
            <a:off x="10940978" y="174305"/>
            <a:ext cx="988263" cy="943940"/>
          </a:xfrm>
          <a:prstGeom prst="roundRect">
            <a:avLst>
              <a:gd name="adj" fmla="val 8996"/>
            </a:avLst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B27D91F-333F-9388-5165-6CB1B67F7685}"/>
              </a:ext>
            </a:extLst>
          </p:cNvPr>
          <p:cNvSpPr txBox="1"/>
          <p:nvPr/>
        </p:nvSpPr>
        <p:spPr>
          <a:xfrm>
            <a:off x="10553215" y="6591543"/>
            <a:ext cx="1435419" cy="23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4/</a:t>
            </a:r>
            <a:r>
              <a:rPr lang="en-US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6</a:t>
            </a:r>
            <a:endParaRPr lang="ru-RU" sz="1000" dirty="0">
              <a:latin typeface="ALS Hauss Light" panose="02000000000000000000" pitchFamily="2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91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3" name="Прямая соединительная линия 1082">
            <a:extLst>
              <a:ext uri="{FF2B5EF4-FFF2-40B4-BE49-F238E27FC236}">
                <a16:creationId xmlns:a16="http://schemas.microsoft.com/office/drawing/2014/main" id="{27B51E64-B39B-962B-BCC4-D77E9FEBAF40}"/>
              </a:ext>
            </a:extLst>
          </p:cNvPr>
          <p:cNvCxnSpPr>
            <a:cxnSpLocks/>
            <a:stCxn id="1082" idx="0"/>
          </p:cNvCxnSpPr>
          <p:nvPr/>
        </p:nvCxnSpPr>
        <p:spPr>
          <a:xfrm flipV="1">
            <a:off x="614444" y="2251885"/>
            <a:ext cx="0" cy="5519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03822CCE-89FF-AD5F-6B26-045B1DBE14F0}"/>
              </a:ext>
            </a:extLst>
          </p:cNvPr>
          <p:cNvSpPr/>
          <p:nvPr/>
        </p:nvSpPr>
        <p:spPr>
          <a:xfrm>
            <a:off x="1900372" y="746259"/>
            <a:ext cx="1808605" cy="1200968"/>
          </a:xfrm>
          <a:prstGeom prst="roundRect">
            <a:avLst>
              <a:gd name="adj" fmla="val 5449"/>
            </a:avLst>
          </a:prstGeom>
          <a:solidFill>
            <a:srgbClr val="F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053B21C6-EE62-B305-A701-56BF41B27A97}"/>
              </a:ext>
            </a:extLst>
          </p:cNvPr>
          <p:cNvCxnSpPr>
            <a:cxnSpLocks/>
          </p:cNvCxnSpPr>
          <p:nvPr/>
        </p:nvCxnSpPr>
        <p:spPr>
          <a:xfrm>
            <a:off x="303464" y="2894436"/>
            <a:ext cx="1141959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Скругленный прямоугольник 99">
            <a:extLst>
              <a:ext uri="{FF2B5EF4-FFF2-40B4-BE49-F238E27FC236}">
                <a16:creationId xmlns:a16="http://schemas.microsoft.com/office/drawing/2014/main" id="{6FC30E43-FF08-78EB-F65D-E15FC80C602F}"/>
              </a:ext>
            </a:extLst>
          </p:cNvPr>
          <p:cNvSpPr/>
          <p:nvPr/>
        </p:nvSpPr>
        <p:spPr>
          <a:xfrm>
            <a:off x="7723287" y="4271202"/>
            <a:ext cx="2344502" cy="2142330"/>
          </a:xfrm>
          <a:prstGeom prst="roundRect">
            <a:avLst>
              <a:gd name="adj" fmla="val 4406"/>
            </a:avLst>
          </a:prstGeom>
          <a:solidFill>
            <a:srgbClr val="F3BCBB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08" name="Google Shape;445;p8">
            <a:extLst>
              <a:ext uri="{FF2B5EF4-FFF2-40B4-BE49-F238E27FC236}">
                <a16:creationId xmlns:a16="http://schemas.microsoft.com/office/drawing/2014/main" id="{F4E87EFF-BD97-91E9-26A2-5C653F6F56B1}"/>
              </a:ext>
            </a:extLst>
          </p:cNvPr>
          <p:cNvSpPr/>
          <p:nvPr/>
        </p:nvSpPr>
        <p:spPr>
          <a:xfrm>
            <a:off x="7784851" y="4808194"/>
            <a:ext cx="2839023" cy="120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solidFill>
                  <a:srgbClr val="F07177"/>
                </a:solidFill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100" b="1" dirty="0">
                <a:solidFill>
                  <a:srgbClr val="F07177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субсидии на лизинг                 оборудования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solidFill>
                  <a:srgbClr val="F07177"/>
                </a:solidFill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100" dirty="0">
                <a:solidFill>
                  <a:srgbClr val="F07177"/>
                </a:solidFill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субсидии на международные выставки/ ярмарки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endParaRPr lang="ru-RU" sz="700" dirty="0">
              <a:latin typeface="ALS Hauss Book" panose="02000000000000000000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 </a:t>
            </a: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цифровые сертификаты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на услуги контрактного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производства</a:t>
            </a:r>
          </a:p>
        </p:txBody>
      </p:sp>
      <p:sp>
        <p:nvSpPr>
          <p:cNvPr id="110" name="Скругленный прямоугольник 109">
            <a:extLst>
              <a:ext uri="{FF2B5EF4-FFF2-40B4-BE49-F238E27FC236}">
                <a16:creationId xmlns:a16="http://schemas.microsoft.com/office/drawing/2014/main" id="{34F6F1D7-A5C8-D2AB-F233-81723C40D395}"/>
              </a:ext>
            </a:extLst>
          </p:cNvPr>
          <p:cNvSpPr/>
          <p:nvPr/>
        </p:nvSpPr>
        <p:spPr>
          <a:xfrm>
            <a:off x="7878560" y="5993609"/>
            <a:ext cx="459238" cy="205483"/>
          </a:xfrm>
          <a:prstGeom prst="roundRect">
            <a:avLst>
              <a:gd name="adj" fmla="val 188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11" name="Google Shape;445;p8">
            <a:extLst>
              <a:ext uri="{FF2B5EF4-FFF2-40B4-BE49-F238E27FC236}">
                <a16:creationId xmlns:a16="http://schemas.microsoft.com/office/drawing/2014/main" id="{A2079020-99E6-39B3-A912-B183B08CDA7B}"/>
              </a:ext>
            </a:extLst>
          </p:cNvPr>
          <p:cNvSpPr/>
          <p:nvPr/>
        </p:nvSpPr>
        <p:spPr>
          <a:xfrm>
            <a:off x="7840983" y="5978949"/>
            <a:ext cx="577694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план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5F040-B651-339D-7B34-FC09F1BEB855}"/>
              </a:ext>
            </a:extLst>
          </p:cNvPr>
          <p:cNvSpPr txBox="1"/>
          <p:nvPr/>
        </p:nvSpPr>
        <p:spPr>
          <a:xfrm>
            <a:off x="198207" y="213902"/>
            <a:ext cx="8975817" cy="37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LS Hauss Light" panose="02000000000000000000" pitchFamily="2" charset="0"/>
                <a:cs typeface="Arial Black" panose="020B0604020202020204" pitchFamily="34" charset="0"/>
              </a:rPr>
              <a:t>ПРОЕКТ «ПЕТЕРБУРГСКИЙ ДИЗАЙН»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0100C98-404C-C060-5CF5-D5FA5635F220}"/>
              </a:ext>
            </a:extLst>
          </p:cNvPr>
          <p:cNvSpPr/>
          <p:nvPr/>
        </p:nvSpPr>
        <p:spPr>
          <a:xfrm>
            <a:off x="2246075" y="280388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956792E-BC6F-7EA1-2C9D-17DD807E553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336075" y="1947227"/>
            <a:ext cx="0" cy="8566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445;p8">
            <a:extLst>
              <a:ext uri="{FF2B5EF4-FFF2-40B4-BE49-F238E27FC236}">
                <a16:creationId xmlns:a16="http://schemas.microsoft.com/office/drawing/2014/main" id="{935714D0-F024-B9FA-4202-9697DB5897A6}"/>
              </a:ext>
            </a:extLst>
          </p:cNvPr>
          <p:cNvSpPr/>
          <p:nvPr/>
        </p:nvSpPr>
        <p:spPr>
          <a:xfrm>
            <a:off x="2019814" y="868599"/>
            <a:ext cx="2363183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инкубирование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9271A92D-7ABD-43C1-F3DC-FE1E2EB9E226}"/>
              </a:ext>
            </a:extLst>
          </p:cNvPr>
          <p:cNvSpPr/>
          <p:nvPr/>
        </p:nvSpPr>
        <p:spPr>
          <a:xfrm>
            <a:off x="2013321" y="852026"/>
            <a:ext cx="1288609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23009BDC-D1F7-4D5F-BEC9-B7F149FB619D}"/>
              </a:ext>
            </a:extLst>
          </p:cNvPr>
          <p:cNvSpPr/>
          <p:nvPr/>
        </p:nvSpPr>
        <p:spPr>
          <a:xfrm>
            <a:off x="3076531" y="28179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143911B-0AAB-7D41-685E-94B474B4FF39}"/>
              </a:ext>
            </a:extLst>
          </p:cNvPr>
          <p:cNvCxnSpPr>
            <a:cxnSpLocks/>
            <a:endCxn id="41" idx="4"/>
          </p:cNvCxnSpPr>
          <p:nvPr/>
        </p:nvCxnSpPr>
        <p:spPr>
          <a:xfrm flipV="1">
            <a:off x="3166531" y="2997954"/>
            <a:ext cx="0" cy="17768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8707F746-DC76-45B5-E24C-DFD890081F84}"/>
              </a:ext>
            </a:extLst>
          </p:cNvPr>
          <p:cNvSpPr/>
          <p:nvPr/>
        </p:nvSpPr>
        <p:spPr>
          <a:xfrm>
            <a:off x="674112" y="4774765"/>
            <a:ext cx="3026090" cy="1641148"/>
          </a:xfrm>
          <a:prstGeom prst="roundRect">
            <a:avLst>
              <a:gd name="adj" fmla="val 5449"/>
            </a:avLst>
          </a:prstGeom>
          <a:solidFill>
            <a:srgbClr val="F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44" name="Google Shape;445;p8">
            <a:extLst>
              <a:ext uri="{FF2B5EF4-FFF2-40B4-BE49-F238E27FC236}">
                <a16:creationId xmlns:a16="http://schemas.microsoft.com/office/drawing/2014/main" id="{919FF821-6481-5183-3E60-AC6E18508D5B}"/>
              </a:ext>
            </a:extLst>
          </p:cNvPr>
          <p:cNvSpPr/>
          <p:nvPr/>
        </p:nvSpPr>
        <p:spPr>
          <a:xfrm>
            <a:off x="897819" y="4939226"/>
            <a:ext cx="1137924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акселерация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C1F56141-EB78-25AE-76D0-4B92FE585056}"/>
              </a:ext>
            </a:extLst>
          </p:cNvPr>
          <p:cNvSpPr/>
          <p:nvPr/>
        </p:nvSpPr>
        <p:spPr>
          <a:xfrm>
            <a:off x="891326" y="4922653"/>
            <a:ext cx="1134986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73F6F5-E55C-A71E-8F9B-B8CE57BF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62" y="5815921"/>
            <a:ext cx="1252252" cy="27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A60E73AD-9D91-4935-2F82-61D1C8B4FB1C}"/>
              </a:ext>
            </a:extLst>
          </p:cNvPr>
          <p:cNvSpPr/>
          <p:nvPr/>
        </p:nvSpPr>
        <p:spPr>
          <a:xfrm>
            <a:off x="4080688" y="739851"/>
            <a:ext cx="3418904" cy="1855456"/>
          </a:xfrm>
          <a:prstGeom prst="roundRect">
            <a:avLst>
              <a:gd name="adj" fmla="val 3706"/>
            </a:avLst>
          </a:prstGeom>
          <a:solidFill>
            <a:srgbClr val="F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5FA94585-8B10-499D-3FE1-CDCB2EC7A4C1}"/>
              </a:ext>
            </a:extLst>
          </p:cNvPr>
          <p:cNvSpPr/>
          <p:nvPr/>
        </p:nvSpPr>
        <p:spPr>
          <a:xfrm>
            <a:off x="5248446" y="279342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072CCCB0-75D3-3F89-67E9-DBEEC46EFED1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5338446" y="2595307"/>
            <a:ext cx="0" cy="1981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445;p8">
            <a:extLst>
              <a:ext uri="{FF2B5EF4-FFF2-40B4-BE49-F238E27FC236}">
                <a16:creationId xmlns:a16="http://schemas.microsoft.com/office/drawing/2014/main" id="{41F79D76-8D7D-7D3E-14D8-C9A5534CF53C}"/>
              </a:ext>
            </a:extLst>
          </p:cNvPr>
          <p:cNvSpPr/>
          <p:nvPr/>
        </p:nvSpPr>
        <p:spPr>
          <a:xfrm>
            <a:off x="4260651" y="859563"/>
            <a:ext cx="2363183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молодые дизайнеры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BB624570-B083-78DF-7ADA-1F92A370045F}"/>
              </a:ext>
            </a:extLst>
          </p:cNvPr>
          <p:cNvSpPr/>
          <p:nvPr/>
        </p:nvSpPr>
        <p:spPr>
          <a:xfrm>
            <a:off x="4254158" y="842990"/>
            <a:ext cx="1681321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68" name="Google Shape;445;p8">
            <a:extLst>
              <a:ext uri="{FF2B5EF4-FFF2-40B4-BE49-F238E27FC236}">
                <a16:creationId xmlns:a16="http://schemas.microsoft.com/office/drawing/2014/main" id="{952C5B92-06F9-FFDB-AC6D-611EAF4607C7}"/>
              </a:ext>
            </a:extLst>
          </p:cNvPr>
          <p:cNvSpPr/>
          <p:nvPr/>
        </p:nvSpPr>
        <p:spPr>
          <a:xfrm>
            <a:off x="198207" y="3110677"/>
            <a:ext cx="11180828" cy="39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2022                        2023</a:t>
            </a:r>
          </a:p>
        </p:txBody>
      </p:sp>
      <p:pic>
        <p:nvPicPr>
          <p:cNvPr id="77" name="Picture 8" descr="Главная">
            <a:extLst>
              <a:ext uri="{FF2B5EF4-FFF2-40B4-BE49-F238E27FC236}">
                <a16:creationId xmlns:a16="http://schemas.microsoft.com/office/drawing/2014/main" id="{8278BD11-4261-5960-FEF4-053245CC2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36" y="836252"/>
            <a:ext cx="1370942" cy="27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445;p8">
            <a:extLst>
              <a:ext uri="{FF2B5EF4-FFF2-40B4-BE49-F238E27FC236}">
                <a16:creationId xmlns:a16="http://schemas.microsoft.com/office/drawing/2014/main" id="{62E20100-CC2F-208E-5CEA-CCCCE74BBDDC}"/>
              </a:ext>
            </a:extLst>
          </p:cNvPr>
          <p:cNvSpPr/>
          <p:nvPr/>
        </p:nvSpPr>
        <p:spPr>
          <a:xfrm>
            <a:off x="4152505" y="1113421"/>
            <a:ext cx="1370942" cy="3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конкурсы</a:t>
            </a:r>
            <a:endParaRPr lang="ru-RU" sz="1100" dirty="0"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45;p8">
            <a:extLst>
              <a:ext uri="{FF2B5EF4-FFF2-40B4-BE49-F238E27FC236}">
                <a16:creationId xmlns:a16="http://schemas.microsoft.com/office/drawing/2014/main" id="{2FACB24C-FE72-1F7F-7016-6355EC2F7BE4}"/>
              </a:ext>
            </a:extLst>
          </p:cNvPr>
          <p:cNvSpPr/>
          <p:nvPr/>
        </p:nvSpPr>
        <p:spPr>
          <a:xfrm>
            <a:off x="4142498" y="1314377"/>
            <a:ext cx="3661507" cy="22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«Лучшие выпускные коллекции 2022»</a:t>
            </a:r>
          </a:p>
        </p:txBody>
      </p:sp>
      <p:sp>
        <p:nvSpPr>
          <p:cNvPr id="51" name="Google Shape;445;p8">
            <a:extLst>
              <a:ext uri="{FF2B5EF4-FFF2-40B4-BE49-F238E27FC236}">
                <a16:creationId xmlns:a16="http://schemas.microsoft.com/office/drawing/2014/main" id="{10658CF8-1249-232A-3C03-BE305346696B}"/>
              </a:ext>
            </a:extLst>
          </p:cNvPr>
          <p:cNvSpPr/>
          <p:nvPr/>
        </p:nvSpPr>
        <p:spPr>
          <a:xfrm>
            <a:off x="4150092" y="1502408"/>
            <a:ext cx="3661507" cy="22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«Влюбленные в Санкт-Петербурга»</a:t>
            </a:r>
          </a:p>
        </p:txBody>
      </p:sp>
      <p:sp>
        <p:nvSpPr>
          <p:cNvPr id="58" name="Google Shape;445;p8">
            <a:extLst>
              <a:ext uri="{FF2B5EF4-FFF2-40B4-BE49-F238E27FC236}">
                <a16:creationId xmlns:a16="http://schemas.microsoft.com/office/drawing/2014/main" id="{21A936A8-41DB-070B-E679-7C3CCDEB7CB0}"/>
              </a:ext>
            </a:extLst>
          </p:cNvPr>
          <p:cNvSpPr/>
          <p:nvPr/>
        </p:nvSpPr>
        <p:spPr>
          <a:xfrm>
            <a:off x="4152505" y="1698492"/>
            <a:ext cx="3661507" cy="22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«</a:t>
            </a:r>
            <a:r>
              <a:rPr lang="en-US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Fashion Leaders Start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</a:p>
        </p:txBody>
      </p:sp>
      <p:sp>
        <p:nvSpPr>
          <p:cNvPr id="76" name="Google Shape;445;p8">
            <a:extLst>
              <a:ext uri="{FF2B5EF4-FFF2-40B4-BE49-F238E27FC236}">
                <a16:creationId xmlns:a16="http://schemas.microsoft.com/office/drawing/2014/main" id="{0AE65560-4F0C-84FA-24CE-0A2AAF55664C}"/>
              </a:ext>
            </a:extLst>
          </p:cNvPr>
          <p:cNvSpPr/>
          <p:nvPr/>
        </p:nvSpPr>
        <p:spPr>
          <a:xfrm>
            <a:off x="4150091" y="1937758"/>
            <a:ext cx="1370942" cy="3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услуги</a:t>
            </a:r>
            <a:endParaRPr lang="ru-RU" sz="1100" dirty="0"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445;p8">
            <a:extLst>
              <a:ext uri="{FF2B5EF4-FFF2-40B4-BE49-F238E27FC236}">
                <a16:creationId xmlns:a16="http://schemas.microsoft.com/office/drawing/2014/main" id="{ECFB284C-7ABF-3382-74B7-C04052127B9A}"/>
              </a:ext>
            </a:extLst>
          </p:cNvPr>
          <p:cNvSpPr/>
          <p:nvPr/>
        </p:nvSpPr>
        <p:spPr>
          <a:xfrm>
            <a:off x="4150092" y="2126114"/>
            <a:ext cx="3502900" cy="49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трехмерное моделирование и печать, оценка проекта, конструкторская разработка и др.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endParaRPr lang="ru-RU" sz="1100" dirty="0">
              <a:latin typeface="ALS Hauss Book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EE4BF50C-C484-9BF8-344C-F5BA9CB019E5}"/>
              </a:ext>
            </a:extLst>
          </p:cNvPr>
          <p:cNvSpPr/>
          <p:nvPr/>
        </p:nvSpPr>
        <p:spPr>
          <a:xfrm>
            <a:off x="5940408" y="28103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D3B6FC19-A60C-06DA-50E4-7046F9904697}"/>
              </a:ext>
            </a:extLst>
          </p:cNvPr>
          <p:cNvCxnSpPr>
            <a:cxnSpLocks/>
            <a:endCxn id="71" idx="4"/>
          </p:cNvCxnSpPr>
          <p:nvPr/>
        </p:nvCxnSpPr>
        <p:spPr>
          <a:xfrm flipV="1">
            <a:off x="6030408" y="2990310"/>
            <a:ext cx="0" cy="12713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3DEE898A-D401-6F99-A625-E9D76906EF78}"/>
              </a:ext>
            </a:extLst>
          </p:cNvPr>
          <p:cNvSpPr/>
          <p:nvPr/>
        </p:nvSpPr>
        <p:spPr>
          <a:xfrm>
            <a:off x="4003961" y="3943240"/>
            <a:ext cx="3446088" cy="2473872"/>
          </a:xfrm>
          <a:prstGeom prst="roundRect">
            <a:avLst>
              <a:gd name="adj" fmla="val 3706"/>
            </a:avLst>
          </a:prstGeom>
          <a:solidFill>
            <a:srgbClr val="F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78" name="Google Shape;445;p8">
            <a:extLst>
              <a:ext uri="{FF2B5EF4-FFF2-40B4-BE49-F238E27FC236}">
                <a16:creationId xmlns:a16="http://schemas.microsoft.com/office/drawing/2014/main" id="{C9E7C7E5-3858-7B80-E93D-39674F3EEA8B}"/>
              </a:ext>
            </a:extLst>
          </p:cNvPr>
          <p:cNvSpPr/>
          <p:nvPr/>
        </p:nvSpPr>
        <p:spPr>
          <a:xfrm>
            <a:off x="4185194" y="4126950"/>
            <a:ext cx="1370942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кадры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id="{E58515C6-8E5B-7BA1-5B88-921119D22D08}"/>
              </a:ext>
            </a:extLst>
          </p:cNvPr>
          <p:cNvSpPr/>
          <p:nvPr/>
        </p:nvSpPr>
        <p:spPr>
          <a:xfrm>
            <a:off x="4178701" y="4110377"/>
            <a:ext cx="650125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48" name="Google Shape;445;p8">
            <a:extLst>
              <a:ext uri="{FF2B5EF4-FFF2-40B4-BE49-F238E27FC236}">
                <a16:creationId xmlns:a16="http://schemas.microsoft.com/office/drawing/2014/main" id="{18FCF443-26CC-74E8-34B1-C5BA58715000}"/>
              </a:ext>
            </a:extLst>
          </p:cNvPr>
          <p:cNvSpPr/>
          <p:nvPr/>
        </p:nvSpPr>
        <p:spPr>
          <a:xfrm>
            <a:off x="4070489" y="4370654"/>
            <a:ext cx="3254589" cy="57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b="1" dirty="0">
                <a:latin typeface="ALS Hauss Bold" panose="02000000000000000000" pitchFamily="2" charset="0"/>
                <a:ea typeface="Montserrat"/>
                <a:cs typeface="Montserrat"/>
                <a:sym typeface="Montserrat"/>
              </a:rPr>
              <a:t>» 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подготовка швей и конструкторов совместно с работодателями.                                                              </a:t>
            </a: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Программа «</a:t>
            </a:r>
            <a:r>
              <a:rPr lang="ru-RU" sz="1100" dirty="0" err="1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Профессионалитет</a:t>
            </a: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</a:p>
        </p:txBody>
      </p:sp>
      <p:sp>
        <p:nvSpPr>
          <p:cNvPr id="98" name="Google Shape;445;p8">
            <a:extLst>
              <a:ext uri="{FF2B5EF4-FFF2-40B4-BE49-F238E27FC236}">
                <a16:creationId xmlns:a16="http://schemas.microsoft.com/office/drawing/2014/main" id="{45A7D603-B878-DD35-A4A0-3247C5CC4488}"/>
              </a:ext>
            </a:extLst>
          </p:cNvPr>
          <p:cNvSpPr/>
          <p:nvPr/>
        </p:nvSpPr>
        <p:spPr>
          <a:xfrm>
            <a:off x="4075718" y="4885501"/>
            <a:ext cx="2878546" cy="4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образовательно-производственные кластеры</a:t>
            </a:r>
            <a:endParaRPr lang="ru-RU" sz="1100" dirty="0"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445;p8">
            <a:extLst>
              <a:ext uri="{FF2B5EF4-FFF2-40B4-BE49-F238E27FC236}">
                <a16:creationId xmlns:a16="http://schemas.microsoft.com/office/drawing/2014/main" id="{EEABAF1E-6C46-C987-B7B8-E1C0FB708102}"/>
              </a:ext>
            </a:extLst>
          </p:cNvPr>
          <p:cNvSpPr/>
          <p:nvPr/>
        </p:nvSpPr>
        <p:spPr>
          <a:xfrm>
            <a:off x="4672486" y="5187334"/>
            <a:ext cx="1370942" cy="3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2022 г.</a:t>
            </a:r>
          </a:p>
        </p:txBody>
      </p:sp>
      <p:sp>
        <p:nvSpPr>
          <p:cNvPr id="93" name="Google Shape;445;p8">
            <a:extLst>
              <a:ext uri="{FF2B5EF4-FFF2-40B4-BE49-F238E27FC236}">
                <a16:creationId xmlns:a16="http://schemas.microsoft.com/office/drawing/2014/main" id="{476AD0EC-35D9-21A2-5314-DA18A6C3223A}"/>
              </a:ext>
            </a:extLst>
          </p:cNvPr>
          <p:cNvSpPr/>
          <p:nvPr/>
        </p:nvSpPr>
        <p:spPr>
          <a:xfrm>
            <a:off x="6765909" y="5252869"/>
            <a:ext cx="1130450" cy="3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2023 г.</a:t>
            </a:r>
          </a:p>
        </p:txBody>
      </p:sp>
      <p:pic>
        <p:nvPicPr>
          <p:cNvPr id="95" name="Picture 12" descr="Санкт-Петербургский государственный университет промышленных технологий и  дизайна — Википедия">
            <a:extLst>
              <a:ext uri="{FF2B5EF4-FFF2-40B4-BE49-F238E27FC236}">
                <a16:creationId xmlns:a16="http://schemas.microsoft.com/office/drawing/2014/main" id="{4192C46E-2D5A-6AAE-E28E-E79C5D17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01" y="5226240"/>
            <a:ext cx="491123" cy="47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71A1ABE-346E-B0BE-B641-EC446BDCE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765" y="5229422"/>
            <a:ext cx="618901" cy="463271"/>
          </a:xfrm>
          <a:prstGeom prst="rect">
            <a:avLst/>
          </a:prstGeom>
        </p:spPr>
      </p:pic>
      <p:sp>
        <p:nvSpPr>
          <p:cNvPr id="102" name="Google Shape;445;p8">
            <a:extLst>
              <a:ext uri="{FF2B5EF4-FFF2-40B4-BE49-F238E27FC236}">
                <a16:creationId xmlns:a16="http://schemas.microsoft.com/office/drawing/2014/main" id="{65670FE3-E207-FED7-3861-9465A90DC4AA}"/>
              </a:ext>
            </a:extLst>
          </p:cNvPr>
          <p:cNvSpPr/>
          <p:nvPr/>
        </p:nvSpPr>
        <p:spPr>
          <a:xfrm>
            <a:off x="4666621" y="5391828"/>
            <a:ext cx="1370943" cy="4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Легкая промышленность</a:t>
            </a:r>
            <a:endParaRPr lang="ru-RU" sz="1100" dirty="0"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445;p8">
            <a:extLst>
              <a:ext uri="{FF2B5EF4-FFF2-40B4-BE49-F238E27FC236}">
                <a16:creationId xmlns:a16="http://schemas.microsoft.com/office/drawing/2014/main" id="{ECDCD647-3D1E-20E8-F39A-565DD8F96A53}"/>
              </a:ext>
            </a:extLst>
          </p:cNvPr>
          <p:cNvSpPr/>
          <p:nvPr/>
        </p:nvSpPr>
        <p:spPr>
          <a:xfrm>
            <a:off x="6765909" y="5434210"/>
            <a:ext cx="1370943" cy="3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Мода</a:t>
            </a:r>
            <a:endParaRPr lang="ru-RU" sz="1100" dirty="0"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445;p8">
            <a:extLst>
              <a:ext uri="{FF2B5EF4-FFF2-40B4-BE49-F238E27FC236}">
                <a16:creationId xmlns:a16="http://schemas.microsoft.com/office/drawing/2014/main" id="{8C0A6DA0-F3A2-4F93-2322-24125FCB76E1}"/>
              </a:ext>
            </a:extLst>
          </p:cNvPr>
          <p:cNvSpPr/>
          <p:nvPr/>
        </p:nvSpPr>
        <p:spPr>
          <a:xfrm>
            <a:off x="4075718" y="5812178"/>
            <a:ext cx="2878546" cy="57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b="1" dirty="0">
                <a:latin typeface="ALS Hauss Bold" panose="02000000000000000000" pitchFamily="2" charset="0"/>
                <a:ea typeface="Montserrat"/>
                <a:cs typeface="Montserrat"/>
                <a:sym typeface="Montserrat"/>
              </a:rPr>
              <a:t>» 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учет спроса на конкретные профессии             при распределении контрольных цифр приема по программам СПО</a:t>
            </a:r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id="{2146656F-9379-F3A6-B29C-BA00EA8862EC}"/>
              </a:ext>
            </a:extLst>
          </p:cNvPr>
          <p:cNvSpPr/>
          <p:nvPr/>
        </p:nvSpPr>
        <p:spPr>
          <a:xfrm>
            <a:off x="7840265" y="746259"/>
            <a:ext cx="2139686" cy="1619932"/>
          </a:xfrm>
          <a:prstGeom prst="roundRect">
            <a:avLst>
              <a:gd name="adj" fmla="val 3706"/>
            </a:avLst>
          </a:prstGeom>
          <a:solidFill>
            <a:srgbClr val="F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18" name="Овал 117">
            <a:extLst>
              <a:ext uri="{FF2B5EF4-FFF2-40B4-BE49-F238E27FC236}">
                <a16:creationId xmlns:a16="http://schemas.microsoft.com/office/drawing/2014/main" id="{D6F0096E-5042-96EC-DE9F-83764D5EBCE4}"/>
              </a:ext>
            </a:extLst>
          </p:cNvPr>
          <p:cNvSpPr/>
          <p:nvPr/>
        </p:nvSpPr>
        <p:spPr>
          <a:xfrm>
            <a:off x="8714708" y="279910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185732E0-A0F0-6263-B7E9-4147BF86712D}"/>
              </a:ext>
            </a:extLst>
          </p:cNvPr>
          <p:cNvCxnSpPr>
            <a:cxnSpLocks/>
            <a:stCxn id="118" idx="0"/>
          </p:cNvCxnSpPr>
          <p:nvPr/>
        </p:nvCxnSpPr>
        <p:spPr>
          <a:xfrm flipV="1">
            <a:off x="8804708" y="2366191"/>
            <a:ext cx="0" cy="4329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Google Shape;445;p8">
            <a:extLst>
              <a:ext uri="{FF2B5EF4-FFF2-40B4-BE49-F238E27FC236}">
                <a16:creationId xmlns:a16="http://schemas.microsoft.com/office/drawing/2014/main" id="{376BFF51-8810-0EC8-100B-7A02B9F5518C}"/>
              </a:ext>
            </a:extLst>
          </p:cNvPr>
          <p:cNvSpPr/>
          <p:nvPr/>
        </p:nvSpPr>
        <p:spPr>
          <a:xfrm>
            <a:off x="8001044" y="873210"/>
            <a:ext cx="966914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экспорт</a:t>
            </a: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351E905B-AD0A-D6BA-1294-651B79730CB4}"/>
              </a:ext>
            </a:extLst>
          </p:cNvPr>
          <p:cNvSpPr/>
          <p:nvPr/>
        </p:nvSpPr>
        <p:spPr>
          <a:xfrm>
            <a:off x="7994551" y="856637"/>
            <a:ext cx="769784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E8B28F2-621B-72CE-2E15-B1043787282B}"/>
              </a:ext>
            </a:extLst>
          </p:cNvPr>
          <p:cNvSpPr/>
          <p:nvPr/>
        </p:nvSpPr>
        <p:spPr>
          <a:xfrm>
            <a:off x="9095367" y="28103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B8EF33B1-A030-DC80-FF24-E79763C9F90A}"/>
              </a:ext>
            </a:extLst>
          </p:cNvPr>
          <p:cNvCxnSpPr>
            <a:cxnSpLocks/>
            <a:endCxn id="122" idx="4"/>
          </p:cNvCxnSpPr>
          <p:nvPr/>
        </p:nvCxnSpPr>
        <p:spPr>
          <a:xfrm flipV="1">
            <a:off x="9185367" y="2990310"/>
            <a:ext cx="0" cy="12808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Контакты Санкт-Петербургского центра поддержки экспорта">
            <a:extLst>
              <a:ext uri="{FF2B5EF4-FFF2-40B4-BE49-F238E27FC236}">
                <a16:creationId xmlns:a16="http://schemas.microsoft.com/office/drawing/2014/main" id="{0CCAA5E8-5002-D252-0A3C-B4CE783F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155" y="853069"/>
            <a:ext cx="789547" cy="2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445;p8">
            <a:extLst>
              <a:ext uri="{FF2B5EF4-FFF2-40B4-BE49-F238E27FC236}">
                <a16:creationId xmlns:a16="http://schemas.microsoft.com/office/drawing/2014/main" id="{F4E20D03-5B45-877F-0EF7-B45E76E7C20B}"/>
              </a:ext>
            </a:extLst>
          </p:cNvPr>
          <p:cNvSpPr/>
          <p:nvPr/>
        </p:nvSpPr>
        <p:spPr>
          <a:xfrm>
            <a:off x="7928508" y="1511771"/>
            <a:ext cx="2334453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05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050" b="1" dirty="0">
                <a:solidFill>
                  <a:srgbClr val="F07177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05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стратегия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05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050" b="1" dirty="0">
                <a:solidFill>
                  <a:srgbClr val="F07177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05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финансовое планирование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05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050" b="1" dirty="0">
                <a:solidFill>
                  <a:srgbClr val="F07177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05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маркетинг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050" dirty="0">
                <a:solidFill>
                  <a:srgbClr val="F07177"/>
                </a:solidFill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050" b="1" dirty="0">
                <a:solidFill>
                  <a:srgbClr val="F07177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105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переговоры. подготовка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05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бизнес-плана и др.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200" dirty="0">
              <a:latin typeface="ALS Hauss Medium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445;p8">
            <a:extLst>
              <a:ext uri="{FF2B5EF4-FFF2-40B4-BE49-F238E27FC236}">
                <a16:creationId xmlns:a16="http://schemas.microsoft.com/office/drawing/2014/main" id="{F6816CDC-4957-B3B4-9AE4-47638560825C}"/>
              </a:ext>
            </a:extLst>
          </p:cNvPr>
          <p:cNvSpPr/>
          <p:nvPr/>
        </p:nvSpPr>
        <p:spPr>
          <a:xfrm>
            <a:off x="7915875" y="1158593"/>
            <a:ext cx="2707885" cy="49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запуск трека по экспортным компетенциям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endParaRPr lang="ru-RU" sz="1100" dirty="0">
              <a:latin typeface="ALS Hauss Book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445;p8">
            <a:extLst>
              <a:ext uri="{FF2B5EF4-FFF2-40B4-BE49-F238E27FC236}">
                <a16:creationId xmlns:a16="http://schemas.microsoft.com/office/drawing/2014/main" id="{8E819D52-1847-D43F-E3C3-77EB0829ECC0}"/>
              </a:ext>
            </a:extLst>
          </p:cNvPr>
          <p:cNvSpPr/>
          <p:nvPr/>
        </p:nvSpPr>
        <p:spPr>
          <a:xfrm>
            <a:off x="7894246" y="4451059"/>
            <a:ext cx="2822091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поддержка производства</a:t>
            </a: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1FEFB442-E17B-D98C-4F67-EA41A0DC40CA}"/>
              </a:ext>
            </a:extLst>
          </p:cNvPr>
          <p:cNvSpPr/>
          <p:nvPr/>
        </p:nvSpPr>
        <p:spPr>
          <a:xfrm>
            <a:off x="7873221" y="4438322"/>
            <a:ext cx="2018202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055" name="Овал 1054">
            <a:extLst>
              <a:ext uri="{FF2B5EF4-FFF2-40B4-BE49-F238E27FC236}">
                <a16:creationId xmlns:a16="http://schemas.microsoft.com/office/drawing/2014/main" id="{5AED9ABF-55AD-F216-1776-45A59444D074}"/>
              </a:ext>
            </a:extLst>
          </p:cNvPr>
          <p:cNvSpPr/>
          <p:nvPr/>
        </p:nvSpPr>
        <p:spPr>
          <a:xfrm>
            <a:off x="10500478" y="2794307"/>
            <a:ext cx="180000" cy="18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56" name="Прямая соединительная линия 1055">
            <a:extLst>
              <a:ext uri="{FF2B5EF4-FFF2-40B4-BE49-F238E27FC236}">
                <a16:creationId xmlns:a16="http://schemas.microsoft.com/office/drawing/2014/main" id="{4A552496-C63A-1D89-BC2E-2914335A53A6}"/>
              </a:ext>
            </a:extLst>
          </p:cNvPr>
          <p:cNvCxnSpPr>
            <a:cxnSpLocks/>
            <a:stCxn id="1055" idx="0"/>
          </p:cNvCxnSpPr>
          <p:nvPr/>
        </p:nvCxnSpPr>
        <p:spPr>
          <a:xfrm flipV="1">
            <a:off x="10590478" y="1586078"/>
            <a:ext cx="0" cy="12082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7" name="Скругленный прямоугольник 1056">
            <a:extLst>
              <a:ext uri="{FF2B5EF4-FFF2-40B4-BE49-F238E27FC236}">
                <a16:creationId xmlns:a16="http://schemas.microsoft.com/office/drawing/2014/main" id="{BF0866EF-B595-37EB-3564-302175325B80}"/>
              </a:ext>
            </a:extLst>
          </p:cNvPr>
          <p:cNvSpPr/>
          <p:nvPr/>
        </p:nvSpPr>
        <p:spPr>
          <a:xfrm>
            <a:off x="10310255" y="749173"/>
            <a:ext cx="1469257" cy="1333820"/>
          </a:xfrm>
          <a:prstGeom prst="roundRect">
            <a:avLst>
              <a:gd name="adj" fmla="val 3706"/>
            </a:avLst>
          </a:prstGeom>
          <a:solidFill>
            <a:srgbClr val="F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059" name="Google Shape;445;p8">
            <a:extLst>
              <a:ext uri="{FF2B5EF4-FFF2-40B4-BE49-F238E27FC236}">
                <a16:creationId xmlns:a16="http://schemas.microsoft.com/office/drawing/2014/main" id="{5001E7EE-E5D2-E504-D3E0-D5675B1B8F20}"/>
              </a:ext>
            </a:extLst>
          </p:cNvPr>
          <p:cNvSpPr/>
          <p:nvPr/>
        </p:nvSpPr>
        <p:spPr>
          <a:xfrm>
            <a:off x="10434754" y="895026"/>
            <a:ext cx="1217919" cy="46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направления                         работы</a:t>
            </a:r>
          </a:p>
        </p:txBody>
      </p:sp>
      <p:sp>
        <p:nvSpPr>
          <p:cNvPr id="1060" name="Google Shape;445;p8">
            <a:extLst>
              <a:ext uri="{FF2B5EF4-FFF2-40B4-BE49-F238E27FC236}">
                <a16:creationId xmlns:a16="http://schemas.microsoft.com/office/drawing/2014/main" id="{2022C119-F9C8-431F-C8BE-1B9E698B43AF}"/>
              </a:ext>
            </a:extLst>
          </p:cNvPr>
          <p:cNvSpPr/>
          <p:nvPr/>
        </p:nvSpPr>
        <p:spPr>
          <a:xfrm>
            <a:off x="10357582" y="1498589"/>
            <a:ext cx="1683992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 качественные материалы</a:t>
            </a:r>
          </a:p>
        </p:txBody>
      </p:sp>
      <p:sp>
        <p:nvSpPr>
          <p:cNvPr id="1061" name="Google Shape;445;p8">
            <a:extLst>
              <a:ext uri="{FF2B5EF4-FFF2-40B4-BE49-F238E27FC236}">
                <a16:creationId xmlns:a16="http://schemas.microsoft.com/office/drawing/2014/main" id="{58104BDC-C865-B48E-3491-8C7A1D46E43A}"/>
              </a:ext>
            </a:extLst>
          </p:cNvPr>
          <p:cNvSpPr/>
          <p:nvPr/>
        </p:nvSpPr>
        <p:spPr>
          <a:xfrm>
            <a:off x="10357899" y="1299732"/>
            <a:ext cx="2707885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 фурнитура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endParaRPr lang="ru-RU" sz="1100" dirty="0">
              <a:latin typeface="ALS Hauss Book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62" name="Google Shape;445;p8">
            <a:extLst>
              <a:ext uri="{FF2B5EF4-FFF2-40B4-BE49-F238E27FC236}">
                <a16:creationId xmlns:a16="http://schemas.microsoft.com/office/drawing/2014/main" id="{B61FFBE1-62F1-560E-E872-66D552B871EE}"/>
              </a:ext>
            </a:extLst>
          </p:cNvPr>
          <p:cNvSpPr/>
          <p:nvPr/>
        </p:nvSpPr>
        <p:spPr>
          <a:xfrm>
            <a:off x="10364945" y="1811803"/>
            <a:ext cx="2707885" cy="22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Medium" panose="02000000000000000000" pitchFamily="2" charset="0"/>
                <a:ea typeface="Montserrat"/>
                <a:cs typeface="Montserrat"/>
                <a:sym typeface="Montserrat"/>
              </a:rPr>
              <a:t>»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 принт</a:t>
            </a:r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id="{95F7456B-0A47-699C-E2AE-749349FD051F}"/>
              </a:ext>
            </a:extLst>
          </p:cNvPr>
          <p:cNvSpPr/>
          <p:nvPr/>
        </p:nvSpPr>
        <p:spPr>
          <a:xfrm>
            <a:off x="10457717" y="874557"/>
            <a:ext cx="1141795" cy="394299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id="{8C8D081D-6528-6C99-70C9-BC9B4351379A}"/>
              </a:ext>
            </a:extLst>
          </p:cNvPr>
          <p:cNvSpPr/>
          <p:nvPr/>
        </p:nvSpPr>
        <p:spPr>
          <a:xfrm>
            <a:off x="10308118" y="4918073"/>
            <a:ext cx="1468116" cy="1485897"/>
          </a:xfrm>
          <a:prstGeom prst="roundRect">
            <a:avLst>
              <a:gd name="adj" fmla="val 4995"/>
            </a:avLst>
          </a:prstGeom>
          <a:solidFill>
            <a:srgbClr val="F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069" name="Google Shape;445;p8">
            <a:extLst>
              <a:ext uri="{FF2B5EF4-FFF2-40B4-BE49-F238E27FC236}">
                <a16:creationId xmlns:a16="http://schemas.microsoft.com/office/drawing/2014/main" id="{929DA156-E1B9-2C6B-11A1-8FC0EDE6A8BF}"/>
              </a:ext>
            </a:extLst>
          </p:cNvPr>
          <p:cNvSpPr/>
          <p:nvPr/>
        </p:nvSpPr>
        <p:spPr>
          <a:xfrm>
            <a:off x="10478239" y="5070958"/>
            <a:ext cx="2302388" cy="3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мероприятия</a:t>
            </a:r>
          </a:p>
        </p:txBody>
      </p:sp>
      <p:sp>
        <p:nvSpPr>
          <p:cNvPr id="1073" name="Скругленный прямоугольник 1072">
            <a:extLst>
              <a:ext uri="{FF2B5EF4-FFF2-40B4-BE49-F238E27FC236}">
                <a16:creationId xmlns:a16="http://schemas.microsoft.com/office/drawing/2014/main" id="{9A921BA4-6E0A-92D4-EE3E-30DBED29ED56}"/>
              </a:ext>
            </a:extLst>
          </p:cNvPr>
          <p:cNvSpPr/>
          <p:nvPr/>
        </p:nvSpPr>
        <p:spPr>
          <a:xfrm>
            <a:off x="10445744" y="5065154"/>
            <a:ext cx="1183689" cy="253535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074" name="Google Shape;445;p8">
            <a:extLst>
              <a:ext uri="{FF2B5EF4-FFF2-40B4-BE49-F238E27FC236}">
                <a16:creationId xmlns:a16="http://schemas.microsoft.com/office/drawing/2014/main" id="{E42F5057-198A-6920-32CA-CB2D32E0E7A6}"/>
              </a:ext>
            </a:extLst>
          </p:cNvPr>
          <p:cNvSpPr/>
          <p:nvPr/>
        </p:nvSpPr>
        <p:spPr>
          <a:xfrm>
            <a:off x="10370431" y="5376064"/>
            <a:ext cx="2707885" cy="90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экспозиция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петербургских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дизайнеров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на выставке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Collection Premiere </a:t>
            </a:r>
            <a:endParaRPr lang="ru-RU" sz="1100" dirty="0">
              <a:latin typeface="ALS Hauss Book" panose="02000000000000000000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Moscow </a:t>
            </a:r>
            <a:endParaRPr lang="ru-RU" sz="1100" dirty="0">
              <a:latin typeface="ALS Hauss Book" panose="020000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75" name="Овал 1074">
            <a:extLst>
              <a:ext uri="{FF2B5EF4-FFF2-40B4-BE49-F238E27FC236}">
                <a16:creationId xmlns:a16="http://schemas.microsoft.com/office/drawing/2014/main" id="{73A47737-FBA2-C159-4885-D09B5AE3C14D}"/>
              </a:ext>
            </a:extLst>
          </p:cNvPr>
          <p:cNvSpPr/>
          <p:nvPr/>
        </p:nvSpPr>
        <p:spPr>
          <a:xfrm>
            <a:off x="11165581" y="2794307"/>
            <a:ext cx="180000" cy="18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76" name="Прямая соединительная линия 1075">
            <a:extLst>
              <a:ext uri="{FF2B5EF4-FFF2-40B4-BE49-F238E27FC236}">
                <a16:creationId xmlns:a16="http://schemas.microsoft.com/office/drawing/2014/main" id="{F05CA99A-B446-EA06-3CCD-28DFB8D4C9BF}"/>
              </a:ext>
            </a:extLst>
          </p:cNvPr>
          <p:cNvCxnSpPr>
            <a:cxnSpLocks/>
            <a:endCxn id="1075" idx="4"/>
          </p:cNvCxnSpPr>
          <p:nvPr/>
        </p:nvCxnSpPr>
        <p:spPr>
          <a:xfrm flipV="1">
            <a:off x="11255581" y="2974307"/>
            <a:ext cx="0" cy="19421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1" name="Скругленный прямоугольник 1080">
            <a:extLst>
              <a:ext uri="{FF2B5EF4-FFF2-40B4-BE49-F238E27FC236}">
                <a16:creationId xmlns:a16="http://schemas.microsoft.com/office/drawing/2014/main" id="{78B7EBEC-DF9A-C0F5-8D89-E76B693BB344}"/>
              </a:ext>
            </a:extLst>
          </p:cNvPr>
          <p:cNvSpPr/>
          <p:nvPr/>
        </p:nvSpPr>
        <p:spPr>
          <a:xfrm>
            <a:off x="306742" y="2030708"/>
            <a:ext cx="1047849" cy="567632"/>
          </a:xfrm>
          <a:prstGeom prst="roundRect">
            <a:avLst>
              <a:gd name="adj" fmla="val 544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1082" name="Овал 1081">
            <a:extLst>
              <a:ext uri="{FF2B5EF4-FFF2-40B4-BE49-F238E27FC236}">
                <a16:creationId xmlns:a16="http://schemas.microsoft.com/office/drawing/2014/main" id="{F942E4E4-C7AE-F3FD-397E-9E01437A333D}"/>
              </a:ext>
            </a:extLst>
          </p:cNvPr>
          <p:cNvSpPr/>
          <p:nvPr/>
        </p:nvSpPr>
        <p:spPr>
          <a:xfrm>
            <a:off x="524444" y="2803881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4" name="Google Shape;445;p8">
            <a:extLst>
              <a:ext uri="{FF2B5EF4-FFF2-40B4-BE49-F238E27FC236}">
                <a16:creationId xmlns:a16="http://schemas.microsoft.com/office/drawing/2014/main" id="{B354F016-D537-F997-1F29-2A1A319096C9}"/>
              </a:ext>
            </a:extLst>
          </p:cNvPr>
          <p:cNvSpPr/>
          <p:nvPr/>
        </p:nvSpPr>
        <p:spPr>
          <a:xfrm>
            <a:off x="256695" y="2108173"/>
            <a:ext cx="1151048" cy="50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ALS Hauss" panose="02000000000000000000" pitchFamily="2" charset="0"/>
                <a:ea typeface="Montserrat"/>
                <a:cs typeface="Montserrat"/>
                <a:sym typeface="Montserrat"/>
              </a:rPr>
              <a:t>СТАРТ                                  ПРОЕКТА</a:t>
            </a:r>
          </a:p>
        </p:txBody>
      </p:sp>
      <p:sp>
        <p:nvSpPr>
          <p:cNvPr id="2051" name="Google Shape;445;p8">
            <a:extLst>
              <a:ext uri="{FF2B5EF4-FFF2-40B4-BE49-F238E27FC236}">
                <a16:creationId xmlns:a16="http://schemas.microsoft.com/office/drawing/2014/main" id="{EDBAAAB5-0A2A-AC1C-56CB-FEA3741EBE47}"/>
              </a:ext>
            </a:extLst>
          </p:cNvPr>
          <p:cNvSpPr/>
          <p:nvPr/>
        </p:nvSpPr>
        <p:spPr>
          <a:xfrm>
            <a:off x="1920771" y="1215183"/>
            <a:ext cx="1524681" cy="49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«</a:t>
            </a:r>
            <a:r>
              <a:rPr lang="en-US" sz="1100" dirty="0" err="1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В</a:t>
            </a:r>
            <a:r>
              <a:rPr lang="ru-RU" sz="1100" dirty="0" err="1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ыращивание</a:t>
            </a: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»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новых модных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брендов</a:t>
            </a:r>
          </a:p>
        </p:txBody>
      </p:sp>
      <p:sp>
        <p:nvSpPr>
          <p:cNvPr id="2053" name="Google Shape;445;p8">
            <a:extLst>
              <a:ext uri="{FF2B5EF4-FFF2-40B4-BE49-F238E27FC236}">
                <a16:creationId xmlns:a16="http://schemas.microsoft.com/office/drawing/2014/main" id="{3864E457-5A5C-0F8D-4FB9-94DB8F419BF5}"/>
              </a:ext>
            </a:extLst>
          </p:cNvPr>
          <p:cNvSpPr/>
          <p:nvPr/>
        </p:nvSpPr>
        <p:spPr>
          <a:xfrm>
            <a:off x="890314" y="5306794"/>
            <a:ext cx="2667801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Образовательные программы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>
                <a:latin typeface="ALS Hauss Book" panose="02000000000000000000" pitchFamily="2" charset="0"/>
                <a:ea typeface="Montserrat"/>
                <a:cs typeface="Montserrat"/>
                <a:sym typeface="Montserrat"/>
              </a:rPr>
              <a:t>для развития существующих брендов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AD3E3F-935B-171F-4ABD-8CB0EA357E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485"/>
          <a:stretch/>
        </p:blipFill>
        <p:spPr>
          <a:xfrm>
            <a:off x="299752" y="917521"/>
            <a:ext cx="1055476" cy="1008139"/>
          </a:xfrm>
          <a:prstGeom prst="roundRect">
            <a:avLst>
              <a:gd name="adj" fmla="val 8996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947BE2-995B-7D84-5836-421C06BDA9A9}"/>
              </a:ext>
            </a:extLst>
          </p:cNvPr>
          <p:cNvSpPr txBox="1"/>
          <p:nvPr/>
        </p:nvSpPr>
        <p:spPr>
          <a:xfrm>
            <a:off x="10478239" y="6585993"/>
            <a:ext cx="1435419" cy="23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5/</a:t>
            </a:r>
            <a:r>
              <a:rPr lang="en-US" sz="1000" dirty="0">
                <a:latin typeface="ALS Hauss Light" panose="02000000000000000000" pitchFamily="2" charset="0"/>
                <a:cs typeface="Arial Black" panose="020B0604020202020204" pitchFamily="34" charset="0"/>
              </a:rPr>
              <a:t>6</a:t>
            </a:r>
            <a:endParaRPr lang="ru-RU" sz="1000" dirty="0">
              <a:latin typeface="ALS Hauss Light" panose="02000000000000000000" pitchFamily="2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Овал 46">
            <a:extLst>
              <a:ext uri="{FF2B5EF4-FFF2-40B4-BE49-F238E27FC236}">
                <a16:creationId xmlns:a16="http://schemas.microsoft.com/office/drawing/2014/main" id="{269B8288-BEB6-F17C-341E-9D00BE8CB5FC}"/>
              </a:ext>
            </a:extLst>
          </p:cNvPr>
          <p:cNvSpPr/>
          <p:nvPr/>
        </p:nvSpPr>
        <p:spPr>
          <a:xfrm>
            <a:off x="7627917" y="2437753"/>
            <a:ext cx="1800000" cy="1800000"/>
          </a:xfrm>
          <a:prstGeom prst="ellipse">
            <a:avLst/>
          </a:prstGeom>
          <a:solidFill>
            <a:srgbClr val="F07177"/>
          </a:solidFill>
          <a:ln>
            <a:noFill/>
          </a:ln>
          <a:effectLst>
            <a:glow rad="288158">
              <a:srgbClr val="F07177">
                <a:alpha val="97067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87C4FF-9B97-AD45-B833-7C15AA49515E}"/>
              </a:ext>
            </a:extLst>
          </p:cNvPr>
          <p:cNvSpPr txBox="1"/>
          <p:nvPr/>
        </p:nvSpPr>
        <p:spPr>
          <a:xfrm>
            <a:off x="842076" y="2004944"/>
            <a:ext cx="88303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400" dirty="0">
                <a:latin typeface="Montserrat Light" pitchFamily="2" charset="0"/>
                <a:cs typeface="Arial Black" panose="020B0604020202020204" pitchFamily="34" charset="0"/>
              </a:rPr>
              <a:t>КОМИТЕТ ПО ПРОМЫШЛЕННОЙ ПОЛИТИКЕ, ИННОВАЦИЯМ И ТОРГОВЛЕ САНКТ-ПЕТЕРБУРГА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F9C703-AA5C-2C11-CCF6-5E3453DE0BA2}"/>
              </a:ext>
            </a:extLst>
          </p:cNvPr>
          <p:cNvSpPr txBox="1"/>
          <p:nvPr/>
        </p:nvSpPr>
        <p:spPr>
          <a:xfrm>
            <a:off x="966066" y="3145744"/>
            <a:ext cx="5828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2000" dirty="0">
                <a:latin typeface="Montserrat Light" pitchFamily="2" charset="0"/>
                <a:cs typeface="Al Nile" pitchFamily="2" charset="-78"/>
              </a:rPr>
              <a:t>Санкт-Петербург,</a:t>
            </a:r>
          </a:p>
          <a:p>
            <a:pPr algn="r"/>
            <a:r>
              <a:rPr lang="ru-RU" sz="2000" dirty="0">
                <a:latin typeface="Montserrat Light" pitchFamily="2" charset="0"/>
                <a:cs typeface="Al Nile" pitchFamily="2" charset="-78"/>
              </a:rPr>
              <a:t>Новгородская ул., д. 20А</a:t>
            </a:r>
          </a:p>
          <a:p>
            <a:pPr algn="r"/>
            <a:endParaRPr lang="ru-RU" sz="1000" dirty="0">
              <a:latin typeface="Montserrat Light" pitchFamily="2" charset="0"/>
              <a:cs typeface="Al Nile" pitchFamily="2" charset="-78"/>
            </a:endParaRPr>
          </a:p>
          <a:p>
            <a:pPr algn="r"/>
            <a:r>
              <a:rPr lang="en" sz="2000" dirty="0">
                <a:latin typeface="Montserrat Light" pitchFamily="2" charset="0"/>
                <a:cs typeface="Al Nile" pitchFamily="2" charset="-78"/>
              </a:rPr>
              <a:t>c</a:t>
            </a:r>
            <a:r>
              <a:rPr lang="en-US" sz="2000" dirty="0" err="1">
                <a:latin typeface="Montserrat Light" pitchFamily="2" charset="0"/>
                <a:cs typeface="Al Nile" pitchFamily="2" charset="-78"/>
              </a:rPr>
              <a:t>ipit</a:t>
            </a:r>
            <a:r>
              <a:rPr lang="en" sz="2000" dirty="0">
                <a:latin typeface="Montserrat Light" pitchFamily="2" charset="0"/>
                <a:cs typeface="Al Nile" pitchFamily="2" charset="-78"/>
              </a:rPr>
              <a:t>.gov.spb.ru</a:t>
            </a:r>
            <a:endParaRPr lang="ru-RU" sz="2000" dirty="0">
              <a:latin typeface="Montserrat Light" pitchFamily="2" charset="0"/>
              <a:cs typeface="Al Nile" pitchFamily="2" charset="-78"/>
            </a:endParaRPr>
          </a:p>
          <a:p>
            <a:pPr algn="r"/>
            <a:r>
              <a:rPr lang="ru-RU" sz="2000" dirty="0">
                <a:latin typeface="Montserrat Light" pitchFamily="2" charset="0"/>
                <a:cs typeface="Al Nile" pitchFamily="2" charset="-78"/>
              </a:rPr>
              <a:t>+ 7 (812) 576-00-02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B81A7079-4273-914E-8615-BF057201FFC8}"/>
              </a:ext>
            </a:extLst>
          </p:cNvPr>
          <p:cNvCxnSpPr>
            <a:cxnSpLocks/>
          </p:cNvCxnSpPr>
          <p:nvPr/>
        </p:nvCxnSpPr>
        <p:spPr>
          <a:xfrm>
            <a:off x="0" y="2942675"/>
            <a:ext cx="6615113" cy="0"/>
          </a:xfrm>
          <a:prstGeom prst="straightConnector1">
            <a:avLst/>
          </a:prstGeom>
          <a:ln w="12700">
            <a:solidFill>
              <a:srgbClr val="AFABAB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077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700</Words>
  <Application>Microsoft Macintosh PowerPoint</Application>
  <PresentationFormat>Широкоэкранный</PresentationFormat>
  <Paragraphs>269</Paragraphs>
  <Slides>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ALS Hauss Book</vt:lpstr>
      <vt:lpstr>Montserrat Light</vt:lpstr>
      <vt:lpstr>Calibri Light</vt:lpstr>
      <vt:lpstr>ALS Hauss</vt:lpstr>
      <vt:lpstr>Montserrat</vt:lpstr>
      <vt:lpstr>Calibri</vt:lpstr>
      <vt:lpstr>ALS Hauss Medium</vt:lpstr>
      <vt:lpstr>ALS Hauss Light</vt:lpstr>
      <vt:lpstr>ALS Hauss Bold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e-alisa2008@mail.ru</dc:creator>
  <cp:lastModifiedBy>Коробова Екатерина Анатольевна</cp:lastModifiedBy>
  <cp:revision>82</cp:revision>
  <dcterms:created xsi:type="dcterms:W3CDTF">2022-03-01T14:29:51Z</dcterms:created>
  <dcterms:modified xsi:type="dcterms:W3CDTF">2023-02-21T16:02:08Z</dcterms:modified>
</cp:coreProperties>
</file>