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74" r:id="rId4"/>
    <p:sldId id="275" r:id="rId5"/>
    <p:sldId id="276" r:id="rId6"/>
    <p:sldId id="257" r:id="rId7"/>
    <p:sldId id="262" r:id="rId8"/>
    <p:sldId id="258" r:id="rId9"/>
    <p:sldId id="260" r:id="rId10"/>
    <p:sldId id="261" r:id="rId11"/>
    <p:sldId id="271" r:id="rId12"/>
    <p:sldId id="266" r:id="rId13"/>
    <p:sldId id="263" r:id="rId14"/>
    <p:sldId id="267" r:id="rId15"/>
    <p:sldId id="268" r:id="rId16"/>
    <p:sldId id="273" r:id="rId17"/>
    <p:sldId id="272" r:id="rId18"/>
    <p:sldId id="26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0C4BE-00D9-4BD3-BED2-5DCE5D24A9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B2D6070-6898-4819-9138-AB8F8E3ECFF7}">
      <dgm:prSet/>
      <dgm:spPr/>
      <dgm:t>
        <a:bodyPr/>
        <a:lstStyle/>
        <a:p>
          <a:pPr rtl="0"/>
          <a:r>
            <a:rPr lang="ru-RU" b="1"/>
            <a:t>Учреждение ФСИН</a:t>
          </a:r>
          <a:endParaRPr lang="ru-RU"/>
        </a:p>
      </dgm:t>
    </dgm:pt>
    <dgm:pt modelId="{A796821C-B876-4172-ADBB-DCD66EDFE977}" type="parTrans" cxnId="{96407C97-9E2C-4444-8EA5-13817F6AFBB2}">
      <dgm:prSet/>
      <dgm:spPr/>
      <dgm:t>
        <a:bodyPr/>
        <a:lstStyle/>
        <a:p>
          <a:endParaRPr lang="ru-RU"/>
        </a:p>
      </dgm:t>
    </dgm:pt>
    <dgm:pt modelId="{7044101F-959B-488A-81CB-DF38AFC38BEB}" type="sibTrans" cxnId="{96407C97-9E2C-4444-8EA5-13817F6AFBB2}">
      <dgm:prSet/>
      <dgm:spPr/>
      <dgm:t>
        <a:bodyPr/>
        <a:lstStyle/>
        <a:p>
          <a:endParaRPr lang="ru-RU"/>
        </a:p>
      </dgm:t>
    </dgm:pt>
    <dgm:pt modelId="{DC571B54-9019-4061-A061-A57F1A33BDD3}" type="pres">
      <dgm:prSet presAssocID="{AB30C4BE-00D9-4BD3-BED2-5DCE5D24A9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0CB4D2-5575-4882-BE13-373FC85E8775}" type="pres">
      <dgm:prSet presAssocID="{9B2D6070-6898-4819-9138-AB8F8E3ECF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4D25F-6F7D-406F-9D06-589DA8CA9B82}" type="presOf" srcId="{AB30C4BE-00D9-4BD3-BED2-5DCE5D24A9A5}" destId="{DC571B54-9019-4061-A061-A57F1A33BDD3}" srcOrd="0" destOrd="0" presId="urn:microsoft.com/office/officeart/2005/8/layout/vList2"/>
    <dgm:cxn modelId="{96407C97-9E2C-4444-8EA5-13817F6AFBB2}" srcId="{AB30C4BE-00D9-4BD3-BED2-5DCE5D24A9A5}" destId="{9B2D6070-6898-4819-9138-AB8F8E3ECFF7}" srcOrd="0" destOrd="0" parTransId="{A796821C-B876-4172-ADBB-DCD66EDFE977}" sibTransId="{7044101F-959B-488A-81CB-DF38AFC38BEB}"/>
    <dgm:cxn modelId="{E4BEDE9B-B116-4AC0-ACBE-67FA54565C5B}" type="presOf" srcId="{9B2D6070-6898-4819-9138-AB8F8E3ECFF7}" destId="{F80CB4D2-5575-4882-BE13-373FC85E8775}" srcOrd="0" destOrd="0" presId="urn:microsoft.com/office/officeart/2005/8/layout/vList2"/>
    <dgm:cxn modelId="{988EB8B0-2C94-409F-B04D-C6C8F97BBBBE}" type="presParOf" srcId="{DC571B54-9019-4061-A061-A57F1A33BDD3}" destId="{F80CB4D2-5575-4882-BE13-373FC85E87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62DD94-C02A-419C-8A9C-D15274243E8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6ADD41-B99F-40A5-9547-AA4DA98A95A1}">
      <dgm:prSet custT="1"/>
      <dgm:spPr/>
      <dgm:t>
        <a:bodyPr/>
        <a:lstStyle/>
        <a:p>
          <a:pPr rtl="0"/>
          <a:r>
            <a:rPr lang="ru-RU" sz="2000" b="1" dirty="0"/>
            <a:t>Установочные данные на клиента, содержащие в себе персональные и идентификационные данные</a:t>
          </a:r>
          <a:endParaRPr lang="ru-RU" sz="2000" dirty="0"/>
        </a:p>
      </dgm:t>
    </dgm:pt>
    <dgm:pt modelId="{4A03EFDF-FAA0-48B5-9D96-0B46CBE87745}" type="parTrans" cxnId="{AEF6FB4C-1711-4409-BE33-EFEA3409AAD6}">
      <dgm:prSet/>
      <dgm:spPr/>
      <dgm:t>
        <a:bodyPr/>
        <a:lstStyle/>
        <a:p>
          <a:endParaRPr lang="ru-RU"/>
        </a:p>
      </dgm:t>
    </dgm:pt>
    <dgm:pt modelId="{6C6BCC85-56CA-41D0-99FB-93E4C107266C}" type="sibTrans" cxnId="{AEF6FB4C-1711-4409-BE33-EFEA3409AAD6}">
      <dgm:prSet/>
      <dgm:spPr/>
      <dgm:t>
        <a:bodyPr/>
        <a:lstStyle/>
        <a:p>
          <a:endParaRPr lang="ru-RU"/>
        </a:p>
      </dgm:t>
    </dgm:pt>
    <dgm:pt modelId="{5FB110EE-5BA2-4592-A91E-799413FDF50D}">
      <dgm:prSet custT="1"/>
      <dgm:spPr/>
      <dgm:t>
        <a:bodyPr/>
        <a:lstStyle/>
        <a:p>
          <a:pPr rtl="0"/>
          <a:r>
            <a:rPr lang="ru-RU" sz="2000" b="1" dirty="0"/>
            <a:t>Результаты социальной диагностики по унифицированной методике, содержащие характеристику трудной жизненной ситуации</a:t>
          </a:r>
          <a:endParaRPr lang="ru-RU" sz="2000" dirty="0"/>
        </a:p>
      </dgm:t>
    </dgm:pt>
    <dgm:pt modelId="{D297C92F-D5FA-4D92-9BA2-2F82F9C4B7AB}" type="parTrans" cxnId="{FCBBD230-2A4F-4110-AE47-71949D2E8EDE}">
      <dgm:prSet/>
      <dgm:spPr/>
      <dgm:t>
        <a:bodyPr/>
        <a:lstStyle/>
        <a:p>
          <a:endParaRPr lang="ru-RU"/>
        </a:p>
      </dgm:t>
    </dgm:pt>
    <dgm:pt modelId="{78CBA1AE-02ED-45A7-AD11-A27136BE918B}" type="sibTrans" cxnId="{FCBBD230-2A4F-4110-AE47-71949D2E8EDE}">
      <dgm:prSet/>
      <dgm:spPr/>
      <dgm:t>
        <a:bodyPr/>
        <a:lstStyle/>
        <a:p>
          <a:endParaRPr lang="ru-RU"/>
        </a:p>
      </dgm:t>
    </dgm:pt>
    <dgm:pt modelId="{942D0858-5F3B-4D7C-BB13-CE43EC189CD9}">
      <dgm:prSet custT="1"/>
      <dgm:spPr/>
      <dgm:t>
        <a:bodyPr/>
        <a:lstStyle/>
        <a:p>
          <a:pPr rtl="0"/>
          <a:r>
            <a:rPr lang="ru-RU" sz="2000" b="1" dirty="0"/>
            <a:t>План реабилитационных мероприятий в динамике их реализации</a:t>
          </a:r>
          <a:endParaRPr lang="ru-RU" sz="2000" dirty="0"/>
        </a:p>
      </dgm:t>
    </dgm:pt>
    <dgm:pt modelId="{01213FF2-8EF7-4126-8E94-CBF3A32B6F30}" type="parTrans" cxnId="{B806F753-C83A-4A3E-93E1-5BFB98772D9B}">
      <dgm:prSet/>
      <dgm:spPr/>
      <dgm:t>
        <a:bodyPr/>
        <a:lstStyle/>
        <a:p>
          <a:endParaRPr lang="ru-RU"/>
        </a:p>
      </dgm:t>
    </dgm:pt>
    <dgm:pt modelId="{7BF8CAED-6AC1-48BC-B6B4-9566299A9A12}" type="sibTrans" cxnId="{B806F753-C83A-4A3E-93E1-5BFB98772D9B}">
      <dgm:prSet/>
      <dgm:spPr/>
      <dgm:t>
        <a:bodyPr/>
        <a:lstStyle/>
        <a:p>
          <a:endParaRPr lang="ru-RU"/>
        </a:p>
      </dgm:t>
    </dgm:pt>
    <dgm:pt modelId="{7D6EF0D1-3D74-40F3-942C-E07723B5AF27}">
      <dgm:prSet custT="1"/>
      <dgm:spPr/>
      <dgm:t>
        <a:bodyPr/>
        <a:lstStyle/>
        <a:p>
          <a:pPr rtl="0"/>
          <a:r>
            <a:rPr lang="ru-RU" sz="2000" b="1" dirty="0"/>
            <a:t>Оценка эффективности мер по социальной реабилитации</a:t>
          </a:r>
          <a:endParaRPr lang="ru-RU" sz="2000" dirty="0"/>
        </a:p>
      </dgm:t>
    </dgm:pt>
    <dgm:pt modelId="{10C50BBF-94E1-4E66-AEDC-6855097CFB50}" type="parTrans" cxnId="{B6CF2120-655F-47E7-834D-B9104A03BB75}">
      <dgm:prSet/>
      <dgm:spPr/>
      <dgm:t>
        <a:bodyPr/>
        <a:lstStyle/>
        <a:p>
          <a:endParaRPr lang="ru-RU"/>
        </a:p>
      </dgm:t>
    </dgm:pt>
    <dgm:pt modelId="{005F50DC-90B7-4C2D-967F-6A38D7C4C603}" type="sibTrans" cxnId="{B6CF2120-655F-47E7-834D-B9104A03BB75}">
      <dgm:prSet/>
      <dgm:spPr/>
      <dgm:t>
        <a:bodyPr/>
        <a:lstStyle/>
        <a:p>
          <a:endParaRPr lang="ru-RU"/>
        </a:p>
      </dgm:t>
    </dgm:pt>
    <dgm:pt modelId="{599FFCC9-8A10-4540-A33A-2F99CBBD3D3D}" type="pres">
      <dgm:prSet presAssocID="{E562DD94-C02A-419C-8A9C-D15274243E8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4D8C5A-76DB-41E8-B940-A5179CE93B85}" type="pres">
      <dgm:prSet presAssocID="{896ADD41-B99F-40A5-9547-AA4DA98A95A1}" presName="composite" presStyleCnt="0"/>
      <dgm:spPr/>
    </dgm:pt>
    <dgm:pt modelId="{284414AD-92B6-4D0B-97EA-8D679696D85A}" type="pres">
      <dgm:prSet presAssocID="{896ADD41-B99F-40A5-9547-AA4DA98A95A1}" presName="imgShp" presStyleLbl="fgImgPlace1" presStyleIdx="0" presStyleCnt="4" custLinFactNeighborX="-85238" custLinFactNeighborY="-1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562C35-D00F-4653-A191-DE598036C2ED}" type="pres">
      <dgm:prSet presAssocID="{896ADD41-B99F-40A5-9547-AA4DA98A95A1}" presName="txShp" presStyleLbl="node1" presStyleIdx="0" presStyleCnt="4" custScaleX="130839" custLinFactNeighborX="10004" custLinFactNeighborY="-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71320-38DE-4068-94A2-1AB0FE0DC6EB}" type="pres">
      <dgm:prSet presAssocID="{6C6BCC85-56CA-41D0-99FB-93E4C107266C}" presName="spacing" presStyleCnt="0"/>
      <dgm:spPr/>
    </dgm:pt>
    <dgm:pt modelId="{B8F33815-295F-47C9-9B3A-A05A05A6783A}" type="pres">
      <dgm:prSet presAssocID="{5FB110EE-5BA2-4592-A91E-799413FDF50D}" presName="composite" presStyleCnt="0"/>
      <dgm:spPr/>
    </dgm:pt>
    <dgm:pt modelId="{28CDF8C2-0090-4192-A122-107D1B90A4B3}" type="pres">
      <dgm:prSet presAssocID="{5FB110EE-5BA2-4592-A91E-799413FDF50D}" presName="imgShp" presStyleLbl="fgImgPlace1" presStyleIdx="1" presStyleCnt="4" custLinFactNeighborX="-85238" custLinFactNeighborY="-36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D0CBDE5-2887-48E2-AF39-83C7A93C637F}" type="pres">
      <dgm:prSet presAssocID="{5FB110EE-5BA2-4592-A91E-799413FDF50D}" presName="txShp" presStyleLbl="node1" presStyleIdx="1" presStyleCnt="4" custScaleX="130840" custLinFactNeighborX="11084" custLinFactNeighborY="4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78ED-DB8A-4AB0-9824-118FF3594ACE}" type="pres">
      <dgm:prSet presAssocID="{78CBA1AE-02ED-45A7-AD11-A27136BE918B}" presName="spacing" presStyleCnt="0"/>
      <dgm:spPr/>
    </dgm:pt>
    <dgm:pt modelId="{1B99CD29-4C30-4FAD-B691-EFAEA4F36487}" type="pres">
      <dgm:prSet presAssocID="{942D0858-5F3B-4D7C-BB13-CE43EC189CD9}" presName="composite" presStyleCnt="0"/>
      <dgm:spPr/>
    </dgm:pt>
    <dgm:pt modelId="{1FC84599-59B1-4571-9C88-35031BF58A4D}" type="pres">
      <dgm:prSet presAssocID="{942D0858-5F3B-4D7C-BB13-CE43EC189CD9}" presName="imgShp" presStyleLbl="fgImgPlace1" presStyleIdx="2" presStyleCnt="4" custLinFactNeighborX="-90422" custLinFactNeighborY="-7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259E418-76DD-4365-8D38-01A4D5B6D585}" type="pres">
      <dgm:prSet presAssocID="{942D0858-5F3B-4D7C-BB13-CE43EC189CD9}" presName="txShp" presStyleLbl="node1" presStyleIdx="2" presStyleCnt="4" custScaleX="130839" custLinFactNeighborX="10004" custLinFactNeighborY="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75733-AEDC-4458-B036-B8C8775D6D71}" type="pres">
      <dgm:prSet presAssocID="{7BF8CAED-6AC1-48BC-B6B4-9566299A9A12}" presName="spacing" presStyleCnt="0"/>
      <dgm:spPr/>
    </dgm:pt>
    <dgm:pt modelId="{EE30FD5A-EFAD-4E22-9B05-0E6740B19C2F}" type="pres">
      <dgm:prSet presAssocID="{7D6EF0D1-3D74-40F3-942C-E07723B5AF27}" presName="composite" presStyleCnt="0"/>
      <dgm:spPr/>
    </dgm:pt>
    <dgm:pt modelId="{FA01B569-4798-413B-93AD-BA1E40D56224}" type="pres">
      <dgm:prSet presAssocID="{7D6EF0D1-3D74-40F3-942C-E07723B5AF27}" presName="imgShp" presStyleLbl="fgImgPlace1" presStyleIdx="3" presStyleCnt="4" custLinFactX="-15422" custLinFactNeighborX="-100000" custLinFactNeighborY="-1047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3CAEE6B-B90D-4AD0-B38F-605089486704}" type="pres">
      <dgm:prSet presAssocID="{7D6EF0D1-3D74-40F3-942C-E07723B5AF27}" presName="txShp" presStyleLbl="node1" presStyleIdx="3" presStyleCnt="4" custScaleX="133000" custLinFactNeighborX="10004" custLinFactNeighborY="-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2120-655F-47E7-834D-B9104A03BB75}" srcId="{E562DD94-C02A-419C-8A9C-D15274243E8C}" destId="{7D6EF0D1-3D74-40F3-942C-E07723B5AF27}" srcOrd="3" destOrd="0" parTransId="{10C50BBF-94E1-4E66-AEDC-6855097CFB50}" sibTransId="{005F50DC-90B7-4C2D-967F-6A38D7C4C603}"/>
    <dgm:cxn modelId="{7F7D3B97-9F2D-4418-A421-D99ADE0F09CA}" type="presOf" srcId="{E562DD94-C02A-419C-8A9C-D15274243E8C}" destId="{599FFCC9-8A10-4540-A33A-2F99CBBD3D3D}" srcOrd="0" destOrd="0" presId="urn:microsoft.com/office/officeart/2005/8/layout/vList3"/>
    <dgm:cxn modelId="{7BF91741-98F5-49F5-BA7A-30A2A4FEF0CF}" type="presOf" srcId="{5FB110EE-5BA2-4592-A91E-799413FDF50D}" destId="{2D0CBDE5-2887-48E2-AF39-83C7A93C637F}" srcOrd="0" destOrd="0" presId="urn:microsoft.com/office/officeart/2005/8/layout/vList3"/>
    <dgm:cxn modelId="{AEF6FB4C-1711-4409-BE33-EFEA3409AAD6}" srcId="{E562DD94-C02A-419C-8A9C-D15274243E8C}" destId="{896ADD41-B99F-40A5-9547-AA4DA98A95A1}" srcOrd="0" destOrd="0" parTransId="{4A03EFDF-FAA0-48B5-9D96-0B46CBE87745}" sibTransId="{6C6BCC85-56CA-41D0-99FB-93E4C107266C}"/>
    <dgm:cxn modelId="{7CBDE8FC-683B-4A43-AFA7-94557F6341C9}" type="presOf" srcId="{942D0858-5F3B-4D7C-BB13-CE43EC189CD9}" destId="{9259E418-76DD-4365-8D38-01A4D5B6D585}" srcOrd="0" destOrd="0" presId="urn:microsoft.com/office/officeart/2005/8/layout/vList3"/>
    <dgm:cxn modelId="{93875EE2-3822-4E1E-9D6C-DB98A2A27347}" type="presOf" srcId="{7D6EF0D1-3D74-40F3-942C-E07723B5AF27}" destId="{A3CAEE6B-B90D-4AD0-B38F-605089486704}" srcOrd="0" destOrd="0" presId="urn:microsoft.com/office/officeart/2005/8/layout/vList3"/>
    <dgm:cxn modelId="{FCBBD230-2A4F-4110-AE47-71949D2E8EDE}" srcId="{E562DD94-C02A-419C-8A9C-D15274243E8C}" destId="{5FB110EE-5BA2-4592-A91E-799413FDF50D}" srcOrd="1" destOrd="0" parTransId="{D297C92F-D5FA-4D92-9BA2-2F82F9C4B7AB}" sibTransId="{78CBA1AE-02ED-45A7-AD11-A27136BE918B}"/>
    <dgm:cxn modelId="{B018C3DE-BC36-4974-B94A-76472FD7BF32}" type="presOf" srcId="{896ADD41-B99F-40A5-9547-AA4DA98A95A1}" destId="{6D562C35-D00F-4653-A191-DE598036C2ED}" srcOrd="0" destOrd="0" presId="urn:microsoft.com/office/officeart/2005/8/layout/vList3"/>
    <dgm:cxn modelId="{B806F753-C83A-4A3E-93E1-5BFB98772D9B}" srcId="{E562DD94-C02A-419C-8A9C-D15274243E8C}" destId="{942D0858-5F3B-4D7C-BB13-CE43EC189CD9}" srcOrd="2" destOrd="0" parTransId="{01213FF2-8EF7-4126-8E94-CBF3A32B6F30}" sibTransId="{7BF8CAED-6AC1-48BC-B6B4-9566299A9A12}"/>
    <dgm:cxn modelId="{E2E99DB1-5F58-40BF-B6BC-C455C18CB340}" type="presParOf" srcId="{599FFCC9-8A10-4540-A33A-2F99CBBD3D3D}" destId="{ED4D8C5A-76DB-41E8-B940-A5179CE93B85}" srcOrd="0" destOrd="0" presId="urn:microsoft.com/office/officeart/2005/8/layout/vList3"/>
    <dgm:cxn modelId="{8A919736-4980-49CC-B57C-9D53D5343713}" type="presParOf" srcId="{ED4D8C5A-76DB-41E8-B940-A5179CE93B85}" destId="{284414AD-92B6-4D0B-97EA-8D679696D85A}" srcOrd="0" destOrd="0" presId="urn:microsoft.com/office/officeart/2005/8/layout/vList3"/>
    <dgm:cxn modelId="{55136C2E-82C0-4819-949E-6B9B18CF98CB}" type="presParOf" srcId="{ED4D8C5A-76DB-41E8-B940-A5179CE93B85}" destId="{6D562C35-D00F-4653-A191-DE598036C2ED}" srcOrd="1" destOrd="0" presId="urn:microsoft.com/office/officeart/2005/8/layout/vList3"/>
    <dgm:cxn modelId="{89A08208-8510-427F-8694-F1219E214D66}" type="presParOf" srcId="{599FFCC9-8A10-4540-A33A-2F99CBBD3D3D}" destId="{5A071320-38DE-4068-94A2-1AB0FE0DC6EB}" srcOrd="1" destOrd="0" presId="urn:microsoft.com/office/officeart/2005/8/layout/vList3"/>
    <dgm:cxn modelId="{B7CBE185-C587-4172-A32C-3EA48E409BE0}" type="presParOf" srcId="{599FFCC9-8A10-4540-A33A-2F99CBBD3D3D}" destId="{B8F33815-295F-47C9-9B3A-A05A05A6783A}" srcOrd="2" destOrd="0" presId="urn:microsoft.com/office/officeart/2005/8/layout/vList3"/>
    <dgm:cxn modelId="{3C1778F4-60CB-46F7-9079-C1E076D7BFBE}" type="presParOf" srcId="{B8F33815-295F-47C9-9B3A-A05A05A6783A}" destId="{28CDF8C2-0090-4192-A122-107D1B90A4B3}" srcOrd="0" destOrd="0" presId="urn:microsoft.com/office/officeart/2005/8/layout/vList3"/>
    <dgm:cxn modelId="{D499CCD8-0655-46C3-A84F-7D96BA59580D}" type="presParOf" srcId="{B8F33815-295F-47C9-9B3A-A05A05A6783A}" destId="{2D0CBDE5-2887-48E2-AF39-83C7A93C637F}" srcOrd="1" destOrd="0" presId="urn:microsoft.com/office/officeart/2005/8/layout/vList3"/>
    <dgm:cxn modelId="{80C3F55D-C70F-43E4-A2DD-56CE398CCAE2}" type="presParOf" srcId="{599FFCC9-8A10-4540-A33A-2F99CBBD3D3D}" destId="{CE3878ED-DB8A-4AB0-9824-118FF3594ACE}" srcOrd="3" destOrd="0" presId="urn:microsoft.com/office/officeart/2005/8/layout/vList3"/>
    <dgm:cxn modelId="{F729AA04-C4A7-4C15-BF2F-C5CD1AC7BA9C}" type="presParOf" srcId="{599FFCC9-8A10-4540-A33A-2F99CBBD3D3D}" destId="{1B99CD29-4C30-4FAD-B691-EFAEA4F36487}" srcOrd="4" destOrd="0" presId="urn:microsoft.com/office/officeart/2005/8/layout/vList3"/>
    <dgm:cxn modelId="{E525B897-1BBC-494D-9CD7-F712BFF1F9A6}" type="presParOf" srcId="{1B99CD29-4C30-4FAD-B691-EFAEA4F36487}" destId="{1FC84599-59B1-4571-9C88-35031BF58A4D}" srcOrd="0" destOrd="0" presId="urn:microsoft.com/office/officeart/2005/8/layout/vList3"/>
    <dgm:cxn modelId="{BF1353F2-147A-4183-8296-364F90DB5A50}" type="presParOf" srcId="{1B99CD29-4C30-4FAD-B691-EFAEA4F36487}" destId="{9259E418-76DD-4365-8D38-01A4D5B6D585}" srcOrd="1" destOrd="0" presId="urn:microsoft.com/office/officeart/2005/8/layout/vList3"/>
    <dgm:cxn modelId="{D5096CB9-92AD-4C64-AAD9-108C98CB6AE5}" type="presParOf" srcId="{599FFCC9-8A10-4540-A33A-2F99CBBD3D3D}" destId="{66E75733-AEDC-4458-B036-B8C8775D6D71}" srcOrd="5" destOrd="0" presId="urn:microsoft.com/office/officeart/2005/8/layout/vList3"/>
    <dgm:cxn modelId="{77BD6660-3AD8-4BF1-9586-BAB66D2D8014}" type="presParOf" srcId="{599FFCC9-8A10-4540-A33A-2F99CBBD3D3D}" destId="{EE30FD5A-EFAD-4E22-9B05-0E6740B19C2F}" srcOrd="6" destOrd="0" presId="urn:microsoft.com/office/officeart/2005/8/layout/vList3"/>
    <dgm:cxn modelId="{8F82933E-1981-44EF-A714-A005D0D2E70F}" type="presParOf" srcId="{EE30FD5A-EFAD-4E22-9B05-0E6740B19C2F}" destId="{FA01B569-4798-413B-93AD-BA1E40D56224}" srcOrd="0" destOrd="0" presId="urn:microsoft.com/office/officeart/2005/8/layout/vList3"/>
    <dgm:cxn modelId="{008EA21F-AB66-4148-A9F0-EF471D907AC9}" type="presParOf" srcId="{EE30FD5A-EFAD-4E22-9B05-0E6740B19C2F}" destId="{A3CAEE6B-B90D-4AD0-B38F-6050894867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4D9D0-F45A-42CE-8BBA-35FFF911AD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EC2EE5-AEF4-400F-B3F6-4F3A22ECAF53}">
      <dgm:prSet custT="1"/>
      <dgm:spPr/>
      <dgm:t>
        <a:bodyPr/>
        <a:lstStyle/>
        <a:p>
          <a:pPr algn="ctr" rtl="0"/>
          <a:r>
            <a:rPr lang="ru-RU" sz="2000" b="1" dirty="0"/>
            <a:t>Центральная часть системы КСРО</a:t>
          </a:r>
          <a:endParaRPr lang="ru-RU" sz="2000" dirty="0"/>
        </a:p>
      </dgm:t>
    </dgm:pt>
    <dgm:pt modelId="{E1B83A50-5289-40A7-A28A-9DB24275E5EE}" type="parTrans" cxnId="{BC3BD156-AAF6-492A-827D-8838A407F233}">
      <dgm:prSet/>
      <dgm:spPr/>
      <dgm:t>
        <a:bodyPr/>
        <a:lstStyle/>
        <a:p>
          <a:endParaRPr lang="ru-RU"/>
        </a:p>
      </dgm:t>
    </dgm:pt>
    <dgm:pt modelId="{FE1000CE-A396-4583-83B9-DB8E969075E8}" type="sibTrans" cxnId="{BC3BD156-AAF6-492A-827D-8838A407F233}">
      <dgm:prSet/>
      <dgm:spPr/>
      <dgm:t>
        <a:bodyPr/>
        <a:lstStyle/>
        <a:p>
          <a:endParaRPr lang="ru-RU"/>
        </a:p>
      </dgm:t>
    </dgm:pt>
    <dgm:pt modelId="{D83D5E39-7E04-4E2C-800D-D3F0B4710A9E}" type="pres">
      <dgm:prSet presAssocID="{AB84D9D0-F45A-42CE-8BBA-35FFF911A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876A4-07C7-4841-AC3A-67CF2FAFD95F}" type="pres">
      <dgm:prSet presAssocID="{67EC2EE5-AEF4-400F-B3F6-4F3A22ECAF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3BD156-AAF6-492A-827D-8838A407F233}" srcId="{AB84D9D0-F45A-42CE-8BBA-35FFF911ADAD}" destId="{67EC2EE5-AEF4-400F-B3F6-4F3A22ECAF53}" srcOrd="0" destOrd="0" parTransId="{E1B83A50-5289-40A7-A28A-9DB24275E5EE}" sibTransId="{FE1000CE-A396-4583-83B9-DB8E969075E8}"/>
    <dgm:cxn modelId="{4D98D6E5-9A78-40D7-A83A-49F129F6A0FC}" type="presOf" srcId="{AB84D9D0-F45A-42CE-8BBA-35FFF911ADAD}" destId="{D83D5E39-7E04-4E2C-800D-D3F0B4710A9E}" srcOrd="0" destOrd="0" presId="urn:microsoft.com/office/officeart/2005/8/layout/vList2"/>
    <dgm:cxn modelId="{18D23B97-44E7-486C-8B25-E82B2075E1E0}" type="presOf" srcId="{67EC2EE5-AEF4-400F-B3F6-4F3A22ECAF53}" destId="{9A7876A4-07C7-4841-AC3A-67CF2FAFD95F}" srcOrd="0" destOrd="0" presId="urn:microsoft.com/office/officeart/2005/8/layout/vList2"/>
    <dgm:cxn modelId="{BE11ABD8-DD4B-499B-9FD7-32AA79B02467}" type="presParOf" srcId="{D83D5E39-7E04-4E2C-800D-D3F0B4710A9E}" destId="{9A7876A4-07C7-4841-AC3A-67CF2FAFD9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5E85D-6140-47C8-99AD-2EAED7F0E83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E948-F49B-4FEE-A6C1-840870DEF553}">
      <dgm:prSet custT="1"/>
      <dgm:spPr/>
      <dgm:t>
        <a:bodyPr/>
        <a:lstStyle/>
        <a:p>
          <a:pPr rtl="0"/>
          <a:r>
            <a:rPr lang="ru-RU" sz="1600" b="1" dirty="0"/>
            <a:t>Комплексная диагностика осужденного по унифицированной методике</a:t>
          </a:r>
          <a:endParaRPr lang="ru-RU" sz="1600" dirty="0"/>
        </a:p>
      </dgm:t>
    </dgm:pt>
    <dgm:pt modelId="{245E243A-123F-449E-B0D0-CC5FCCC5C8D4}" type="parTrans" cxnId="{3BE807F4-7118-4B55-B954-CDA109D4F9C3}">
      <dgm:prSet/>
      <dgm:spPr/>
      <dgm:t>
        <a:bodyPr/>
        <a:lstStyle/>
        <a:p>
          <a:endParaRPr lang="ru-RU"/>
        </a:p>
      </dgm:t>
    </dgm:pt>
    <dgm:pt modelId="{C96AB513-9F15-4FD2-9D83-49DFF3E62369}" type="sibTrans" cxnId="{3BE807F4-7118-4B55-B954-CDA109D4F9C3}">
      <dgm:prSet/>
      <dgm:spPr/>
      <dgm:t>
        <a:bodyPr/>
        <a:lstStyle/>
        <a:p>
          <a:endParaRPr lang="ru-RU"/>
        </a:p>
      </dgm:t>
    </dgm:pt>
    <dgm:pt modelId="{799C709A-178F-410F-AC2D-FBED7BD6CA97}">
      <dgm:prSet custT="1"/>
      <dgm:spPr/>
      <dgm:t>
        <a:bodyPr/>
        <a:lstStyle/>
        <a:p>
          <a:pPr rtl="0"/>
          <a:r>
            <a:rPr lang="ru-RU" sz="1600" b="1" dirty="0"/>
            <a:t>Разработка плана мероприятий социальной реабилитации</a:t>
          </a:r>
          <a:r>
            <a:rPr lang="ru-RU" sz="1600" dirty="0"/>
            <a:t> </a:t>
          </a:r>
        </a:p>
      </dgm:t>
    </dgm:pt>
    <dgm:pt modelId="{90B5C3F8-D834-45CF-8656-978A56C1585B}" type="parTrans" cxnId="{0B3D08CF-AA3A-472C-BC6C-8C570684EAFE}">
      <dgm:prSet/>
      <dgm:spPr/>
      <dgm:t>
        <a:bodyPr/>
        <a:lstStyle/>
        <a:p>
          <a:endParaRPr lang="ru-RU"/>
        </a:p>
      </dgm:t>
    </dgm:pt>
    <dgm:pt modelId="{28079FC9-E192-4034-B59C-688B322DAEC9}" type="sibTrans" cxnId="{0B3D08CF-AA3A-472C-BC6C-8C570684EAFE}">
      <dgm:prSet/>
      <dgm:spPr/>
      <dgm:t>
        <a:bodyPr/>
        <a:lstStyle/>
        <a:p>
          <a:endParaRPr lang="ru-RU"/>
        </a:p>
      </dgm:t>
    </dgm:pt>
    <dgm:pt modelId="{07BFA990-EC84-4407-A7C6-4AD5E69ACEAA}">
      <dgm:prSet custT="1"/>
      <dgm:spPr/>
      <dgm:t>
        <a:bodyPr/>
        <a:lstStyle/>
        <a:p>
          <a:pPr rtl="0"/>
          <a:r>
            <a:rPr lang="ru-RU" sz="1600" b="1" dirty="0"/>
            <a:t>Реализация плана мероприятий с использованием межведомственного взаимодействия всех субъектов процесса реабилитации</a:t>
          </a:r>
        </a:p>
      </dgm:t>
    </dgm:pt>
    <dgm:pt modelId="{EE1CD9CE-90B8-404E-A809-454E23672D6D}" type="parTrans" cxnId="{77CC1134-1D75-4B72-B9AC-8B14C1B642D4}">
      <dgm:prSet/>
      <dgm:spPr/>
      <dgm:t>
        <a:bodyPr/>
        <a:lstStyle/>
        <a:p>
          <a:endParaRPr lang="ru-RU"/>
        </a:p>
      </dgm:t>
    </dgm:pt>
    <dgm:pt modelId="{5F74614D-3DCD-4E98-9C1B-ADE71C163FC6}" type="sibTrans" cxnId="{77CC1134-1D75-4B72-B9AC-8B14C1B642D4}">
      <dgm:prSet/>
      <dgm:spPr/>
      <dgm:t>
        <a:bodyPr/>
        <a:lstStyle/>
        <a:p>
          <a:endParaRPr lang="ru-RU"/>
        </a:p>
      </dgm:t>
    </dgm:pt>
    <dgm:pt modelId="{E696BC3E-2B0C-43E2-A189-27DF785D8ED5}">
      <dgm:prSet custT="1"/>
      <dgm:spPr/>
      <dgm:t>
        <a:bodyPr/>
        <a:lstStyle/>
        <a:p>
          <a:pPr rtl="0"/>
          <a:r>
            <a:rPr lang="ru-RU" sz="1400" b="1" dirty="0"/>
            <a:t>Отслеживание результатов проводимого комплекса мероприятий по социальной реабилитации, при необходимости его корректировка </a:t>
          </a:r>
          <a:endParaRPr lang="ru-RU" sz="1400" dirty="0"/>
        </a:p>
      </dgm:t>
    </dgm:pt>
    <dgm:pt modelId="{364411C2-DB04-4040-A0D5-59B3A28B390A}" type="parTrans" cxnId="{BF4E373C-ED2F-4BFB-8A74-B175245B4998}">
      <dgm:prSet/>
      <dgm:spPr/>
      <dgm:t>
        <a:bodyPr/>
        <a:lstStyle/>
        <a:p>
          <a:endParaRPr lang="ru-RU"/>
        </a:p>
      </dgm:t>
    </dgm:pt>
    <dgm:pt modelId="{5C70613E-5235-46C4-9BA2-17E0A3902C36}" type="sibTrans" cxnId="{BF4E373C-ED2F-4BFB-8A74-B175245B4998}">
      <dgm:prSet/>
      <dgm:spPr/>
      <dgm:t>
        <a:bodyPr/>
        <a:lstStyle/>
        <a:p>
          <a:endParaRPr lang="ru-RU"/>
        </a:p>
      </dgm:t>
    </dgm:pt>
    <dgm:pt modelId="{59F73889-9D45-4291-A680-F799A72C40EB}" type="pres">
      <dgm:prSet presAssocID="{4375E85D-6140-47C8-99AD-2EAED7F0E8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242B27-D817-49EF-AFDC-5FA9C1402434}" type="pres">
      <dgm:prSet presAssocID="{4375E85D-6140-47C8-99AD-2EAED7F0E832}" presName="diamond" presStyleLbl="bgShp" presStyleIdx="0" presStyleCnt="1" custScaleX="166667"/>
      <dgm:spPr/>
    </dgm:pt>
    <dgm:pt modelId="{2B2FF43C-7294-45F5-9BC3-EFD7A5069445}" type="pres">
      <dgm:prSet presAssocID="{4375E85D-6140-47C8-99AD-2EAED7F0E832}" presName="quad1" presStyleLbl="node1" presStyleIdx="0" presStyleCnt="4" custScaleX="179917" custScaleY="112448" custLinFactNeighborX="-42880" custLinFactNeighborY="-92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47729-D587-4FC4-B66E-5FB47689BA69}" type="pres">
      <dgm:prSet presAssocID="{4375E85D-6140-47C8-99AD-2EAED7F0E832}" presName="quad2" presStyleLbl="node1" presStyleIdx="1" presStyleCnt="4" custScaleX="179917" custScaleY="112448" custLinFactNeighborX="42860" custLinFactNeighborY="-9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9CB3-14E6-48AB-B70A-CB049805F8F5}" type="pres">
      <dgm:prSet presAssocID="{4375E85D-6140-47C8-99AD-2EAED7F0E832}" presName="quad3" presStyleLbl="node1" presStyleIdx="2" presStyleCnt="4" custScaleX="179917" custScaleY="112448" custLinFactNeighborX="-42880" custLinFactNeighborY="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28D51-BF3A-4740-9249-977497ADBF66}" type="pres">
      <dgm:prSet presAssocID="{4375E85D-6140-47C8-99AD-2EAED7F0E832}" presName="quad4" presStyleLbl="node1" presStyleIdx="3" presStyleCnt="4" custScaleX="179917" custScaleY="112448" custLinFactNeighborX="42880" custLinFactNeighborY="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6FF1A-EAAE-48B6-80B7-EDABFC3D411A}" type="presOf" srcId="{07BFA990-EC84-4407-A7C6-4AD5E69ACEAA}" destId="{DCF49CB3-14E6-48AB-B70A-CB049805F8F5}" srcOrd="0" destOrd="0" presId="urn:microsoft.com/office/officeart/2005/8/layout/matrix3"/>
    <dgm:cxn modelId="{1A504189-FDFA-4759-BFB4-6573C96BE4CE}" type="presOf" srcId="{E696BC3E-2B0C-43E2-A189-27DF785D8ED5}" destId="{19328D51-BF3A-4740-9249-977497ADBF66}" srcOrd="0" destOrd="0" presId="urn:microsoft.com/office/officeart/2005/8/layout/matrix3"/>
    <dgm:cxn modelId="{18C50EF8-ECF4-43B8-801D-A4E35ACA3CEE}" type="presOf" srcId="{4375E85D-6140-47C8-99AD-2EAED7F0E832}" destId="{59F73889-9D45-4291-A680-F799A72C40EB}" srcOrd="0" destOrd="0" presId="urn:microsoft.com/office/officeart/2005/8/layout/matrix3"/>
    <dgm:cxn modelId="{AADC2CEE-EE44-4CDC-819A-7FD3ED79DADC}" type="presOf" srcId="{799BE948-F49B-4FEE-A6C1-840870DEF553}" destId="{2B2FF43C-7294-45F5-9BC3-EFD7A5069445}" srcOrd="0" destOrd="0" presId="urn:microsoft.com/office/officeart/2005/8/layout/matrix3"/>
    <dgm:cxn modelId="{BF4E373C-ED2F-4BFB-8A74-B175245B4998}" srcId="{4375E85D-6140-47C8-99AD-2EAED7F0E832}" destId="{E696BC3E-2B0C-43E2-A189-27DF785D8ED5}" srcOrd="3" destOrd="0" parTransId="{364411C2-DB04-4040-A0D5-59B3A28B390A}" sibTransId="{5C70613E-5235-46C4-9BA2-17E0A3902C36}"/>
    <dgm:cxn modelId="{4D52C03C-08E0-45CE-9883-B814004715D1}" type="presOf" srcId="{799C709A-178F-410F-AC2D-FBED7BD6CA97}" destId="{EF047729-D587-4FC4-B66E-5FB47689BA69}" srcOrd="0" destOrd="0" presId="urn:microsoft.com/office/officeart/2005/8/layout/matrix3"/>
    <dgm:cxn modelId="{77CC1134-1D75-4B72-B9AC-8B14C1B642D4}" srcId="{4375E85D-6140-47C8-99AD-2EAED7F0E832}" destId="{07BFA990-EC84-4407-A7C6-4AD5E69ACEAA}" srcOrd="2" destOrd="0" parTransId="{EE1CD9CE-90B8-404E-A809-454E23672D6D}" sibTransId="{5F74614D-3DCD-4E98-9C1B-ADE71C163FC6}"/>
    <dgm:cxn modelId="{3BE807F4-7118-4B55-B954-CDA109D4F9C3}" srcId="{4375E85D-6140-47C8-99AD-2EAED7F0E832}" destId="{799BE948-F49B-4FEE-A6C1-840870DEF553}" srcOrd="0" destOrd="0" parTransId="{245E243A-123F-449E-B0D0-CC5FCCC5C8D4}" sibTransId="{C96AB513-9F15-4FD2-9D83-49DFF3E62369}"/>
    <dgm:cxn modelId="{0B3D08CF-AA3A-472C-BC6C-8C570684EAFE}" srcId="{4375E85D-6140-47C8-99AD-2EAED7F0E832}" destId="{799C709A-178F-410F-AC2D-FBED7BD6CA97}" srcOrd="1" destOrd="0" parTransId="{90B5C3F8-D834-45CF-8656-978A56C1585B}" sibTransId="{28079FC9-E192-4034-B59C-688B322DAEC9}"/>
    <dgm:cxn modelId="{093310C3-716B-4912-AD68-DF75CAFE1B75}" type="presParOf" srcId="{59F73889-9D45-4291-A680-F799A72C40EB}" destId="{35242B27-D817-49EF-AFDC-5FA9C1402434}" srcOrd="0" destOrd="0" presId="urn:microsoft.com/office/officeart/2005/8/layout/matrix3"/>
    <dgm:cxn modelId="{DBE803A5-191C-4FB1-8D38-AC452D1F5364}" type="presParOf" srcId="{59F73889-9D45-4291-A680-F799A72C40EB}" destId="{2B2FF43C-7294-45F5-9BC3-EFD7A5069445}" srcOrd="1" destOrd="0" presId="urn:microsoft.com/office/officeart/2005/8/layout/matrix3"/>
    <dgm:cxn modelId="{9795F9E9-6158-4692-94FE-1710B1C21BBE}" type="presParOf" srcId="{59F73889-9D45-4291-A680-F799A72C40EB}" destId="{EF047729-D587-4FC4-B66E-5FB47689BA69}" srcOrd="2" destOrd="0" presId="urn:microsoft.com/office/officeart/2005/8/layout/matrix3"/>
    <dgm:cxn modelId="{B9AC3DFA-BC20-4903-8FC8-195760FC9350}" type="presParOf" srcId="{59F73889-9D45-4291-A680-F799A72C40EB}" destId="{DCF49CB3-14E6-48AB-B70A-CB049805F8F5}" srcOrd="3" destOrd="0" presId="urn:microsoft.com/office/officeart/2005/8/layout/matrix3"/>
    <dgm:cxn modelId="{761406CC-8AA8-4C77-AAE9-BBCF43733D54}" type="presParOf" srcId="{59F73889-9D45-4291-A680-F799A72C40EB}" destId="{19328D51-BF3A-4740-9249-977497ADBF6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FB367-A4B7-4104-AAF9-F346188D56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AF958A-B285-4E36-A66C-CA8FA5951AC8}">
      <dgm:prSet/>
      <dgm:spPr/>
      <dgm:t>
        <a:bodyPr/>
        <a:lstStyle/>
        <a:p>
          <a:pPr algn="ctr" rtl="0"/>
          <a:r>
            <a:rPr lang="ru-RU" b="1"/>
            <a:t>Реализация  указанных  элементов  производится посредством введения концепции, предполагающей планирование  и  организацию социального  обслуживания, как  процесса социальной  реабилитации на основе карты социальной реабилитации осужденного (КСРО)</a:t>
          </a:r>
          <a:endParaRPr lang="ru-RU"/>
        </a:p>
      </dgm:t>
    </dgm:pt>
    <dgm:pt modelId="{73FEF3BB-335A-435B-83A2-7FE58EE4A53C}" type="parTrans" cxnId="{F39AD205-82BF-4B10-BC82-E3DDCEB44484}">
      <dgm:prSet/>
      <dgm:spPr/>
      <dgm:t>
        <a:bodyPr/>
        <a:lstStyle/>
        <a:p>
          <a:pPr algn="ctr"/>
          <a:endParaRPr lang="ru-RU"/>
        </a:p>
      </dgm:t>
    </dgm:pt>
    <dgm:pt modelId="{BA2E3C7E-2AF1-44A0-A5D2-C89558D440EE}" type="sibTrans" cxnId="{F39AD205-82BF-4B10-BC82-E3DDCEB44484}">
      <dgm:prSet/>
      <dgm:spPr/>
      <dgm:t>
        <a:bodyPr/>
        <a:lstStyle/>
        <a:p>
          <a:pPr algn="ctr"/>
          <a:endParaRPr lang="ru-RU"/>
        </a:p>
      </dgm:t>
    </dgm:pt>
    <dgm:pt modelId="{D584FE38-CBB6-4CCD-AF44-DF76CDC21BC8}" type="pres">
      <dgm:prSet presAssocID="{11EFB367-A4B7-4104-AAF9-F346188D56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F16CE-B967-4AC7-91D1-FEED7088C6EE}" type="pres">
      <dgm:prSet presAssocID="{07AF958A-B285-4E36-A66C-CA8FA5951AC8}" presName="parentText" presStyleLbl="node1" presStyleIdx="0" presStyleCnt="1" custScaleY="121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0E129-9790-4FE0-9314-0FAB2CC595D7}" type="presOf" srcId="{11EFB367-A4B7-4104-AAF9-F346188D5621}" destId="{D584FE38-CBB6-4CCD-AF44-DF76CDC21BC8}" srcOrd="0" destOrd="0" presId="urn:microsoft.com/office/officeart/2005/8/layout/vList2"/>
    <dgm:cxn modelId="{7A8B76F9-7447-40E3-B111-12D9263B22A0}" type="presOf" srcId="{07AF958A-B285-4E36-A66C-CA8FA5951AC8}" destId="{5BBF16CE-B967-4AC7-91D1-FEED7088C6EE}" srcOrd="0" destOrd="0" presId="urn:microsoft.com/office/officeart/2005/8/layout/vList2"/>
    <dgm:cxn modelId="{F39AD205-82BF-4B10-BC82-E3DDCEB44484}" srcId="{11EFB367-A4B7-4104-AAF9-F346188D5621}" destId="{07AF958A-B285-4E36-A66C-CA8FA5951AC8}" srcOrd="0" destOrd="0" parTransId="{73FEF3BB-335A-435B-83A2-7FE58EE4A53C}" sibTransId="{BA2E3C7E-2AF1-44A0-A5D2-C89558D440EE}"/>
    <dgm:cxn modelId="{BCBD676B-0D17-4C35-B025-31BDE1F30D13}" type="presParOf" srcId="{D584FE38-CBB6-4CCD-AF44-DF76CDC21BC8}" destId="{5BBF16CE-B967-4AC7-91D1-FEED7088C6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F804E4-6D78-407C-87CB-DFE7019347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F6AA8-7495-47D3-BA5D-D4102A5F9D7F}">
      <dgm:prSet custT="1"/>
      <dgm:spPr/>
      <dgm:t>
        <a:bodyPr vert="vert270"/>
        <a:lstStyle/>
        <a:p>
          <a:pPr rtl="0"/>
          <a:r>
            <a:rPr lang="ru-RU" sz="1800" b="1" dirty="0"/>
            <a:t>Информационные системы КСРО </a:t>
          </a:r>
        </a:p>
        <a:p>
          <a:pPr rtl="0"/>
          <a:r>
            <a:rPr lang="ru-RU" sz="1800" b="1" dirty="0"/>
            <a:t>в учреждениях ФСИН</a:t>
          </a:r>
        </a:p>
      </dgm:t>
    </dgm:pt>
    <dgm:pt modelId="{4C05B619-1609-458C-BBD2-A08D39FB811B}" type="parTrans" cxnId="{61A15F86-F510-4BC1-9F50-02E50F4807E1}">
      <dgm:prSet/>
      <dgm:spPr/>
      <dgm:t>
        <a:bodyPr/>
        <a:lstStyle/>
        <a:p>
          <a:endParaRPr lang="ru-RU"/>
        </a:p>
      </dgm:t>
    </dgm:pt>
    <dgm:pt modelId="{4932373B-8EE0-496A-8002-57F717A62ACE}" type="sibTrans" cxnId="{61A15F86-F510-4BC1-9F50-02E50F4807E1}">
      <dgm:prSet/>
      <dgm:spPr/>
      <dgm:t>
        <a:bodyPr/>
        <a:lstStyle/>
        <a:p>
          <a:endParaRPr lang="ru-RU"/>
        </a:p>
      </dgm:t>
    </dgm:pt>
    <dgm:pt modelId="{786CCCA4-6D3E-4432-99E1-D4951B6AFD07}" type="pres">
      <dgm:prSet presAssocID="{42F804E4-6D78-407C-87CB-DFE7019347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EAD9A-E664-41BD-A1D6-0C62563E9E64}" type="pres">
      <dgm:prSet presAssocID="{86DF6AA8-7495-47D3-BA5D-D4102A5F9D7F}" presName="linNode" presStyleCnt="0"/>
      <dgm:spPr/>
    </dgm:pt>
    <dgm:pt modelId="{B24A8F7E-DF1B-4465-99FC-46F036884785}" type="pres">
      <dgm:prSet presAssocID="{86DF6AA8-7495-47D3-BA5D-D4102A5F9D7F}" presName="parentText" presStyleLbl="node1" presStyleIdx="0" presStyleCnt="1" custScaleX="277778" custLinFactNeighborX="-25413" custLinFactNeighborY="77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9F126-6E08-474A-ADD9-0E26C2BABFC3}" type="presOf" srcId="{42F804E4-6D78-407C-87CB-DFE7019347B2}" destId="{786CCCA4-6D3E-4432-99E1-D4951B6AFD07}" srcOrd="0" destOrd="0" presId="urn:microsoft.com/office/officeart/2005/8/layout/vList5"/>
    <dgm:cxn modelId="{61A15F86-F510-4BC1-9F50-02E50F4807E1}" srcId="{42F804E4-6D78-407C-87CB-DFE7019347B2}" destId="{86DF6AA8-7495-47D3-BA5D-D4102A5F9D7F}" srcOrd="0" destOrd="0" parTransId="{4C05B619-1609-458C-BBD2-A08D39FB811B}" sibTransId="{4932373B-8EE0-496A-8002-57F717A62ACE}"/>
    <dgm:cxn modelId="{C3829566-96DC-440A-8E5A-C07B3C7681BA}" type="presOf" srcId="{86DF6AA8-7495-47D3-BA5D-D4102A5F9D7F}" destId="{B24A8F7E-DF1B-4465-99FC-46F036884785}" srcOrd="0" destOrd="0" presId="urn:microsoft.com/office/officeart/2005/8/layout/vList5"/>
    <dgm:cxn modelId="{30BCF751-8786-4E40-902C-2AE05FD00118}" type="presParOf" srcId="{786CCCA4-6D3E-4432-99E1-D4951B6AFD07}" destId="{186EAD9A-E664-41BD-A1D6-0C62563E9E64}" srcOrd="0" destOrd="0" presId="urn:microsoft.com/office/officeart/2005/8/layout/vList5"/>
    <dgm:cxn modelId="{9480E1CD-EE18-4C1D-A7B3-ED8BF84B9FFD}" type="presParOf" srcId="{186EAD9A-E664-41BD-A1D6-0C62563E9E64}" destId="{B24A8F7E-DF1B-4465-99FC-46F0368847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BB68E2-9C03-4BD2-8B93-CFD9450884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CCC181-5D87-455E-B17F-614A4A7ADAF5}">
      <dgm:prSet custT="1"/>
      <dgm:spPr/>
      <dgm:t>
        <a:bodyPr/>
        <a:lstStyle/>
        <a:p>
          <a:pPr algn="ctr" rtl="0"/>
          <a:r>
            <a:rPr lang="en-US" sz="1800" b="1" dirty="0"/>
            <a:t>Web-</a:t>
          </a:r>
          <a:r>
            <a:rPr lang="ru-RU" sz="1800" b="1" dirty="0"/>
            <a:t>сервис межведомственного взаимодействия</a:t>
          </a:r>
          <a:endParaRPr lang="ru-RU" sz="1800" dirty="0"/>
        </a:p>
      </dgm:t>
    </dgm:pt>
    <dgm:pt modelId="{93CE5CCF-A027-41D9-A28F-6CC7DA1BE18A}" type="parTrans" cxnId="{8C126B0B-C56D-4A25-849E-481D66CB6867}">
      <dgm:prSet/>
      <dgm:spPr/>
      <dgm:t>
        <a:bodyPr/>
        <a:lstStyle/>
        <a:p>
          <a:endParaRPr lang="ru-RU"/>
        </a:p>
      </dgm:t>
    </dgm:pt>
    <dgm:pt modelId="{E09DFD46-8DAF-4518-9C3C-BE1006C03A68}" type="sibTrans" cxnId="{8C126B0B-C56D-4A25-849E-481D66CB6867}">
      <dgm:prSet/>
      <dgm:spPr/>
      <dgm:t>
        <a:bodyPr/>
        <a:lstStyle/>
        <a:p>
          <a:endParaRPr lang="ru-RU"/>
        </a:p>
      </dgm:t>
    </dgm:pt>
    <dgm:pt modelId="{75714A84-591C-45DE-9091-5A93A04F7718}" type="pres">
      <dgm:prSet presAssocID="{0FBB68E2-9C03-4BD2-8B93-CFD9450884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37C69-6B25-40D0-A077-FD744E1208B6}" type="pres">
      <dgm:prSet presAssocID="{6DCCC181-5D87-455E-B17F-614A4A7ADAF5}" presName="parentText" presStyleLbl="node1" presStyleIdx="0" presStyleCnt="1" custScaleY="385034" custLinFactNeighborY="31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BE936-8F47-4540-83D2-AC6F9BDAC62C}" type="presOf" srcId="{0FBB68E2-9C03-4BD2-8B93-CFD945088415}" destId="{75714A84-591C-45DE-9091-5A93A04F7718}" srcOrd="0" destOrd="0" presId="urn:microsoft.com/office/officeart/2005/8/layout/vList2"/>
    <dgm:cxn modelId="{8C126B0B-C56D-4A25-849E-481D66CB6867}" srcId="{0FBB68E2-9C03-4BD2-8B93-CFD945088415}" destId="{6DCCC181-5D87-455E-B17F-614A4A7ADAF5}" srcOrd="0" destOrd="0" parTransId="{93CE5CCF-A027-41D9-A28F-6CC7DA1BE18A}" sibTransId="{E09DFD46-8DAF-4518-9C3C-BE1006C03A68}"/>
    <dgm:cxn modelId="{36D59E3F-31D2-44B0-9E1A-36AAA159585F}" type="presOf" srcId="{6DCCC181-5D87-455E-B17F-614A4A7ADAF5}" destId="{43037C69-6B25-40D0-A077-FD744E1208B6}" srcOrd="0" destOrd="0" presId="urn:microsoft.com/office/officeart/2005/8/layout/vList2"/>
    <dgm:cxn modelId="{A49BD68A-6442-4A4E-BA65-819E22FD9239}" type="presParOf" srcId="{75714A84-591C-45DE-9091-5A93A04F7718}" destId="{43037C69-6B25-40D0-A077-FD744E1208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F804E4-6D78-407C-87CB-DFE7019347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F6AA8-7495-47D3-BA5D-D4102A5F9D7F}">
      <dgm:prSet custT="1"/>
      <dgm:spPr/>
      <dgm:t>
        <a:bodyPr vert="vert270"/>
        <a:lstStyle/>
        <a:p>
          <a:pPr rtl="0"/>
          <a:r>
            <a:rPr lang="ru-RU" sz="1800" b="1" dirty="0"/>
            <a:t>Информационные системы «СОН» в учреждениях социального обслуживания</a:t>
          </a:r>
        </a:p>
      </dgm:t>
    </dgm:pt>
    <dgm:pt modelId="{4C05B619-1609-458C-BBD2-A08D39FB811B}" type="parTrans" cxnId="{61A15F86-F510-4BC1-9F50-02E50F4807E1}">
      <dgm:prSet/>
      <dgm:spPr/>
      <dgm:t>
        <a:bodyPr/>
        <a:lstStyle/>
        <a:p>
          <a:endParaRPr lang="ru-RU"/>
        </a:p>
      </dgm:t>
    </dgm:pt>
    <dgm:pt modelId="{4932373B-8EE0-496A-8002-57F717A62ACE}" type="sibTrans" cxnId="{61A15F86-F510-4BC1-9F50-02E50F4807E1}">
      <dgm:prSet/>
      <dgm:spPr/>
      <dgm:t>
        <a:bodyPr/>
        <a:lstStyle/>
        <a:p>
          <a:endParaRPr lang="ru-RU"/>
        </a:p>
      </dgm:t>
    </dgm:pt>
    <dgm:pt modelId="{786CCCA4-6D3E-4432-99E1-D4951B6AFD07}" type="pres">
      <dgm:prSet presAssocID="{42F804E4-6D78-407C-87CB-DFE7019347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EAD9A-E664-41BD-A1D6-0C62563E9E64}" type="pres">
      <dgm:prSet presAssocID="{86DF6AA8-7495-47D3-BA5D-D4102A5F9D7F}" presName="linNode" presStyleCnt="0"/>
      <dgm:spPr/>
    </dgm:pt>
    <dgm:pt modelId="{B24A8F7E-DF1B-4465-99FC-46F036884785}" type="pres">
      <dgm:prSet presAssocID="{86DF6AA8-7495-47D3-BA5D-D4102A5F9D7F}" presName="parentText" presStyleLbl="node1" presStyleIdx="0" presStyleCnt="1" custScaleX="277778" custLinFactNeighborX="-73044" custLinFactNeighborY="1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A15F86-F510-4BC1-9F50-02E50F4807E1}" srcId="{42F804E4-6D78-407C-87CB-DFE7019347B2}" destId="{86DF6AA8-7495-47D3-BA5D-D4102A5F9D7F}" srcOrd="0" destOrd="0" parTransId="{4C05B619-1609-458C-BBD2-A08D39FB811B}" sibTransId="{4932373B-8EE0-496A-8002-57F717A62ACE}"/>
    <dgm:cxn modelId="{AC5A7B32-40F2-409A-A39C-228FBE7A0D03}" type="presOf" srcId="{86DF6AA8-7495-47D3-BA5D-D4102A5F9D7F}" destId="{B24A8F7E-DF1B-4465-99FC-46F036884785}" srcOrd="0" destOrd="0" presId="urn:microsoft.com/office/officeart/2005/8/layout/vList5"/>
    <dgm:cxn modelId="{EF6686D1-79BC-4B39-A805-B4A4B65DF178}" type="presOf" srcId="{42F804E4-6D78-407C-87CB-DFE7019347B2}" destId="{786CCCA4-6D3E-4432-99E1-D4951B6AFD07}" srcOrd="0" destOrd="0" presId="urn:microsoft.com/office/officeart/2005/8/layout/vList5"/>
    <dgm:cxn modelId="{A4F226E2-ED25-4F50-AE3D-3AD5C82D0D11}" type="presParOf" srcId="{786CCCA4-6D3E-4432-99E1-D4951B6AFD07}" destId="{186EAD9A-E664-41BD-A1D6-0C62563E9E64}" srcOrd="0" destOrd="0" presId="urn:microsoft.com/office/officeart/2005/8/layout/vList5"/>
    <dgm:cxn modelId="{3A8B7C31-2A79-41A4-807D-B87FEDE2A98F}" type="presParOf" srcId="{186EAD9A-E664-41BD-A1D6-0C62563E9E64}" destId="{B24A8F7E-DF1B-4465-99FC-46F0368847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45C8E4-5A00-4E0A-9BE0-FA9D1E86117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2A6F89-3DA4-41BF-B9FB-005718E7C366}">
      <dgm:prSet custT="1"/>
      <dgm:spPr/>
      <dgm:t>
        <a:bodyPr/>
        <a:lstStyle/>
        <a:p>
          <a:pPr rtl="0"/>
          <a:r>
            <a:rPr lang="ru-RU" sz="1400" b="1" dirty="0"/>
            <a:t>Консолидация информации</a:t>
          </a:r>
        </a:p>
      </dgm:t>
    </dgm:pt>
    <dgm:pt modelId="{5BA628D8-7110-46C2-865E-F174ECDFFD42}" type="parTrans" cxnId="{A279D0E8-703C-4DD2-A34F-2E5CFC6906CD}">
      <dgm:prSet/>
      <dgm:spPr/>
      <dgm:t>
        <a:bodyPr/>
        <a:lstStyle/>
        <a:p>
          <a:endParaRPr lang="ru-RU"/>
        </a:p>
      </dgm:t>
    </dgm:pt>
    <dgm:pt modelId="{2F8E542A-D26B-4A7E-B522-8FE86AA5D3DC}" type="sibTrans" cxnId="{A279D0E8-703C-4DD2-A34F-2E5CFC6906CD}">
      <dgm:prSet/>
      <dgm:spPr/>
      <dgm:t>
        <a:bodyPr/>
        <a:lstStyle/>
        <a:p>
          <a:endParaRPr lang="ru-RU"/>
        </a:p>
      </dgm:t>
    </dgm:pt>
    <dgm:pt modelId="{7FFFAE15-EDAE-40A7-8A53-1799C737832F}">
      <dgm:prSet custT="1"/>
      <dgm:spPr/>
      <dgm:t>
        <a:bodyPr/>
        <a:lstStyle/>
        <a:p>
          <a:pPr rtl="0"/>
          <a:r>
            <a:rPr lang="ru-RU" sz="1200" b="1" dirty="0"/>
            <a:t>Организация процесса взаимодействия</a:t>
          </a:r>
        </a:p>
      </dgm:t>
    </dgm:pt>
    <dgm:pt modelId="{EB2DF40B-E996-4759-B912-852AE8CCB3E3}" type="parTrans" cxnId="{4606A580-4494-4BEA-8EE6-7BCA06BDF851}">
      <dgm:prSet/>
      <dgm:spPr/>
      <dgm:t>
        <a:bodyPr/>
        <a:lstStyle/>
        <a:p>
          <a:endParaRPr lang="ru-RU"/>
        </a:p>
      </dgm:t>
    </dgm:pt>
    <dgm:pt modelId="{AC105E90-7F89-44A8-B962-954BFE7567C2}" type="sibTrans" cxnId="{4606A580-4494-4BEA-8EE6-7BCA06BDF851}">
      <dgm:prSet/>
      <dgm:spPr/>
      <dgm:t>
        <a:bodyPr/>
        <a:lstStyle/>
        <a:p>
          <a:endParaRPr lang="ru-RU"/>
        </a:p>
      </dgm:t>
    </dgm:pt>
    <dgm:pt modelId="{E21A80EE-FD2F-4356-BF3E-F54D60649EE9}" type="pres">
      <dgm:prSet presAssocID="{5445C8E4-5A00-4E0A-9BE0-FA9D1E8611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3DDCB6-7354-4525-AA18-ADCFFCF70527}" type="pres">
      <dgm:prSet presAssocID="{9A2A6F89-3DA4-41BF-B9FB-005718E7C366}" presName="linNode" presStyleCnt="0"/>
      <dgm:spPr/>
    </dgm:pt>
    <dgm:pt modelId="{7C06B671-1145-40DE-9EFE-6548B128351E}" type="pres">
      <dgm:prSet presAssocID="{9A2A6F89-3DA4-41BF-B9FB-005718E7C366}" presName="parentShp" presStyleLbl="node1" presStyleIdx="0" presStyleCnt="2" custScaleX="278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1758C-0CBD-41FB-BDD6-C1EAADEC6ACD}" type="pres">
      <dgm:prSet presAssocID="{9A2A6F89-3DA4-41BF-B9FB-005718E7C366}" presName="childShp" presStyleLbl="bgAccFollowNode1" presStyleIdx="0" presStyleCnt="2" custLinFactNeighborX="4637" custLinFactNeighborY="-248">
        <dgm:presLayoutVars>
          <dgm:bulletEnabled val="1"/>
        </dgm:presLayoutVars>
      </dgm:prSet>
      <dgm:spPr/>
    </dgm:pt>
    <dgm:pt modelId="{8EC854EE-4944-4212-ADBE-91B7062767DD}" type="pres">
      <dgm:prSet presAssocID="{2F8E542A-D26B-4A7E-B522-8FE86AA5D3DC}" presName="spacing" presStyleCnt="0"/>
      <dgm:spPr/>
    </dgm:pt>
    <dgm:pt modelId="{23D34E8D-F7EA-4E77-ABE2-B23747672686}" type="pres">
      <dgm:prSet presAssocID="{7FFFAE15-EDAE-40A7-8A53-1799C737832F}" presName="linNode" presStyleCnt="0"/>
      <dgm:spPr/>
    </dgm:pt>
    <dgm:pt modelId="{1A546214-FD61-4D52-85F0-1ADB4EF84D57}" type="pres">
      <dgm:prSet presAssocID="{7FFFAE15-EDAE-40A7-8A53-1799C737832F}" presName="parentShp" presStyleLbl="node1" presStyleIdx="1" presStyleCnt="2" custScaleX="290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1CC6A-59D7-4169-ADCB-9396570CE6BD}" type="pres">
      <dgm:prSet presAssocID="{7FFFAE15-EDAE-40A7-8A53-1799C737832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2C78D4D-7251-4A75-A0F9-B4F2DCB4247E}" type="presOf" srcId="{7FFFAE15-EDAE-40A7-8A53-1799C737832F}" destId="{1A546214-FD61-4D52-85F0-1ADB4EF84D57}" srcOrd="0" destOrd="0" presId="urn:microsoft.com/office/officeart/2005/8/layout/vList6"/>
    <dgm:cxn modelId="{1051CAD4-EB51-46E7-80CB-6DFAD3024487}" type="presOf" srcId="{9A2A6F89-3DA4-41BF-B9FB-005718E7C366}" destId="{7C06B671-1145-40DE-9EFE-6548B128351E}" srcOrd="0" destOrd="0" presId="urn:microsoft.com/office/officeart/2005/8/layout/vList6"/>
    <dgm:cxn modelId="{4606A580-4494-4BEA-8EE6-7BCA06BDF851}" srcId="{5445C8E4-5A00-4E0A-9BE0-FA9D1E86117C}" destId="{7FFFAE15-EDAE-40A7-8A53-1799C737832F}" srcOrd="1" destOrd="0" parTransId="{EB2DF40B-E996-4759-B912-852AE8CCB3E3}" sibTransId="{AC105E90-7F89-44A8-B962-954BFE7567C2}"/>
    <dgm:cxn modelId="{B31C4DBD-EAB2-408E-8B65-3FE120A3918B}" type="presOf" srcId="{5445C8E4-5A00-4E0A-9BE0-FA9D1E86117C}" destId="{E21A80EE-FD2F-4356-BF3E-F54D60649EE9}" srcOrd="0" destOrd="0" presId="urn:microsoft.com/office/officeart/2005/8/layout/vList6"/>
    <dgm:cxn modelId="{A279D0E8-703C-4DD2-A34F-2E5CFC6906CD}" srcId="{5445C8E4-5A00-4E0A-9BE0-FA9D1E86117C}" destId="{9A2A6F89-3DA4-41BF-B9FB-005718E7C366}" srcOrd="0" destOrd="0" parTransId="{5BA628D8-7110-46C2-865E-F174ECDFFD42}" sibTransId="{2F8E542A-D26B-4A7E-B522-8FE86AA5D3DC}"/>
    <dgm:cxn modelId="{AA7151E2-A5B7-4F43-8414-B6DD3A213A18}" type="presParOf" srcId="{E21A80EE-FD2F-4356-BF3E-F54D60649EE9}" destId="{053DDCB6-7354-4525-AA18-ADCFFCF70527}" srcOrd="0" destOrd="0" presId="urn:microsoft.com/office/officeart/2005/8/layout/vList6"/>
    <dgm:cxn modelId="{201B3178-79EA-4A37-949C-9B6D7036C329}" type="presParOf" srcId="{053DDCB6-7354-4525-AA18-ADCFFCF70527}" destId="{7C06B671-1145-40DE-9EFE-6548B128351E}" srcOrd="0" destOrd="0" presId="urn:microsoft.com/office/officeart/2005/8/layout/vList6"/>
    <dgm:cxn modelId="{D8CBD747-BA22-4AD1-BDD3-455A38EB0A23}" type="presParOf" srcId="{053DDCB6-7354-4525-AA18-ADCFFCF70527}" destId="{33E1758C-0CBD-41FB-BDD6-C1EAADEC6ACD}" srcOrd="1" destOrd="0" presId="urn:microsoft.com/office/officeart/2005/8/layout/vList6"/>
    <dgm:cxn modelId="{89DBD769-7FA6-4A63-BB14-15F73BACC321}" type="presParOf" srcId="{E21A80EE-FD2F-4356-BF3E-F54D60649EE9}" destId="{8EC854EE-4944-4212-ADBE-91B7062767DD}" srcOrd="1" destOrd="0" presId="urn:microsoft.com/office/officeart/2005/8/layout/vList6"/>
    <dgm:cxn modelId="{F6B43D3E-D3E1-449E-B039-488577F4F353}" type="presParOf" srcId="{E21A80EE-FD2F-4356-BF3E-F54D60649EE9}" destId="{23D34E8D-F7EA-4E77-ABE2-B23747672686}" srcOrd="2" destOrd="0" presId="urn:microsoft.com/office/officeart/2005/8/layout/vList6"/>
    <dgm:cxn modelId="{B1E88D4C-8B51-4A76-B311-2AC742468E2C}" type="presParOf" srcId="{23D34E8D-F7EA-4E77-ABE2-B23747672686}" destId="{1A546214-FD61-4D52-85F0-1ADB4EF84D57}" srcOrd="0" destOrd="0" presId="urn:microsoft.com/office/officeart/2005/8/layout/vList6"/>
    <dgm:cxn modelId="{DD931C82-DDDF-480E-B450-294ABFD65BA6}" type="presParOf" srcId="{23D34E8D-F7EA-4E77-ABE2-B23747672686}" destId="{3811CC6A-59D7-4169-ADCB-9396570CE6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A78024-B291-48F1-947A-A63073AD98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CE932-0D17-43C0-893B-C1214323AB48}">
      <dgm:prSet custT="1"/>
      <dgm:spPr/>
      <dgm:t>
        <a:bodyPr/>
        <a:lstStyle/>
        <a:p>
          <a:pPr rtl="0"/>
          <a:r>
            <a:rPr lang="ru-RU" sz="1800" b="1" dirty="0"/>
            <a:t>Прочие участники межведомственного взаимодействия процесса социальной реабилитации</a:t>
          </a:r>
        </a:p>
      </dgm:t>
    </dgm:pt>
    <dgm:pt modelId="{B54D7CF1-6853-42B8-8B7F-9E76D8ADD48C}" type="parTrans" cxnId="{CB876DE6-653C-4DCD-BCC5-38ACC7FBD9BB}">
      <dgm:prSet/>
      <dgm:spPr/>
      <dgm:t>
        <a:bodyPr/>
        <a:lstStyle/>
        <a:p>
          <a:endParaRPr lang="ru-RU"/>
        </a:p>
      </dgm:t>
    </dgm:pt>
    <dgm:pt modelId="{F3DDD3CB-4C50-4FDD-B512-91A9E56905C7}" type="sibTrans" cxnId="{CB876DE6-653C-4DCD-BCC5-38ACC7FBD9BB}">
      <dgm:prSet/>
      <dgm:spPr/>
      <dgm:t>
        <a:bodyPr/>
        <a:lstStyle/>
        <a:p>
          <a:endParaRPr lang="ru-RU"/>
        </a:p>
      </dgm:t>
    </dgm:pt>
    <dgm:pt modelId="{4A8C935A-EC94-4CE0-9AF8-10DB00DA96C1}" type="pres">
      <dgm:prSet presAssocID="{A3A78024-B291-48F1-947A-A63073AD98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AD6A16-9B7B-4072-A041-46DD2AB90115}" type="pres">
      <dgm:prSet presAssocID="{53CCE932-0D17-43C0-893B-C1214323AB48}" presName="composite" presStyleCnt="0"/>
      <dgm:spPr/>
    </dgm:pt>
    <dgm:pt modelId="{D86BA792-43DB-4C94-AF0C-5A779D58C6FC}" type="pres">
      <dgm:prSet presAssocID="{53CCE932-0D17-43C0-893B-C1214323AB48}" presName="imgShp" presStyleLbl="fgImgPlace1" presStyleIdx="0" presStyleCnt="1" custLinFactX="-52883" custLinFactNeighborX="-100000" custLinFactNeighborY="-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E7C65166-881B-4EAD-8DEC-9441425CEDA4}" type="pres">
      <dgm:prSet presAssocID="{53CCE932-0D17-43C0-893B-C1214323AB48}" presName="txShp" presStyleLbl="node1" presStyleIdx="0" presStyleCnt="1" custScaleX="132915" custLinFactNeighborX="5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C956F0-86FD-4DAD-B0AB-7FBDB786DF1D}" type="presOf" srcId="{53CCE932-0D17-43C0-893B-C1214323AB48}" destId="{E7C65166-881B-4EAD-8DEC-9441425CEDA4}" srcOrd="0" destOrd="0" presId="urn:microsoft.com/office/officeart/2005/8/layout/vList3"/>
    <dgm:cxn modelId="{F202C607-F449-4884-B221-91312F16BDC3}" type="presOf" srcId="{A3A78024-B291-48F1-947A-A63073AD98AD}" destId="{4A8C935A-EC94-4CE0-9AF8-10DB00DA96C1}" srcOrd="0" destOrd="0" presId="urn:microsoft.com/office/officeart/2005/8/layout/vList3"/>
    <dgm:cxn modelId="{CB876DE6-653C-4DCD-BCC5-38ACC7FBD9BB}" srcId="{A3A78024-B291-48F1-947A-A63073AD98AD}" destId="{53CCE932-0D17-43C0-893B-C1214323AB48}" srcOrd="0" destOrd="0" parTransId="{B54D7CF1-6853-42B8-8B7F-9E76D8ADD48C}" sibTransId="{F3DDD3CB-4C50-4FDD-B512-91A9E56905C7}"/>
    <dgm:cxn modelId="{E32CE9FA-05DA-439D-91A8-6E6E86FEDF3B}" type="presParOf" srcId="{4A8C935A-EC94-4CE0-9AF8-10DB00DA96C1}" destId="{90AD6A16-9B7B-4072-A041-46DD2AB90115}" srcOrd="0" destOrd="0" presId="urn:microsoft.com/office/officeart/2005/8/layout/vList3"/>
    <dgm:cxn modelId="{5A4DB597-B625-4503-93D9-5022847873BC}" type="presParOf" srcId="{90AD6A16-9B7B-4072-A041-46DD2AB90115}" destId="{D86BA792-43DB-4C94-AF0C-5A779D58C6FC}" srcOrd="0" destOrd="0" presId="urn:microsoft.com/office/officeart/2005/8/layout/vList3"/>
    <dgm:cxn modelId="{7A2F9887-FA5F-4673-BE22-C0E48C4BF590}" type="presParOf" srcId="{90AD6A16-9B7B-4072-A041-46DD2AB90115}" destId="{E7C65166-881B-4EAD-8DEC-9441425CED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CB4D2-5575-4882-BE13-373FC85E8775}">
      <dsp:nvSpPr>
        <dsp:cNvPr id="0" name=""/>
        <dsp:cNvSpPr/>
      </dsp:nvSpPr>
      <dsp:spPr>
        <a:xfrm>
          <a:off x="0" y="22813"/>
          <a:ext cx="4040188" cy="74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/>
            <a:t>Учреждение ФСИН</a:t>
          </a:r>
          <a:endParaRPr lang="ru-RU" sz="2900" kern="1200"/>
        </a:p>
      </dsp:txBody>
      <dsp:txXfrm>
        <a:off x="36439" y="59252"/>
        <a:ext cx="3967310" cy="6735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62C35-D00F-4653-A191-DE598036C2ED}">
      <dsp:nvSpPr>
        <dsp:cNvPr id="0" name=""/>
        <dsp:cNvSpPr/>
      </dsp:nvSpPr>
      <dsp:spPr>
        <a:xfrm rot="10800000">
          <a:off x="1069194" y="0"/>
          <a:ext cx="7160405" cy="911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7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Установочные данные на клиента, содержащие в себе персональные и идентификационные данные</a:t>
          </a:r>
          <a:endParaRPr lang="ru-RU" sz="2000" kern="1200" dirty="0"/>
        </a:p>
      </dsp:txBody>
      <dsp:txXfrm rot="10800000">
        <a:off x="1297030" y="0"/>
        <a:ext cx="6932569" cy="911343"/>
      </dsp:txXfrm>
    </dsp:sp>
    <dsp:sp modelId="{284414AD-92B6-4D0B-97EA-8D679696D85A}">
      <dsp:nvSpPr>
        <dsp:cNvPr id="0" name=""/>
        <dsp:cNvSpPr/>
      </dsp:nvSpPr>
      <dsp:spPr>
        <a:xfrm>
          <a:off x="145974" y="0"/>
          <a:ext cx="911343" cy="9113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CBDE5-2887-48E2-AF39-83C7A93C637F}">
      <dsp:nvSpPr>
        <dsp:cNvPr id="0" name=""/>
        <dsp:cNvSpPr/>
      </dsp:nvSpPr>
      <dsp:spPr>
        <a:xfrm rot="10800000">
          <a:off x="1069140" y="1224132"/>
          <a:ext cx="7160459" cy="911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7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Результаты социальной диагностики по унифицированной методике, содержащие характеристику трудной жизненной ситуации</a:t>
          </a:r>
          <a:endParaRPr lang="ru-RU" sz="2000" kern="1200" dirty="0"/>
        </a:p>
      </dsp:txBody>
      <dsp:txXfrm rot="10800000">
        <a:off x="1296976" y="1224132"/>
        <a:ext cx="6932623" cy="911343"/>
      </dsp:txXfrm>
    </dsp:sp>
    <dsp:sp modelId="{28CDF8C2-0090-4192-A122-107D1B90A4B3}">
      <dsp:nvSpPr>
        <dsp:cNvPr id="0" name=""/>
        <dsp:cNvSpPr/>
      </dsp:nvSpPr>
      <dsp:spPr>
        <a:xfrm>
          <a:off x="145974" y="1152127"/>
          <a:ext cx="911343" cy="9113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9E418-76DD-4365-8D38-01A4D5B6D585}">
      <dsp:nvSpPr>
        <dsp:cNvPr id="0" name=""/>
        <dsp:cNvSpPr/>
      </dsp:nvSpPr>
      <dsp:spPr>
        <a:xfrm rot="10800000">
          <a:off x="1069194" y="2376260"/>
          <a:ext cx="7160405" cy="911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7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План реабилитационных мероприятий в динамике их реализации</a:t>
          </a:r>
          <a:endParaRPr lang="ru-RU" sz="2000" kern="1200" dirty="0"/>
        </a:p>
      </dsp:txBody>
      <dsp:txXfrm rot="10800000">
        <a:off x="1297030" y="2376260"/>
        <a:ext cx="6932569" cy="911343"/>
      </dsp:txXfrm>
    </dsp:sp>
    <dsp:sp modelId="{1FC84599-59B1-4571-9C88-35031BF58A4D}">
      <dsp:nvSpPr>
        <dsp:cNvPr id="0" name=""/>
        <dsp:cNvSpPr/>
      </dsp:nvSpPr>
      <dsp:spPr>
        <a:xfrm>
          <a:off x="98730" y="2304255"/>
          <a:ext cx="911343" cy="9113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AEE6B-B90D-4AD0-B38F-605089486704}">
      <dsp:nvSpPr>
        <dsp:cNvPr id="0" name=""/>
        <dsp:cNvSpPr/>
      </dsp:nvSpPr>
      <dsp:spPr>
        <a:xfrm rot="10800000">
          <a:off x="950930" y="3528388"/>
          <a:ext cx="7278669" cy="911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7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Оценка эффективности мер по социальной реабилитации</a:t>
          </a:r>
          <a:endParaRPr lang="ru-RU" sz="2000" kern="1200" dirty="0"/>
        </a:p>
      </dsp:txBody>
      <dsp:txXfrm rot="10800000">
        <a:off x="1178766" y="3528388"/>
        <a:ext cx="7050833" cy="911343"/>
      </dsp:txXfrm>
    </dsp:sp>
    <dsp:sp modelId="{FA01B569-4798-413B-93AD-BA1E40D56224}">
      <dsp:nvSpPr>
        <dsp:cNvPr id="0" name=""/>
        <dsp:cNvSpPr/>
      </dsp:nvSpPr>
      <dsp:spPr>
        <a:xfrm>
          <a:off x="0" y="3456382"/>
          <a:ext cx="911343" cy="91134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876A4-07C7-4841-AC3A-67CF2FAFD95F}">
      <dsp:nvSpPr>
        <dsp:cNvPr id="0" name=""/>
        <dsp:cNvSpPr/>
      </dsp:nvSpPr>
      <dsp:spPr>
        <a:xfrm>
          <a:off x="0" y="346"/>
          <a:ext cx="4041775" cy="791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Центральная часть системы КСРО</a:t>
          </a:r>
          <a:endParaRPr lang="ru-RU" sz="2000" kern="1200" dirty="0"/>
        </a:p>
      </dsp:txBody>
      <dsp:txXfrm>
        <a:off x="38633" y="38979"/>
        <a:ext cx="3964509" cy="714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42B27-D817-49EF-AFDC-5FA9C1402434}">
      <dsp:nvSpPr>
        <dsp:cNvPr id="0" name=""/>
        <dsp:cNvSpPr/>
      </dsp:nvSpPr>
      <dsp:spPr>
        <a:xfrm>
          <a:off x="-6" y="0"/>
          <a:ext cx="6840773" cy="410445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FF43C-7294-45F5-9BC3-EFD7A5069445}">
      <dsp:nvSpPr>
        <dsp:cNvPr id="0" name=""/>
        <dsp:cNvSpPr/>
      </dsp:nvSpPr>
      <dsp:spPr>
        <a:xfrm>
          <a:off x="432048" y="141937"/>
          <a:ext cx="2879999" cy="1799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Комплексная диагностика осужденного по унифицированной методике</a:t>
          </a:r>
          <a:endParaRPr lang="ru-RU" sz="1600" kern="1200" dirty="0"/>
        </a:p>
      </dsp:txBody>
      <dsp:txXfrm>
        <a:off x="519917" y="229806"/>
        <a:ext cx="2704261" cy="1624259"/>
      </dsp:txXfrm>
    </dsp:sp>
    <dsp:sp modelId="{EF047729-D587-4FC4-B66E-5FB47689BA69}">
      <dsp:nvSpPr>
        <dsp:cNvPr id="0" name=""/>
        <dsp:cNvSpPr/>
      </dsp:nvSpPr>
      <dsp:spPr>
        <a:xfrm>
          <a:off x="3528392" y="144017"/>
          <a:ext cx="2879999" cy="1799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Разработка плана мероприятий социальной реабилитации</a:t>
          </a:r>
          <a:r>
            <a:rPr lang="ru-RU" sz="1600" kern="1200" dirty="0"/>
            <a:t> </a:t>
          </a:r>
        </a:p>
      </dsp:txBody>
      <dsp:txXfrm>
        <a:off x="3616261" y="231886"/>
        <a:ext cx="2704261" cy="1624259"/>
      </dsp:txXfrm>
    </dsp:sp>
    <dsp:sp modelId="{DCF49CB3-14E6-48AB-B70A-CB049805F8F5}">
      <dsp:nvSpPr>
        <dsp:cNvPr id="0" name=""/>
        <dsp:cNvSpPr/>
      </dsp:nvSpPr>
      <dsp:spPr>
        <a:xfrm>
          <a:off x="432048" y="2018486"/>
          <a:ext cx="2879999" cy="1799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Реализация плана мероприятий с использованием межведомственного взаимодействия всех субъектов процесса реабилитации</a:t>
          </a:r>
        </a:p>
      </dsp:txBody>
      <dsp:txXfrm>
        <a:off x="519917" y="2106355"/>
        <a:ext cx="2704261" cy="1624259"/>
      </dsp:txXfrm>
    </dsp:sp>
    <dsp:sp modelId="{19328D51-BF3A-4740-9249-977497ADBF66}">
      <dsp:nvSpPr>
        <dsp:cNvPr id="0" name=""/>
        <dsp:cNvSpPr/>
      </dsp:nvSpPr>
      <dsp:spPr>
        <a:xfrm>
          <a:off x="3528712" y="2016229"/>
          <a:ext cx="2879999" cy="1799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Отслеживание результатов проводимого комплекса мероприятий по социальной реабилитации, при необходимости его корректировка </a:t>
          </a:r>
          <a:endParaRPr lang="ru-RU" sz="1400" kern="1200" dirty="0"/>
        </a:p>
      </dsp:txBody>
      <dsp:txXfrm>
        <a:off x="3616581" y="2104098"/>
        <a:ext cx="2704261" cy="1624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F16CE-B967-4AC7-91D1-FEED7088C6EE}">
      <dsp:nvSpPr>
        <dsp:cNvPr id="0" name=""/>
        <dsp:cNvSpPr/>
      </dsp:nvSpPr>
      <dsp:spPr>
        <a:xfrm>
          <a:off x="0" y="124813"/>
          <a:ext cx="8712968" cy="1035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Реализация  указанных  элементов  производится посредством введения концепции, предполагающей планирование  и  организацию социального  обслуживания, как  процесса социальной  реабилитации на основе карты социальной реабилитации осужденного (КСРО)</a:t>
          </a:r>
          <a:endParaRPr lang="ru-RU" sz="1400" kern="1200"/>
        </a:p>
      </dsp:txBody>
      <dsp:txXfrm>
        <a:off x="50548" y="175361"/>
        <a:ext cx="8611872" cy="934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A8F7E-DF1B-4465-99FC-46F036884785}">
      <dsp:nvSpPr>
        <dsp:cNvPr id="0" name=""/>
        <dsp:cNvSpPr/>
      </dsp:nvSpPr>
      <dsp:spPr>
        <a:xfrm>
          <a:off x="0" y="3322"/>
          <a:ext cx="1079066" cy="3398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Информационные системы КСРО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 учреждениях ФСИН</a:t>
          </a:r>
        </a:p>
      </dsp:txBody>
      <dsp:txXfrm>
        <a:off x="52676" y="55998"/>
        <a:ext cx="973714" cy="3293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37C69-6B25-40D0-A077-FD744E1208B6}">
      <dsp:nvSpPr>
        <dsp:cNvPr id="0" name=""/>
        <dsp:cNvSpPr/>
      </dsp:nvSpPr>
      <dsp:spPr>
        <a:xfrm>
          <a:off x="0" y="843"/>
          <a:ext cx="3893837" cy="863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Web-</a:t>
          </a:r>
          <a:r>
            <a:rPr lang="ru-RU" sz="1800" b="1" kern="1200" dirty="0"/>
            <a:t>сервис межведомственного взаимодействия</a:t>
          </a:r>
          <a:endParaRPr lang="ru-RU" sz="1800" kern="1200" dirty="0"/>
        </a:p>
      </dsp:txBody>
      <dsp:txXfrm>
        <a:off x="42140" y="42983"/>
        <a:ext cx="3809557" cy="7789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A8F7E-DF1B-4465-99FC-46F036884785}">
      <dsp:nvSpPr>
        <dsp:cNvPr id="0" name=""/>
        <dsp:cNvSpPr/>
      </dsp:nvSpPr>
      <dsp:spPr>
        <a:xfrm>
          <a:off x="0" y="3381"/>
          <a:ext cx="935190" cy="3459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Информационные системы «СОН» в учреждениях социального обслуживания</a:t>
          </a:r>
        </a:p>
      </dsp:txBody>
      <dsp:txXfrm>
        <a:off x="45652" y="49033"/>
        <a:ext cx="843886" cy="33678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1758C-0CBD-41FB-BDD6-C1EAADEC6ACD}">
      <dsp:nvSpPr>
        <dsp:cNvPr id="0" name=""/>
        <dsp:cNvSpPr/>
      </dsp:nvSpPr>
      <dsp:spPr>
        <a:xfrm>
          <a:off x="1640150" y="0"/>
          <a:ext cx="880129" cy="651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6B671-1145-40DE-9EFE-6548B128351E}">
      <dsp:nvSpPr>
        <dsp:cNvPr id="0" name=""/>
        <dsp:cNvSpPr/>
      </dsp:nvSpPr>
      <dsp:spPr>
        <a:xfrm>
          <a:off x="1910" y="167"/>
          <a:ext cx="1636330" cy="651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Консолидация информации</a:t>
          </a:r>
        </a:p>
      </dsp:txBody>
      <dsp:txXfrm>
        <a:off x="33722" y="31979"/>
        <a:ext cx="1572706" cy="588054"/>
      </dsp:txXfrm>
    </dsp:sp>
    <dsp:sp modelId="{3811CC6A-59D7-4169-ADCB-9396570CE6BD}">
      <dsp:nvSpPr>
        <dsp:cNvPr id="0" name=""/>
        <dsp:cNvSpPr/>
      </dsp:nvSpPr>
      <dsp:spPr>
        <a:xfrm>
          <a:off x="1661339" y="717013"/>
          <a:ext cx="857978" cy="651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46214-FD61-4D52-85F0-1ADB4EF84D57}">
      <dsp:nvSpPr>
        <dsp:cNvPr id="0" name=""/>
        <dsp:cNvSpPr/>
      </dsp:nvSpPr>
      <dsp:spPr>
        <a:xfrm>
          <a:off x="962" y="717013"/>
          <a:ext cx="1660376" cy="651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Организация процесса взаимодействия</a:t>
          </a:r>
        </a:p>
      </dsp:txBody>
      <dsp:txXfrm>
        <a:off x="32774" y="748825"/>
        <a:ext cx="1596752" cy="5880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65166-881B-4EAD-8DEC-9441425CEDA4}">
      <dsp:nvSpPr>
        <dsp:cNvPr id="0" name=""/>
        <dsp:cNvSpPr/>
      </dsp:nvSpPr>
      <dsp:spPr>
        <a:xfrm rot="10800000">
          <a:off x="821854" y="386"/>
          <a:ext cx="7637612" cy="7913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Прочие участники межведомственного взаимодействия процесса социальной реабилитации</a:t>
          </a:r>
        </a:p>
      </dsp:txBody>
      <dsp:txXfrm rot="10800000">
        <a:off x="1019682" y="386"/>
        <a:ext cx="7439784" cy="791314"/>
      </dsp:txXfrm>
    </dsp:sp>
    <dsp:sp modelId="{D86BA792-43DB-4C94-AF0C-5A779D58C6FC}">
      <dsp:nvSpPr>
        <dsp:cNvPr id="0" name=""/>
        <dsp:cNvSpPr/>
      </dsp:nvSpPr>
      <dsp:spPr>
        <a:xfrm>
          <a:off x="0" y="0"/>
          <a:ext cx="791314" cy="7913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1E24C2-F7E2-4EA6-8837-4F6BCEB73DD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EA5DAD-84E1-4DB2-B3DD-81B872F9B8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-soft.ru:8080/DN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openxmlformats.org/officeDocument/2006/relationships/diagramData" Target="../diagrams/data9.xml"/><Relationship Id="rId3" Type="http://schemas.openxmlformats.org/officeDocument/2006/relationships/diagramData" Target="../diagrams/data5.xml"/><Relationship Id="rId21" Type="http://schemas.openxmlformats.org/officeDocument/2006/relationships/diagramData" Target="../diagrams/data8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8.xml"/><Relationship Id="rId2" Type="http://schemas.openxmlformats.org/officeDocument/2006/relationships/image" Target="../media/image3.jpg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29" Type="http://schemas.openxmlformats.org/officeDocument/2006/relationships/diagramColors" Target="../diagrams/colors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24" Type="http://schemas.openxmlformats.org/officeDocument/2006/relationships/diagramColors" Target="../diagrams/colors8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6.jpg"/><Relationship Id="rId23" Type="http://schemas.openxmlformats.org/officeDocument/2006/relationships/diagramQuickStyle" Target="../diagrams/quickStyle8.xml"/><Relationship Id="rId28" Type="http://schemas.openxmlformats.org/officeDocument/2006/relationships/diagramQuickStyle" Target="../diagrams/quickStyle9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jpg"/><Relationship Id="rId14" Type="http://schemas.microsoft.com/office/2007/relationships/diagramDrawing" Target="../diagrams/drawing6.xml"/><Relationship Id="rId22" Type="http://schemas.openxmlformats.org/officeDocument/2006/relationships/diagramLayout" Target="../diagrams/layout8.xml"/><Relationship Id="rId27" Type="http://schemas.openxmlformats.org/officeDocument/2006/relationships/diagramLayout" Target="../diagrams/layout9.xml"/><Relationship Id="rId30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683495"/>
          </a:xfrm>
        </p:spPr>
        <p:txBody>
          <a:bodyPr/>
          <a:lstStyle/>
          <a:p>
            <a:r>
              <a:rPr lang="ru-RU" sz="4000" dirty="0"/>
              <a:t>Информационная система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Карта</a:t>
            </a:r>
            <a:r>
              <a:rPr lang="ru-RU" sz="5400" b="1" dirty="0"/>
              <a:t> </a:t>
            </a:r>
            <a:r>
              <a:rPr lang="ru-RU" sz="4000" b="1" dirty="0"/>
              <a:t>социальной реабилитации осужденного</a:t>
            </a:r>
            <a:br>
              <a:rPr lang="ru-RU" sz="4000" b="1" dirty="0"/>
            </a:br>
            <a:r>
              <a:rPr lang="ru-RU" sz="4000" b="1" dirty="0"/>
              <a:t>(КСРО)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663080"/>
          </a:xfrm>
        </p:spPr>
        <p:txBody>
          <a:bodyPr>
            <a:noAutofit/>
          </a:bodyPr>
          <a:lstStyle/>
          <a:p>
            <a:r>
              <a:rPr lang="ru-RU" b="1" dirty="0"/>
              <a:t>Организация межведомственного взаимодействия в части реабилитации лиц, освобождающихся из мест лишения свободы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62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92756"/>
            <a:ext cx="7821276" cy="47253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Карта социальной реабилитации осужденного</a:t>
            </a:r>
            <a:r>
              <a:rPr lang="en-US" sz="3600" dirty="0"/>
              <a:t> (</a:t>
            </a:r>
            <a:r>
              <a:rPr lang="ru-RU" sz="3600" dirty="0"/>
              <a:t>Локальный модуль</a:t>
            </a:r>
            <a:r>
              <a:rPr lang="en-US" sz="3600" dirty="0"/>
              <a:t>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541825"/>
            <a:ext cx="4585717" cy="22272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6" descr="C:\Documents and Settings\ignatova\Мои документы\отчеты\материалы для сборника\КСР\Сним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3356992"/>
            <a:ext cx="5110558" cy="3306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13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Карта социальной реабилитации осужденного</a:t>
            </a:r>
            <a:r>
              <a:rPr lang="en-US" sz="3600" dirty="0"/>
              <a:t> (</a:t>
            </a:r>
            <a:r>
              <a:rPr lang="ru-RU" sz="3600" dirty="0"/>
              <a:t>Локальный модуль</a:t>
            </a:r>
            <a:r>
              <a:rPr lang="en-US" sz="3600" dirty="0"/>
              <a:t>)</a:t>
            </a:r>
            <a:endParaRPr lang="ru-RU" sz="36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b="3540"/>
          <a:stretch/>
        </p:blipFill>
        <p:spPr bwMode="auto">
          <a:xfrm>
            <a:off x="457200" y="1268760"/>
            <a:ext cx="8153711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111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карты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665837" cy="2751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04864"/>
            <a:ext cx="5650079" cy="2744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36" y="2863168"/>
            <a:ext cx="5650079" cy="2744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304" y="3467833"/>
            <a:ext cx="5650079" cy="2744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430" y="4081608"/>
            <a:ext cx="5631321" cy="27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9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Web-</a:t>
            </a:r>
            <a:r>
              <a:rPr lang="ru-RU" sz="3600" dirty="0"/>
              <a:t>интерфейс межведомственного взаимодействия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238982"/>
            <a:ext cx="8507288" cy="53171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84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Web-</a:t>
            </a:r>
            <a:r>
              <a:rPr lang="ru-RU" sz="3600" dirty="0"/>
              <a:t>интерфейс межведомственного взаимодействия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7643192" cy="47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Web-</a:t>
            </a:r>
            <a:r>
              <a:rPr lang="ru-RU" sz="3600" dirty="0"/>
              <a:t>интерфейс межведомственного взаимодействия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456184"/>
            <a:ext cx="8229600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Web-</a:t>
            </a:r>
            <a:r>
              <a:rPr lang="ru-RU" sz="3600" dirty="0"/>
              <a:t>интерфейс межведомственного взаимодействия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491673"/>
            <a:ext cx="8147248" cy="49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Web-</a:t>
            </a:r>
            <a:r>
              <a:rPr lang="ru-RU" sz="3600" dirty="0"/>
              <a:t>интерфейс межведомственного взаимодействия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4450"/>
            <a:ext cx="8003232" cy="50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Web-</a:t>
            </a:r>
            <a:r>
              <a:rPr lang="ru-RU" sz="3600" dirty="0"/>
              <a:t>интерфейс межведомственного взаимодействия. Импорт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78239"/>
            <a:ext cx="818010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7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2736304"/>
          </a:xfrm>
        </p:spPr>
        <p:txBody>
          <a:bodyPr/>
          <a:lstStyle/>
          <a:p>
            <a:r>
              <a:rPr lang="ru-RU" sz="2800" b="1" dirty="0"/>
              <a:t>Дополнительная информация по системе Карта</a:t>
            </a:r>
            <a:r>
              <a:rPr lang="ru-RU" sz="4000" b="1" dirty="0"/>
              <a:t> </a:t>
            </a:r>
            <a:r>
              <a:rPr lang="ru-RU" sz="2800" b="1" dirty="0"/>
              <a:t>социальной реабилитации осужденного</a:t>
            </a:r>
            <a:r>
              <a:rPr lang="en-US" sz="2800" b="1" dirty="0"/>
              <a:t> </a:t>
            </a:r>
            <a:r>
              <a:rPr lang="ru-RU" sz="2800" b="1" dirty="0"/>
              <a:t>(КСРО)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/>
              <a:t>и демоверсия системы находятся по ссылке: 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149080"/>
            <a:ext cx="7992888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effectLst/>
                <a:hlinkClick r:id="rId2"/>
              </a:rPr>
              <a:t>http://www.bi-soft.ru:8080/DNL</a:t>
            </a:r>
            <a:endParaRPr lang="ru-RU" sz="2800" b="1" u="sng" dirty="0">
              <a:effectLst/>
            </a:endParaRPr>
          </a:p>
          <a:p>
            <a:endParaRPr lang="ru-RU" sz="2000" dirty="0">
              <a:effectLst/>
            </a:endParaRPr>
          </a:p>
          <a:p>
            <a:r>
              <a:rPr lang="ru-RU" sz="2000" dirty="0">
                <a:effectLst/>
              </a:rPr>
              <a:t>Данные учетной записи тестового пользователя:</a:t>
            </a:r>
          </a:p>
          <a:p>
            <a:r>
              <a:rPr lang="ru-RU" sz="2000" dirty="0">
                <a:effectLst/>
              </a:rPr>
              <a:t> логин – </a:t>
            </a:r>
            <a:r>
              <a:rPr lang="en-US" sz="2000" b="1" dirty="0">
                <a:effectLst/>
              </a:rPr>
              <a:t>admin</a:t>
            </a:r>
            <a:r>
              <a:rPr lang="ru-RU" sz="2000" dirty="0">
                <a:effectLst/>
              </a:rPr>
              <a:t> пароль -  </a:t>
            </a:r>
            <a:r>
              <a:rPr lang="en-US" sz="2000" b="1" dirty="0">
                <a:effectLst/>
              </a:rPr>
              <a:t>admin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45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dirty="0"/>
              <a:t>Идея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505396"/>
            <a:ext cx="777686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Эффективное и слаженное межведомственное взаимодействие 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  рамках единой концепции и технологии социальной адаптации граждан, освободившихся из мест лишения свободы является важнейшим фактором, обеспечивающим результативность проводимой  работы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292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dirty="0"/>
              <a:t>Цель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1412776"/>
            <a:ext cx="807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/>
              <a:t>Цель ИС «КСРО</a:t>
            </a:r>
            <a:r>
              <a:rPr lang="ru-RU" sz="2100" dirty="0"/>
              <a:t>» — информационное сопровождение организации социального обслуживания лиц, освобождающихся из мест лишения свободы, как динамического процесса социальной реабилитации, ориентированного на достижение положительной динамики в состоянии клиента.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088" y="3463548"/>
            <a:ext cx="800546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/>
              <a:t>Информационная система «Карта социальной реабилитации осужденного»</a:t>
            </a:r>
            <a:r>
              <a:rPr lang="ru-RU" sz="2100" dirty="0"/>
              <a:t>  автоматизирует комплексную технологию  </a:t>
            </a:r>
            <a:r>
              <a:rPr lang="ru-RU" sz="2100" dirty="0" err="1"/>
              <a:t>ресоциализации</a:t>
            </a:r>
            <a:r>
              <a:rPr lang="ru-RU" sz="2100" dirty="0"/>
              <a:t> граждан, освобождающихся из мест лишения свободы, включающую следующие этапы: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b="1" dirty="0"/>
              <a:t>Подготовка к освобождению</a:t>
            </a:r>
            <a:endParaRPr lang="ru-RU" sz="21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100" b="1" dirty="0"/>
              <a:t>Организация социального сопровождения гражданина после освобождения из мест лишения свободы</a:t>
            </a:r>
            <a:endParaRPr lang="ru-RU" sz="2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84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C493A213-F66F-BF17-4B48-7E83CCA675C8}"/>
              </a:ext>
            </a:extLst>
          </p:cNvPr>
          <p:cNvSpPr/>
          <p:nvPr/>
        </p:nvSpPr>
        <p:spPr>
          <a:xfrm>
            <a:off x="1836886" y="693886"/>
            <a:ext cx="5470227" cy="5470227"/>
          </a:xfrm>
          <a:prstGeom prst="triangle">
            <a:avLst/>
          </a:prstGeom>
          <a:solidFill>
            <a:srgbClr val="BCCF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6E8CF1B-D1FF-1B09-6B8B-493F688F86DC}"/>
              </a:ext>
            </a:extLst>
          </p:cNvPr>
          <p:cNvGrpSpPr/>
          <p:nvPr/>
        </p:nvGrpSpPr>
        <p:grpSpPr>
          <a:xfrm>
            <a:off x="1034430" y="1763712"/>
            <a:ext cx="2457450" cy="1665288"/>
            <a:chOff x="684213" y="548680"/>
            <a:chExt cx="2457450" cy="1665288"/>
          </a:xfrm>
        </p:grpSpPr>
        <p:sp>
          <p:nvSpPr>
            <p:cNvPr id="10" name="AutoShape 25">
              <a:extLst>
                <a:ext uri="{FF2B5EF4-FFF2-40B4-BE49-F238E27FC236}">
                  <a16:creationId xmlns:a16="http://schemas.microsoft.com/office/drawing/2014/main" xmlns="" id="{90CBEB34-5872-5F46-722F-A4D6B4CC9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948730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" name="AutoShape 26">
              <a:extLst>
                <a:ext uri="{FF2B5EF4-FFF2-40B4-BE49-F238E27FC236}">
                  <a16:creationId xmlns:a16="http://schemas.microsoft.com/office/drawing/2014/main" xmlns="" id="{5745EE28-5610-9DAC-7150-F7A5DCAEB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1880593"/>
              <a:ext cx="255587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2" name="AutoShape 27">
              <a:extLst>
                <a:ext uri="{FF2B5EF4-FFF2-40B4-BE49-F238E27FC236}">
                  <a16:creationId xmlns:a16="http://schemas.microsoft.com/office/drawing/2014/main" xmlns="" id="{F2D2DE99-2727-B4B9-4988-B7CF47938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663" y="2080618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3" name="AutoShape 28">
              <a:extLst>
                <a:ext uri="{FF2B5EF4-FFF2-40B4-BE49-F238E27FC236}">
                  <a16:creationId xmlns:a16="http://schemas.microsoft.com/office/drawing/2014/main" xmlns="" id="{4966BC02-C98C-0724-5A4E-62C81B80F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1415455"/>
              <a:ext cx="254000" cy="131763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" name="AutoShape 29">
              <a:extLst>
                <a:ext uri="{FF2B5EF4-FFF2-40B4-BE49-F238E27FC236}">
                  <a16:creationId xmlns:a16="http://schemas.microsoft.com/office/drawing/2014/main" xmlns="" id="{D9EA96BF-1D7B-80A1-B848-EE5AC9713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548680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" name="AutoShape 30">
              <a:extLst>
                <a:ext uri="{FF2B5EF4-FFF2-40B4-BE49-F238E27FC236}">
                  <a16:creationId xmlns:a16="http://schemas.microsoft.com/office/drawing/2014/main" xmlns="" id="{57AE26A3-3565-8C25-57FA-CB087526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213" y="882055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6" name="AutoShape 31">
              <a:extLst>
                <a:ext uri="{FF2B5EF4-FFF2-40B4-BE49-F238E27FC236}">
                  <a16:creationId xmlns:a16="http://schemas.microsoft.com/office/drawing/2014/main" xmlns="" id="{88BBDAE7-B2D2-CDF6-F6FC-8E33ABD9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213" y="615355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" name="AutoShape 32">
              <a:extLst>
                <a:ext uri="{FF2B5EF4-FFF2-40B4-BE49-F238E27FC236}">
                  <a16:creationId xmlns:a16="http://schemas.microsoft.com/office/drawing/2014/main" xmlns="" id="{7342A527-31DD-434A-8EFC-66A40B583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947268"/>
              <a:ext cx="255587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" name="AutoShape 33">
              <a:extLst>
                <a:ext uri="{FF2B5EF4-FFF2-40B4-BE49-F238E27FC236}">
                  <a16:creationId xmlns:a16="http://schemas.microsoft.com/office/drawing/2014/main" xmlns="" id="{BBE97021-B840-B4B2-A069-F181E13B6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1680568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9" name="AutoShape 34">
              <a:extLst>
                <a:ext uri="{FF2B5EF4-FFF2-40B4-BE49-F238E27FC236}">
                  <a16:creationId xmlns:a16="http://schemas.microsoft.com/office/drawing/2014/main" xmlns="" id="{E1FD0D24-9644-0F01-927F-621E7A897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1215430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0" name="Line 35">
              <a:extLst>
                <a:ext uri="{FF2B5EF4-FFF2-40B4-BE49-F238E27FC236}">
                  <a16:creationId xmlns:a16="http://schemas.microsoft.com/office/drawing/2014/main" xmlns="" id="{FA71267E-7F94-A777-5F1F-0E93597EF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2350" y="748705"/>
              <a:ext cx="84138" cy="133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xmlns="" id="{86109B81-36D0-BDCA-52BC-F23E12F6E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2213" y="815380"/>
              <a:ext cx="338137" cy="133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" name="Line 37">
              <a:extLst>
                <a:ext uri="{FF2B5EF4-FFF2-40B4-BE49-F238E27FC236}">
                  <a16:creationId xmlns:a16="http://schemas.microsoft.com/office/drawing/2014/main" xmlns="" id="{02C7C2A1-7674-1658-F067-843FD02EB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350" y="1015405"/>
              <a:ext cx="254000" cy="200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3" name="Line 38">
              <a:extLst>
                <a:ext uri="{FF2B5EF4-FFF2-40B4-BE49-F238E27FC236}">
                  <a16:creationId xmlns:a16="http://schemas.microsoft.com/office/drawing/2014/main" xmlns="" id="{4C8E5A9F-2106-C49E-FBB2-5352BFC34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" y="1348780"/>
              <a:ext cx="423863" cy="1984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" name="Line 39">
              <a:extLst>
                <a:ext uri="{FF2B5EF4-FFF2-40B4-BE49-F238E27FC236}">
                  <a16:creationId xmlns:a16="http://schemas.microsoft.com/office/drawing/2014/main" xmlns="" id="{62928DB0-0E1B-8004-64F1-8E2152FA7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" y="1348780"/>
              <a:ext cx="169863" cy="331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5" name="Line 40">
              <a:extLst>
                <a:ext uri="{FF2B5EF4-FFF2-40B4-BE49-F238E27FC236}">
                  <a16:creationId xmlns:a16="http://schemas.microsoft.com/office/drawing/2014/main" xmlns="" id="{40A8208A-91FC-613E-5888-F8174D763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350" y="1813918"/>
              <a:ext cx="254000" cy="133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6" name="Line 41">
              <a:extLst>
                <a:ext uri="{FF2B5EF4-FFF2-40B4-BE49-F238E27FC236}">
                  <a16:creationId xmlns:a16="http://schemas.microsoft.com/office/drawing/2014/main" xmlns="" id="{BC4A48C8-8A49-C3BA-EA23-9D61FCDD9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488" y="1680568"/>
              <a:ext cx="593725" cy="66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" name="AutoShape 42">
              <a:extLst>
                <a:ext uri="{FF2B5EF4-FFF2-40B4-BE49-F238E27FC236}">
                  <a16:creationId xmlns:a16="http://schemas.microsoft.com/office/drawing/2014/main" xmlns="" id="{83CFF876-4555-9953-80F2-D6FE9AB95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13" y="682030"/>
              <a:ext cx="254000" cy="133350"/>
            </a:xfrm>
            <a:prstGeom prst="flowChartProcess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AutoShape 43">
              <a:extLst>
                <a:ext uri="{FF2B5EF4-FFF2-40B4-BE49-F238E27FC236}">
                  <a16:creationId xmlns:a16="http://schemas.microsoft.com/office/drawing/2014/main" xmlns="" id="{CFE5BF1A-0883-668F-6E63-7FAB8092A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075" y="748705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9" name="AutoShape 44">
              <a:extLst>
                <a:ext uri="{FF2B5EF4-FFF2-40B4-BE49-F238E27FC236}">
                  <a16:creationId xmlns:a16="http://schemas.microsoft.com/office/drawing/2014/main" xmlns="" id="{DEAF55B6-049F-6B63-2BBA-22F24F9B3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800" y="748705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0" name="AutoShape 45">
              <a:extLst>
                <a:ext uri="{FF2B5EF4-FFF2-40B4-BE49-F238E27FC236}">
                  <a16:creationId xmlns:a16="http://schemas.microsoft.com/office/drawing/2014/main" xmlns="" id="{40EFF3E3-670C-5714-216E-0D37AAADA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1215430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1" name="AutoShape 46">
              <a:extLst>
                <a:ext uri="{FF2B5EF4-FFF2-40B4-BE49-F238E27FC236}">
                  <a16:creationId xmlns:a16="http://schemas.microsoft.com/office/drawing/2014/main" xmlns="" id="{1FE00E08-6854-4B00-FBAF-72738D1DB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800" y="1482130"/>
              <a:ext cx="254000" cy="131763"/>
            </a:xfrm>
            <a:prstGeom prst="flowChartProcess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2" name="AutoShape 47">
              <a:extLst>
                <a:ext uri="{FF2B5EF4-FFF2-40B4-BE49-F238E27FC236}">
                  <a16:creationId xmlns:a16="http://schemas.microsoft.com/office/drawing/2014/main" xmlns="" id="{8FEC95C7-D6EC-B461-B7FB-97667BC06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3" y="1482130"/>
              <a:ext cx="254000" cy="131763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3" name="AutoShape 48">
              <a:extLst>
                <a:ext uri="{FF2B5EF4-FFF2-40B4-BE49-F238E27FC236}">
                  <a16:creationId xmlns:a16="http://schemas.microsoft.com/office/drawing/2014/main" xmlns="" id="{E4638C83-6AB9-9607-0E97-B81BE9980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1613893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4" name="AutoShape 49">
              <a:extLst>
                <a:ext uri="{FF2B5EF4-FFF2-40B4-BE49-F238E27FC236}">
                  <a16:creationId xmlns:a16="http://schemas.microsoft.com/office/drawing/2014/main" xmlns="" id="{0479640B-AB2A-9C44-ADDE-AD87ED931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938" y="1148755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5" name="AutoShape 50">
              <a:extLst>
                <a:ext uri="{FF2B5EF4-FFF2-40B4-BE49-F238E27FC236}">
                  <a16:creationId xmlns:a16="http://schemas.microsoft.com/office/drawing/2014/main" xmlns="" id="{C78C049F-A5BB-A1C8-8E0A-32164D73D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800" y="1015405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6" name="AutoShape 51">
              <a:extLst>
                <a:ext uri="{FF2B5EF4-FFF2-40B4-BE49-F238E27FC236}">
                  <a16:creationId xmlns:a16="http://schemas.microsoft.com/office/drawing/2014/main" xmlns="" id="{2F6618C4-8556-42BB-251C-F68DF101D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938" y="1747243"/>
              <a:ext cx="254000" cy="133350"/>
            </a:xfrm>
            <a:prstGeom prst="flowChartProcess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7" name="AutoShape 52">
              <a:extLst>
                <a:ext uri="{FF2B5EF4-FFF2-40B4-BE49-F238E27FC236}">
                  <a16:creationId xmlns:a16="http://schemas.microsoft.com/office/drawing/2014/main" xmlns="" id="{BC464CED-C539-6189-6FD1-72AC7D92B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075" y="1613893"/>
              <a:ext cx="254000" cy="133350"/>
            </a:xfrm>
            <a:prstGeom prst="flowChartProcess">
              <a:avLst/>
            </a:prstGeom>
            <a:solidFill>
              <a:srgbClr val="00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8" name="AutoShape 53">
              <a:extLst>
                <a:ext uri="{FF2B5EF4-FFF2-40B4-BE49-F238E27FC236}">
                  <a16:creationId xmlns:a16="http://schemas.microsoft.com/office/drawing/2014/main" xmlns="" id="{D58CA732-D5C7-05FD-7DA8-4DC18DE09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38" y="948730"/>
              <a:ext cx="254000" cy="133350"/>
            </a:xfrm>
            <a:prstGeom prst="flowChartProcess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AutoShape 54">
              <a:extLst>
                <a:ext uri="{FF2B5EF4-FFF2-40B4-BE49-F238E27FC236}">
                  <a16:creationId xmlns:a16="http://schemas.microsoft.com/office/drawing/2014/main" xmlns="" id="{A86FA62F-A86A-0CD6-E577-7B27AED2F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075" y="1215430"/>
              <a:ext cx="254000" cy="133350"/>
            </a:xfrm>
            <a:prstGeom prst="flowChartProcess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cxnSp>
          <p:nvCxnSpPr>
            <p:cNvPr id="40" name="AutoShape 55">
              <a:extLst>
                <a:ext uri="{FF2B5EF4-FFF2-40B4-BE49-F238E27FC236}">
                  <a16:creationId xmlns:a16="http://schemas.microsoft.com/office/drawing/2014/main" xmlns="" id="{C8FDF561-62EE-5CD1-CC20-8C4462061B7E}"/>
                </a:ext>
              </a:extLst>
            </p:cNvPr>
            <p:cNvCxnSpPr>
              <a:cxnSpLocks noChangeShapeType="1"/>
              <a:stCxn id="27" idx="3"/>
              <a:endCxn id="38" idx="1"/>
            </p:cNvCxnSpPr>
            <p:nvPr/>
          </p:nvCxnSpPr>
          <p:spPr bwMode="auto">
            <a:xfrm>
              <a:off x="1700213" y="748705"/>
              <a:ext cx="85725" cy="26670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56">
              <a:extLst>
                <a:ext uri="{FF2B5EF4-FFF2-40B4-BE49-F238E27FC236}">
                  <a16:creationId xmlns:a16="http://schemas.microsoft.com/office/drawing/2014/main" xmlns="" id="{2B9CF8DF-2BE0-3A53-9E26-A9AB5E11C6E7}"/>
                </a:ext>
              </a:extLst>
            </p:cNvPr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>
              <a:off x="2039938" y="1015405"/>
              <a:ext cx="84137" cy="26670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57">
              <a:extLst>
                <a:ext uri="{FF2B5EF4-FFF2-40B4-BE49-F238E27FC236}">
                  <a16:creationId xmlns:a16="http://schemas.microsoft.com/office/drawing/2014/main" xmlns="" id="{CF620E9F-1D7F-1188-A09A-4BB616B7F003}"/>
                </a:ext>
              </a:extLst>
            </p:cNvPr>
            <p:cNvCxnSpPr>
              <a:cxnSpLocks noChangeShapeType="1"/>
              <a:stCxn id="39" idx="3"/>
              <a:endCxn id="31" idx="1"/>
            </p:cNvCxnSpPr>
            <p:nvPr/>
          </p:nvCxnSpPr>
          <p:spPr bwMode="auto">
            <a:xfrm>
              <a:off x="2378075" y="1282105"/>
              <a:ext cx="85725" cy="26511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58">
              <a:extLst>
                <a:ext uri="{FF2B5EF4-FFF2-40B4-BE49-F238E27FC236}">
                  <a16:creationId xmlns:a16="http://schemas.microsoft.com/office/drawing/2014/main" xmlns="" id="{7310895F-FC72-38CB-6DAF-FB4F960AB61A}"/>
                </a:ext>
              </a:extLst>
            </p:cNvPr>
            <p:cNvCxnSpPr>
              <a:cxnSpLocks noChangeShapeType="1"/>
              <a:stCxn id="31" idx="3"/>
              <a:endCxn id="36" idx="1"/>
            </p:cNvCxnSpPr>
            <p:nvPr/>
          </p:nvCxnSpPr>
          <p:spPr bwMode="auto">
            <a:xfrm>
              <a:off x="2717800" y="1547218"/>
              <a:ext cx="84138" cy="26670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4" name="Line 59">
              <a:extLst>
                <a:ext uri="{FF2B5EF4-FFF2-40B4-BE49-F238E27FC236}">
                  <a16:creationId xmlns:a16="http://schemas.microsoft.com/office/drawing/2014/main" xmlns="" id="{3E0F81E3-B4CD-4175-2218-CA291FACC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488" y="1015405"/>
              <a:ext cx="169862" cy="400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cxnSp>
          <p:nvCxnSpPr>
            <p:cNvPr id="45" name="AutoShape 60">
              <a:extLst>
                <a:ext uri="{FF2B5EF4-FFF2-40B4-BE49-F238E27FC236}">
                  <a16:creationId xmlns:a16="http://schemas.microsoft.com/office/drawing/2014/main" xmlns="" id="{90CCED2D-9B81-3952-F0A1-51D5E5C276DE}"/>
                </a:ext>
              </a:extLst>
            </p:cNvPr>
            <p:cNvCxnSpPr>
              <a:cxnSpLocks noChangeShapeType="1"/>
              <a:stCxn id="10" idx="3"/>
            </p:cNvCxnSpPr>
            <p:nvPr/>
          </p:nvCxnSpPr>
          <p:spPr bwMode="auto">
            <a:xfrm>
              <a:off x="1530350" y="1015405"/>
              <a:ext cx="169863" cy="2667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61">
              <a:extLst>
                <a:ext uri="{FF2B5EF4-FFF2-40B4-BE49-F238E27FC236}">
                  <a16:creationId xmlns:a16="http://schemas.microsoft.com/office/drawing/2014/main" xmlns="" id="{030BAFF0-43F9-05FB-F0F4-4C1A59143C20}"/>
                </a:ext>
              </a:extLst>
            </p:cNvPr>
            <p:cNvCxnSpPr>
              <a:cxnSpLocks noChangeShapeType="1"/>
              <a:stCxn id="13" idx="3"/>
              <a:endCxn id="33" idx="1"/>
            </p:cNvCxnSpPr>
            <p:nvPr/>
          </p:nvCxnSpPr>
          <p:spPr bwMode="auto">
            <a:xfrm>
              <a:off x="1446213" y="1482130"/>
              <a:ext cx="254000" cy="1984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62">
              <a:extLst>
                <a:ext uri="{FF2B5EF4-FFF2-40B4-BE49-F238E27FC236}">
                  <a16:creationId xmlns:a16="http://schemas.microsoft.com/office/drawing/2014/main" xmlns="" id="{6649DB68-5D45-F257-6FDD-CD555CCBDC42}"/>
                </a:ext>
              </a:extLst>
            </p:cNvPr>
            <p:cNvCxnSpPr>
              <a:cxnSpLocks noChangeShapeType="1"/>
              <a:stCxn id="30" idx="2"/>
              <a:endCxn id="33" idx="0"/>
            </p:cNvCxnSpPr>
            <p:nvPr/>
          </p:nvCxnSpPr>
          <p:spPr bwMode="auto">
            <a:xfrm>
              <a:off x="1827213" y="1348780"/>
              <a:ext cx="0" cy="26511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63">
              <a:extLst>
                <a:ext uri="{FF2B5EF4-FFF2-40B4-BE49-F238E27FC236}">
                  <a16:creationId xmlns:a16="http://schemas.microsoft.com/office/drawing/2014/main" xmlns="" id="{4D3CCB2E-9A80-8E3C-EC91-BE34460C485B}"/>
                </a:ext>
              </a:extLst>
            </p:cNvPr>
            <p:cNvCxnSpPr>
              <a:cxnSpLocks noChangeShapeType="1"/>
              <a:stCxn id="17" idx="3"/>
              <a:endCxn id="11" idx="1"/>
            </p:cNvCxnSpPr>
            <p:nvPr/>
          </p:nvCxnSpPr>
          <p:spPr bwMode="auto">
            <a:xfrm flipV="1">
              <a:off x="1362075" y="1947268"/>
              <a:ext cx="592138" cy="666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64">
              <a:extLst>
                <a:ext uri="{FF2B5EF4-FFF2-40B4-BE49-F238E27FC236}">
                  <a16:creationId xmlns:a16="http://schemas.microsoft.com/office/drawing/2014/main" xmlns="" id="{497EB96D-F25B-BC22-67F8-B161C95E5063}"/>
                </a:ext>
              </a:extLst>
            </p:cNvPr>
            <p:cNvCxnSpPr>
              <a:cxnSpLocks noChangeShapeType="1"/>
              <a:stCxn id="26" idx="0"/>
              <a:endCxn id="11" idx="1"/>
            </p:cNvCxnSpPr>
            <p:nvPr/>
          </p:nvCxnSpPr>
          <p:spPr bwMode="auto">
            <a:xfrm>
              <a:off x="1106488" y="1747243"/>
              <a:ext cx="847725" cy="2000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65">
              <a:extLst>
                <a:ext uri="{FF2B5EF4-FFF2-40B4-BE49-F238E27FC236}">
                  <a16:creationId xmlns:a16="http://schemas.microsoft.com/office/drawing/2014/main" xmlns="" id="{4BFFFBFF-F947-98E2-687D-A8BB5CB07D88}"/>
                </a:ext>
              </a:extLst>
            </p:cNvPr>
            <p:cNvCxnSpPr>
              <a:cxnSpLocks noChangeShapeType="1"/>
              <a:stCxn id="33" idx="2"/>
              <a:endCxn id="11" idx="0"/>
            </p:cNvCxnSpPr>
            <p:nvPr/>
          </p:nvCxnSpPr>
          <p:spPr bwMode="auto">
            <a:xfrm>
              <a:off x="1827213" y="1747243"/>
              <a:ext cx="254000" cy="133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66">
              <a:extLst>
                <a:ext uri="{FF2B5EF4-FFF2-40B4-BE49-F238E27FC236}">
                  <a16:creationId xmlns:a16="http://schemas.microsoft.com/office/drawing/2014/main" xmlns="" id="{07E8584A-5542-CC2A-5864-DA12A2522B5F}"/>
                </a:ext>
              </a:extLst>
            </p:cNvPr>
            <p:cNvCxnSpPr>
              <a:cxnSpLocks noChangeShapeType="1"/>
              <a:stCxn id="13" idx="2"/>
              <a:endCxn id="18" idx="0"/>
            </p:cNvCxnSpPr>
            <p:nvPr/>
          </p:nvCxnSpPr>
          <p:spPr bwMode="auto">
            <a:xfrm flipH="1">
              <a:off x="979488" y="1547218"/>
              <a:ext cx="339725" cy="133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67">
              <a:extLst>
                <a:ext uri="{FF2B5EF4-FFF2-40B4-BE49-F238E27FC236}">
                  <a16:creationId xmlns:a16="http://schemas.microsoft.com/office/drawing/2014/main" xmlns="" id="{97739DC6-07B5-4D16-4F90-10711DC2F55F}"/>
                </a:ext>
              </a:extLst>
            </p:cNvPr>
            <p:cNvCxnSpPr>
              <a:cxnSpLocks noChangeShapeType="1"/>
              <a:stCxn id="17" idx="0"/>
              <a:endCxn id="13" idx="2"/>
            </p:cNvCxnSpPr>
            <p:nvPr/>
          </p:nvCxnSpPr>
          <p:spPr bwMode="auto">
            <a:xfrm flipV="1">
              <a:off x="1235075" y="1547218"/>
              <a:ext cx="84138" cy="4000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68">
              <a:extLst>
                <a:ext uri="{FF2B5EF4-FFF2-40B4-BE49-F238E27FC236}">
                  <a16:creationId xmlns:a16="http://schemas.microsoft.com/office/drawing/2014/main" xmlns="" id="{EE073655-027B-86B5-2CBB-9EC92D5349F0}"/>
                </a:ext>
              </a:extLst>
            </p:cNvPr>
            <p:cNvCxnSpPr>
              <a:cxnSpLocks noChangeShapeType="1"/>
              <a:stCxn id="30" idx="3"/>
              <a:endCxn id="37" idx="1"/>
            </p:cNvCxnSpPr>
            <p:nvPr/>
          </p:nvCxnSpPr>
          <p:spPr bwMode="auto">
            <a:xfrm>
              <a:off x="1954213" y="1282105"/>
              <a:ext cx="169862" cy="39846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69">
              <a:extLst>
                <a:ext uri="{FF2B5EF4-FFF2-40B4-BE49-F238E27FC236}">
                  <a16:creationId xmlns:a16="http://schemas.microsoft.com/office/drawing/2014/main" xmlns="" id="{8D382274-C65C-3C62-00D9-E15A37C8E7BD}"/>
                </a:ext>
              </a:extLst>
            </p:cNvPr>
            <p:cNvCxnSpPr>
              <a:cxnSpLocks noChangeShapeType="1"/>
              <a:stCxn id="30" idx="1"/>
              <a:endCxn id="10" idx="2"/>
            </p:cNvCxnSpPr>
            <p:nvPr/>
          </p:nvCxnSpPr>
          <p:spPr bwMode="auto">
            <a:xfrm flipH="1" flipV="1">
              <a:off x="1403350" y="1082080"/>
              <a:ext cx="296863" cy="2000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70">
              <a:extLst>
                <a:ext uri="{FF2B5EF4-FFF2-40B4-BE49-F238E27FC236}">
                  <a16:creationId xmlns:a16="http://schemas.microsoft.com/office/drawing/2014/main" xmlns="" id="{9D283D71-2AC5-99B6-2EEC-B61EB442774D}"/>
                </a:ext>
              </a:extLst>
            </p:cNvPr>
            <p:cNvCxnSpPr>
              <a:cxnSpLocks noChangeShapeType="1"/>
              <a:stCxn id="19" idx="3"/>
              <a:endCxn id="10" idx="1"/>
            </p:cNvCxnSpPr>
            <p:nvPr/>
          </p:nvCxnSpPr>
          <p:spPr bwMode="auto">
            <a:xfrm flipV="1">
              <a:off x="938213" y="1015405"/>
              <a:ext cx="338137" cy="2667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71">
              <a:extLst>
                <a:ext uri="{FF2B5EF4-FFF2-40B4-BE49-F238E27FC236}">
                  <a16:creationId xmlns:a16="http://schemas.microsoft.com/office/drawing/2014/main" xmlns="" id="{8BC5DD9C-7592-22E6-8DE9-9857C5901B65}"/>
                </a:ext>
              </a:extLst>
            </p:cNvPr>
            <p:cNvCxnSpPr>
              <a:cxnSpLocks noChangeShapeType="1"/>
              <a:stCxn id="10" idx="0"/>
              <a:endCxn id="27" idx="2"/>
            </p:cNvCxnSpPr>
            <p:nvPr/>
          </p:nvCxnSpPr>
          <p:spPr bwMode="auto">
            <a:xfrm flipV="1">
              <a:off x="1403350" y="815380"/>
              <a:ext cx="169863" cy="133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72">
              <a:extLst>
                <a:ext uri="{FF2B5EF4-FFF2-40B4-BE49-F238E27FC236}">
                  <a16:creationId xmlns:a16="http://schemas.microsoft.com/office/drawing/2014/main" xmlns="" id="{C4B20624-5BEB-4499-D861-F120EF4AAFF2}"/>
                </a:ext>
              </a:extLst>
            </p:cNvPr>
            <p:cNvCxnSpPr>
              <a:cxnSpLocks noChangeShapeType="1"/>
              <a:stCxn id="10" idx="2"/>
              <a:endCxn id="13" idx="3"/>
            </p:cNvCxnSpPr>
            <p:nvPr/>
          </p:nvCxnSpPr>
          <p:spPr bwMode="auto">
            <a:xfrm>
              <a:off x="1403350" y="1082080"/>
              <a:ext cx="42863" cy="4000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8" name="AutoShape 73">
              <a:extLst>
                <a:ext uri="{FF2B5EF4-FFF2-40B4-BE49-F238E27FC236}">
                  <a16:creationId xmlns:a16="http://schemas.microsoft.com/office/drawing/2014/main" xmlns="" id="{39D51C5F-4987-2F19-0122-BE858226B37A}"/>
                </a:ext>
              </a:extLst>
            </p:cNvPr>
            <p:cNvCxnSpPr>
              <a:cxnSpLocks noChangeShapeType="1"/>
              <a:stCxn id="33" idx="0"/>
              <a:endCxn id="39" idx="2"/>
            </p:cNvCxnSpPr>
            <p:nvPr/>
          </p:nvCxnSpPr>
          <p:spPr bwMode="auto">
            <a:xfrm flipV="1">
              <a:off x="1827213" y="1348780"/>
              <a:ext cx="423862" cy="26511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74">
              <a:extLst>
                <a:ext uri="{FF2B5EF4-FFF2-40B4-BE49-F238E27FC236}">
                  <a16:creationId xmlns:a16="http://schemas.microsoft.com/office/drawing/2014/main" xmlns="" id="{245C4955-A795-D80D-DF70-F5E87C12C640}"/>
                </a:ext>
              </a:extLst>
            </p:cNvPr>
            <p:cNvCxnSpPr>
              <a:cxnSpLocks noChangeShapeType="1"/>
              <a:stCxn id="39" idx="2"/>
              <a:endCxn id="37" idx="0"/>
            </p:cNvCxnSpPr>
            <p:nvPr/>
          </p:nvCxnSpPr>
          <p:spPr bwMode="auto">
            <a:xfrm>
              <a:off x="2251075" y="1348780"/>
              <a:ext cx="0" cy="26511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75">
              <a:extLst>
                <a:ext uri="{FF2B5EF4-FFF2-40B4-BE49-F238E27FC236}">
                  <a16:creationId xmlns:a16="http://schemas.microsoft.com/office/drawing/2014/main" xmlns="" id="{E175C8F0-7B7C-0223-BCB5-0EA20AD2ED1C}"/>
                </a:ext>
              </a:extLst>
            </p:cNvPr>
            <p:cNvCxnSpPr>
              <a:cxnSpLocks noChangeShapeType="1"/>
              <a:stCxn id="35" idx="2"/>
              <a:endCxn id="31" idx="0"/>
            </p:cNvCxnSpPr>
            <p:nvPr/>
          </p:nvCxnSpPr>
          <p:spPr bwMode="auto">
            <a:xfrm>
              <a:off x="2590800" y="1148755"/>
              <a:ext cx="0" cy="3333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76">
              <a:extLst>
                <a:ext uri="{FF2B5EF4-FFF2-40B4-BE49-F238E27FC236}">
                  <a16:creationId xmlns:a16="http://schemas.microsoft.com/office/drawing/2014/main" xmlns="" id="{333B2545-7044-6EEB-11E4-DCC87A17C6CA}"/>
                </a:ext>
              </a:extLst>
            </p:cNvPr>
            <p:cNvCxnSpPr>
              <a:cxnSpLocks noChangeShapeType="1"/>
              <a:stCxn id="28" idx="2"/>
              <a:endCxn id="38" idx="0"/>
            </p:cNvCxnSpPr>
            <p:nvPr/>
          </p:nvCxnSpPr>
          <p:spPr bwMode="auto">
            <a:xfrm flipH="1">
              <a:off x="1912938" y="882055"/>
              <a:ext cx="84137" cy="666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77">
              <a:extLst>
                <a:ext uri="{FF2B5EF4-FFF2-40B4-BE49-F238E27FC236}">
                  <a16:creationId xmlns:a16="http://schemas.microsoft.com/office/drawing/2014/main" xmlns="" id="{AC386CF4-99B4-8DE0-4584-3550A143CFD9}"/>
                </a:ext>
              </a:extLst>
            </p:cNvPr>
            <p:cNvCxnSpPr>
              <a:cxnSpLocks noChangeShapeType="1"/>
              <a:stCxn id="27" idx="2"/>
              <a:endCxn id="30" idx="0"/>
            </p:cNvCxnSpPr>
            <p:nvPr/>
          </p:nvCxnSpPr>
          <p:spPr bwMode="auto">
            <a:xfrm>
              <a:off x="1573213" y="815380"/>
              <a:ext cx="254000" cy="4000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78">
              <a:extLst>
                <a:ext uri="{FF2B5EF4-FFF2-40B4-BE49-F238E27FC236}">
                  <a16:creationId xmlns:a16="http://schemas.microsoft.com/office/drawing/2014/main" xmlns="" id="{EF085B55-EC87-1E7E-B639-EC6738A6902E}"/>
                </a:ext>
              </a:extLst>
            </p:cNvPr>
            <p:cNvCxnSpPr>
              <a:cxnSpLocks noChangeShapeType="1"/>
              <a:endCxn id="14" idx="1"/>
            </p:cNvCxnSpPr>
            <p:nvPr/>
          </p:nvCxnSpPr>
          <p:spPr bwMode="auto">
            <a:xfrm flipV="1">
              <a:off x="1192213" y="615355"/>
              <a:ext cx="508000" cy="666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79">
              <a:extLst>
                <a:ext uri="{FF2B5EF4-FFF2-40B4-BE49-F238E27FC236}">
                  <a16:creationId xmlns:a16="http://schemas.microsoft.com/office/drawing/2014/main" xmlns="" id="{C9E20636-5E6B-3268-B70B-56F7F1A43924}"/>
                </a:ext>
              </a:extLst>
            </p:cNvPr>
            <p:cNvCxnSpPr>
              <a:cxnSpLocks noChangeShapeType="1"/>
              <a:stCxn id="29" idx="1"/>
              <a:endCxn id="28" idx="3"/>
            </p:cNvCxnSpPr>
            <p:nvPr/>
          </p:nvCxnSpPr>
          <p:spPr bwMode="auto">
            <a:xfrm flipH="1">
              <a:off x="2124075" y="815380"/>
              <a:ext cx="33972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80">
              <a:extLst>
                <a:ext uri="{FF2B5EF4-FFF2-40B4-BE49-F238E27FC236}">
                  <a16:creationId xmlns:a16="http://schemas.microsoft.com/office/drawing/2014/main" xmlns="" id="{7A8DDEB2-6AE7-9B6D-8348-620C227622A3}"/>
                </a:ext>
              </a:extLst>
            </p:cNvPr>
            <p:cNvCxnSpPr>
              <a:cxnSpLocks noChangeShapeType="1"/>
              <a:stCxn id="34" idx="1"/>
              <a:endCxn id="39" idx="3"/>
            </p:cNvCxnSpPr>
            <p:nvPr/>
          </p:nvCxnSpPr>
          <p:spPr bwMode="auto">
            <a:xfrm flipH="1">
              <a:off x="2378075" y="1215430"/>
              <a:ext cx="423863" cy="666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81">
              <a:extLst>
                <a:ext uri="{FF2B5EF4-FFF2-40B4-BE49-F238E27FC236}">
                  <a16:creationId xmlns:a16="http://schemas.microsoft.com/office/drawing/2014/main" xmlns="" id="{C03C33FC-930F-3F7D-A335-2842338D9442}"/>
                </a:ext>
              </a:extLst>
            </p:cNvPr>
            <p:cNvCxnSpPr>
              <a:cxnSpLocks noChangeShapeType="1"/>
              <a:stCxn id="35" idx="1"/>
              <a:endCxn id="38" idx="3"/>
            </p:cNvCxnSpPr>
            <p:nvPr/>
          </p:nvCxnSpPr>
          <p:spPr bwMode="auto">
            <a:xfrm flipH="1" flipV="1">
              <a:off x="2039938" y="1015405"/>
              <a:ext cx="423862" cy="666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82">
              <a:extLst>
                <a:ext uri="{FF2B5EF4-FFF2-40B4-BE49-F238E27FC236}">
                  <a16:creationId xmlns:a16="http://schemas.microsoft.com/office/drawing/2014/main" xmlns="" id="{FDA86686-CBCE-4641-C7C0-E1D89DAC4463}"/>
                </a:ext>
              </a:extLst>
            </p:cNvPr>
            <p:cNvCxnSpPr>
              <a:cxnSpLocks noChangeShapeType="1"/>
              <a:stCxn id="34" idx="2"/>
              <a:endCxn id="32" idx="0"/>
            </p:cNvCxnSpPr>
            <p:nvPr/>
          </p:nvCxnSpPr>
          <p:spPr bwMode="auto">
            <a:xfrm>
              <a:off x="2928938" y="1282105"/>
              <a:ext cx="85725" cy="2000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83">
              <a:extLst>
                <a:ext uri="{FF2B5EF4-FFF2-40B4-BE49-F238E27FC236}">
                  <a16:creationId xmlns:a16="http://schemas.microsoft.com/office/drawing/2014/main" xmlns="" id="{1FCD1FE4-7DF7-3842-E781-37E63513A7DF}"/>
                </a:ext>
              </a:extLst>
            </p:cNvPr>
            <p:cNvCxnSpPr>
              <a:cxnSpLocks noChangeShapeType="1"/>
              <a:stCxn id="36" idx="0"/>
              <a:endCxn id="32" idx="2"/>
            </p:cNvCxnSpPr>
            <p:nvPr/>
          </p:nvCxnSpPr>
          <p:spPr bwMode="auto">
            <a:xfrm flipV="1">
              <a:off x="2928938" y="1613893"/>
              <a:ext cx="85725" cy="133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84">
              <a:extLst>
                <a:ext uri="{FF2B5EF4-FFF2-40B4-BE49-F238E27FC236}">
                  <a16:creationId xmlns:a16="http://schemas.microsoft.com/office/drawing/2014/main" xmlns="" id="{7A7216B2-3723-C5B0-530A-529F514D01CD}"/>
                </a:ext>
              </a:extLst>
            </p:cNvPr>
            <p:cNvCxnSpPr>
              <a:cxnSpLocks noChangeShapeType="1"/>
              <a:stCxn id="12" idx="0"/>
              <a:endCxn id="37" idx="2"/>
            </p:cNvCxnSpPr>
            <p:nvPr/>
          </p:nvCxnSpPr>
          <p:spPr bwMode="auto">
            <a:xfrm flipH="1" flipV="1">
              <a:off x="2251075" y="1747243"/>
              <a:ext cx="509588" cy="3333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85">
              <a:extLst>
                <a:ext uri="{FF2B5EF4-FFF2-40B4-BE49-F238E27FC236}">
                  <a16:creationId xmlns:a16="http://schemas.microsoft.com/office/drawing/2014/main" xmlns="" id="{5249983E-0B71-34F1-61BB-8B89D2DCC917}"/>
                </a:ext>
              </a:extLst>
            </p:cNvPr>
            <p:cNvCxnSpPr>
              <a:cxnSpLocks noChangeShapeType="1"/>
              <a:stCxn id="36" idx="2"/>
              <a:endCxn id="12" idx="0"/>
            </p:cNvCxnSpPr>
            <p:nvPr/>
          </p:nvCxnSpPr>
          <p:spPr bwMode="auto">
            <a:xfrm flipH="1">
              <a:off x="2760663" y="1880593"/>
              <a:ext cx="168275" cy="2000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86">
              <a:extLst>
                <a:ext uri="{FF2B5EF4-FFF2-40B4-BE49-F238E27FC236}">
                  <a16:creationId xmlns:a16="http://schemas.microsoft.com/office/drawing/2014/main" xmlns="" id="{46BD3322-D71F-FFCD-EC26-37636E5A864D}"/>
                </a:ext>
              </a:extLst>
            </p:cNvPr>
            <p:cNvCxnSpPr>
              <a:cxnSpLocks noChangeShapeType="1"/>
              <a:stCxn id="37" idx="0"/>
              <a:endCxn id="31" idx="1"/>
            </p:cNvCxnSpPr>
            <p:nvPr/>
          </p:nvCxnSpPr>
          <p:spPr bwMode="auto">
            <a:xfrm flipV="1">
              <a:off x="2251075" y="1547218"/>
              <a:ext cx="212725" cy="666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87">
              <a:extLst>
                <a:ext uri="{FF2B5EF4-FFF2-40B4-BE49-F238E27FC236}">
                  <a16:creationId xmlns:a16="http://schemas.microsoft.com/office/drawing/2014/main" xmlns="" id="{68E265CE-CCDF-CEED-9380-64ADFB2EF3E4}"/>
                </a:ext>
              </a:extLst>
            </p:cNvPr>
            <p:cNvCxnSpPr>
              <a:cxnSpLocks noChangeShapeType="1"/>
              <a:stCxn id="28" idx="1"/>
              <a:endCxn id="10" idx="3"/>
            </p:cNvCxnSpPr>
            <p:nvPr/>
          </p:nvCxnSpPr>
          <p:spPr bwMode="auto">
            <a:xfrm flipH="1">
              <a:off x="1530350" y="815380"/>
              <a:ext cx="339725" cy="2000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88">
              <a:extLst>
                <a:ext uri="{FF2B5EF4-FFF2-40B4-BE49-F238E27FC236}">
                  <a16:creationId xmlns:a16="http://schemas.microsoft.com/office/drawing/2014/main" xmlns="" id="{F31947AB-2DB0-0B1B-DF92-6E1AC3AC462F}"/>
                </a:ext>
              </a:extLst>
            </p:cNvPr>
            <p:cNvCxnSpPr>
              <a:cxnSpLocks noChangeShapeType="1"/>
              <a:stCxn id="14" idx="3"/>
              <a:endCxn id="29" idx="0"/>
            </p:cNvCxnSpPr>
            <p:nvPr/>
          </p:nvCxnSpPr>
          <p:spPr bwMode="auto">
            <a:xfrm>
              <a:off x="1954213" y="615355"/>
              <a:ext cx="636587" cy="133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4" name="AutoShape 89">
              <a:extLst>
                <a:ext uri="{FF2B5EF4-FFF2-40B4-BE49-F238E27FC236}">
                  <a16:creationId xmlns:a16="http://schemas.microsoft.com/office/drawing/2014/main" xmlns="" id="{EC5DA22E-D703-E54F-81D2-A07F61AFAE0B}"/>
                </a:ext>
              </a:extLst>
            </p:cNvPr>
            <p:cNvCxnSpPr>
              <a:cxnSpLocks noChangeShapeType="1"/>
              <a:stCxn id="12" idx="1"/>
              <a:endCxn id="11" idx="3"/>
            </p:cNvCxnSpPr>
            <p:nvPr/>
          </p:nvCxnSpPr>
          <p:spPr bwMode="auto">
            <a:xfrm flipH="1" flipV="1">
              <a:off x="2209800" y="1947268"/>
              <a:ext cx="423863" cy="2000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90">
              <a:extLst>
                <a:ext uri="{FF2B5EF4-FFF2-40B4-BE49-F238E27FC236}">
                  <a16:creationId xmlns:a16="http://schemas.microsoft.com/office/drawing/2014/main" xmlns="" id="{738CB259-33E6-35EE-F688-91C9C487F29E}"/>
                </a:ext>
              </a:extLst>
            </p:cNvPr>
            <p:cNvCxnSpPr>
              <a:cxnSpLocks noChangeShapeType="1"/>
              <a:stCxn id="31" idx="2"/>
              <a:endCxn id="12" idx="0"/>
            </p:cNvCxnSpPr>
            <p:nvPr/>
          </p:nvCxnSpPr>
          <p:spPr bwMode="auto">
            <a:xfrm>
              <a:off x="2590800" y="1613893"/>
              <a:ext cx="169863" cy="4667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" name="AutoShape 91">
              <a:extLst>
                <a:ext uri="{FF2B5EF4-FFF2-40B4-BE49-F238E27FC236}">
                  <a16:creationId xmlns:a16="http://schemas.microsoft.com/office/drawing/2014/main" xmlns="" id="{6146891E-828E-2599-396E-E647DE328960}"/>
                </a:ext>
              </a:extLst>
            </p:cNvPr>
            <p:cNvCxnSpPr>
              <a:cxnSpLocks noChangeShapeType="1"/>
              <a:stCxn id="11" idx="3"/>
              <a:endCxn id="36" idx="1"/>
            </p:cNvCxnSpPr>
            <p:nvPr/>
          </p:nvCxnSpPr>
          <p:spPr bwMode="auto">
            <a:xfrm flipV="1">
              <a:off x="2209800" y="1813918"/>
              <a:ext cx="592138" cy="133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7" name="AutoShape 92">
              <a:extLst>
                <a:ext uri="{FF2B5EF4-FFF2-40B4-BE49-F238E27FC236}">
                  <a16:creationId xmlns:a16="http://schemas.microsoft.com/office/drawing/2014/main" xmlns="" id="{11209E2C-D663-D58D-8B74-22F1E994C457}"/>
                </a:ext>
              </a:extLst>
            </p:cNvPr>
            <p:cNvCxnSpPr>
              <a:cxnSpLocks noChangeShapeType="1"/>
              <a:stCxn id="13" idx="3"/>
              <a:endCxn id="30" idx="1"/>
            </p:cNvCxnSpPr>
            <p:nvPr/>
          </p:nvCxnSpPr>
          <p:spPr bwMode="auto">
            <a:xfrm flipV="1">
              <a:off x="1446213" y="1282105"/>
              <a:ext cx="254000" cy="2000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8" name="AutoShape 93">
              <a:extLst>
                <a:ext uri="{FF2B5EF4-FFF2-40B4-BE49-F238E27FC236}">
                  <a16:creationId xmlns:a16="http://schemas.microsoft.com/office/drawing/2014/main" xmlns="" id="{E968598F-508F-1A8A-2138-CF9B174BE4F8}"/>
                </a:ext>
              </a:extLst>
            </p:cNvPr>
            <p:cNvCxnSpPr>
              <a:cxnSpLocks noChangeShapeType="1"/>
              <a:stCxn id="19" idx="3"/>
              <a:endCxn id="30" idx="1"/>
            </p:cNvCxnSpPr>
            <p:nvPr/>
          </p:nvCxnSpPr>
          <p:spPr bwMode="auto">
            <a:xfrm>
              <a:off x="938213" y="1282105"/>
              <a:ext cx="7620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94">
              <a:extLst>
                <a:ext uri="{FF2B5EF4-FFF2-40B4-BE49-F238E27FC236}">
                  <a16:creationId xmlns:a16="http://schemas.microsoft.com/office/drawing/2014/main" xmlns="" id="{BA0B0C6E-85DA-57E4-5830-42CE8A4BF231}"/>
                </a:ext>
              </a:extLst>
            </p:cNvPr>
            <p:cNvCxnSpPr>
              <a:cxnSpLocks noChangeShapeType="1"/>
              <a:endCxn id="27" idx="1"/>
            </p:cNvCxnSpPr>
            <p:nvPr/>
          </p:nvCxnSpPr>
          <p:spPr bwMode="auto">
            <a:xfrm>
              <a:off x="1192213" y="682030"/>
              <a:ext cx="254000" cy="666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95">
              <a:extLst>
                <a:ext uri="{FF2B5EF4-FFF2-40B4-BE49-F238E27FC236}">
                  <a16:creationId xmlns:a16="http://schemas.microsoft.com/office/drawing/2014/main" xmlns="" id="{B8C1AA2B-5444-FF85-9A71-80B417F77606}"/>
                </a:ext>
              </a:extLst>
            </p:cNvPr>
            <p:cNvCxnSpPr>
              <a:cxnSpLocks noChangeShapeType="1"/>
              <a:stCxn id="14" idx="1"/>
              <a:endCxn id="27" idx="0"/>
            </p:cNvCxnSpPr>
            <p:nvPr/>
          </p:nvCxnSpPr>
          <p:spPr bwMode="auto">
            <a:xfrm flipH="1">
              <a:off x="1573213" y="615355"/>
              <a:ext cx="127000" cy="666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81" name="Скругленный прямоугольник 144">
            <a:extLst>
              <a:ext uri="{FF2B5EF4-FFF2-40B4-BE49-F238E27FC236}">
                <a16:creationId xmlns:a16="http://schemas.microsoft.com/office/drawing/2014/main" xmlns="" id="{E20862F0-5625-2B8A-62B6-592B5789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" y="4157706"/>
            <a:ext cx="2128714" cy="792088"/>
          </a:xfrm>
          <a:prstGeom prst="roundRect">
            <a:avLst>
              <a:gd name="adj" fmla="val 16667"/>
            </a:avLst>
          </a:prstGeom>
          <a:solidFill>
            <a:srgbClr val="47FF61"/>
          </a:solidFill>
          <a:ln w="9525" algn="ctr">
            <a:solidFill>
              <a:srgbClr val="008000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ГУФСИН </a:t>
            </a:r>
          </a:p>
        </p:txBody>
      </p:sp>
      <p:sp>
        <p:nvSpPr>
          <p:cNvPr id="82" name="Скругленный прямоугольник 10">
            <a:extLst>
              <a:ext uri="{FF2B5EF4-FFF2-40B4-BE49-F238E27FC236}">
                <a16:creationId xmlns:a16="http://schemas.microsoft.com/office/drawing/2014/main" xmlns="" id="{7DB56415-86FB-4CB4-B15D-46174BA309E5}"/>
              </a:ext>
            </a:extLst>
          </p:cNvPr>
          <p:cNvSpPr/>
          <p:nvPr/>
        </p:nvSpPr>
        <p:spPr>
          <a:xfrm>
            <a:off x="764610" y="5085184"/>
            <a:ext cx="608568" cy="5890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Скругленный прямоугольник 10">
            <a:extLst>
              <a:ext uri="{FF2B5EF4-FFF2-40B4-BE49-F238E27FC236}">
                <a16:creationId xmlns:a16="http://schemas.microsoft.com/office/drawing/2014/main" xmlns="" id="{6B1DB8D9-4356-4EEA-30EA-24B4CFC13F6B}"/>
              </a:ext>
            </a:extLst>
          </p:cNvPr>
          <p:cNvSpPr/>
          <p:nvPr/>
        </p:nvSpPr>
        <p:spPr>
          <a:xfrm>
            <a:off x="1484690" y="5093810"/>
            <a:ext cx="608568" cy="5890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Скругленный прямоугольник 147">
            <a:extLst>
              <a:ext uri="{FF2B5EF4-FFF2-40B4-BE49-F238E27FC236}">
                <a16:creationId xmlns:a16="http://schemas.microsoft.com/office/drawing/2014/main" xmlns="" id="{B2ACBAE0-AE8E-5EC5-AC85-BE1D780126F8}"/>
              </a:ext>
            </a:extLst>
          </p:cNvPr>
          <p:cNvSpPr/>
          <p:nvPr/>
        </p:nvSpPr>
        <p:spPr>
          <a:xfrm>
            <a:off x="2192518" y="5102436"/>
            <a:ext cx="608568" cy="5890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Скругленный прямоугольник 10">
            <a:extLst>
              <a:ext uri="{FF2B5EF4-FFF2-40B4-BE49-F238E27FC236}">
                <a16:creationId xmlns:a16="http://schemas.microsoft.com/office/drawing/2014/main" xmlns="" id="{C08B4707-C469-3854-F62D-6E068C248AC9}"/>
              </a:ext>
            </a:extLst>
          </p:cNvPr>
          <p:cNvSpPr/>
          <p:nvPr/>
        </p:nvSpPr>
        <p:spPr>
          <a:xfrm>
            <a:off x="764610" y="5775055"/>
            <a:ext cx="608568" cy="5890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Скругленный прямоугольник 10">
            <a:extLst>
              <a:ext uri="{FF2B5EF4-FFF2-40B4-BE49-F238E27FC236}">
                <a16:creationId xmlns:a16="http://schemas.microsoft.com/office/drawing/2014/main" xmlns="" id="{F9DF77D8-53A1-ABF3-A9DE-C144D4DBAC2C}"/>
              </a:ext>
            </a:extLst>
          </p:cNvPr>
          <p:cNvSpPr/>
          <p:nvPr/>
        </p:nvSpPr>
        <p:spPr>
          <a:xfrm>
            <a:off x="1484690" y="5783681"/>
            <a:ext cx="608568" cy="5890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Скругленный прямоугольник 150">
            <a:extLst>
              <a:ext uri="{FF2B5EF4-FFF2-40B4-BE49-F238E27FC236}">
                <a16:creationId xmlns:a16="http://schemas.microsoft.com/office/drawing/2014/main" xmlns="" id="{7DD50658-393C-E14E-15F4-97315E4C4F78}"/>
              </a:ext>
            </a:extLst>
          </p:cNvPr>
          <p:cNvSpPr/>
          <p:nvPr/>
        </p:nvSpPr>
        <p:spPr>
          <a:xfrm>
            <a:off x="2192518" y="5792307"/>
            <a:ext cx="608568" cy="5890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Скругленный прямоугольник 151">
            <a:extLst>
              <a:ext uri="{FF2B5EF4-FFF2-40B4-BE49-F238E27FC236}">
                <a16:creationId xmlns:a16="http://schemas.microsoft.com/office/drawing/2014/main" xmlns="" id="{E9F4409A-E43D-81C3-C217-2A68BEC8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281457"/>
            <a:ext cx="2016224" cy="694062"/>
          </a:xfrm>
          <a:prstGeom prst="roundRect">
            <a:avLst>
              <a:gd name="adj" fmla="val 16667"/>
            </a:avLst>
          </a:prstGeom>
          <a:solidFill>
            <a:srgbClr val="47FF61"/>
          </a:solidFill>
          <a:ln w="9525" algn="ctr">
            <a:solidFill>
              <a:srgbClr val="008000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НКО </a:t>
            </a:r>
          </a:p>
        </p:txBody>
      </p:sp>
      <p:sp>
        <p:nvSpPr>
          <p:cNvPr id="89" name="Скругленный прямоугольник 152">
            <a:extLst>
              <a:ext uri="{FF2B5EF4-FFF2-40B4-BE49-F238E27FC236}">
                <a16:creationId xmlns:a16="http://schemas.microsoft.com/office/drawing/2014/main" xmlns="" id="{1B411457-4966-735A-AC58-E871CF16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1346949"/>
            <a:ext cx="2016224" cy="864394"/>
          </a:xfrm>
          <a:prstGeom prst="roundRect">
            <a:avLst>
              <a:gd name="adj" fmla="val 16667"/>
            </a:avLst>
          </a:prstGeom>
          <a:solidFill>
            <a:srgbClr val="47FF61"/>
          </a:solidFill>
          <a:ln w="9525" algn="ctr">
            <a:solidFill>
              <a:srgbClr val="008000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Социальная помощь </a:t>
            </a:r>
          </a:p>
        </p:txBody>
      </p:sp>
      <p:sp>
        <p:nvSpPr>
          <p:cNvPr id="90" name="Скругленный прямоугольник 153">
            <a:extLst>
              <a:ext uri="{FF2B5EF4-FFF2-40B4-BE49-F238E27FC236}">
                <a16:creationId xmlns:a16="http://schemas.microsoft.com/office/drawing/2014/main" xmlns="" id="{36E14D8D-EF93-BFAA-9009-7EC95FCF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7" y="2272393"/>
            <a:ext cx="2174491" cy="703126"/>
          </a:xfrm>
          <a:prstGeom prst="roundRect">
            <a:avLst>
              <a:gd name="adj" fmla="val 16667"/>
            </a:avLst>
          </a:prstGeom>
          <a:solidFill>
            <a:srgbClr val="47FF61"/>
          </a:solidFill>
          <a:ln w="9525" algn="ctr">
            <a:solidFill>
              <a:srgbClr val="008000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Занятость </a:t>
            </a:r>
          </a:p>
        </p:txBody>
      </p:sp>
      <p:sp>
        <p:nvSpPr>
          <p:cNvPr id="91" name="Скругленный прямоугольник 154">
            <a:extLst>
              <a:ext uri="{FF2B5EF4-FFF2-40B4-BE49-F238E27FC236}">
                <a16:creationId xmlns:a16="http://schemas.microsoft.com/office/drawing/2014/main" xmlns="" id="{E6331A0B-43A7-98BE-280D-EEA0A8EE9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7" y="1346949"/>
            <a:ext cx="2174491" cy="864394"/>
          </a:xfrm>
          <a:prstGeom prst="roundRect">
            <a:avLst>
              <a:gd name="adj" fmla="val 16667"/>
            </a:avLst>
          </a:prstGeom>
          <a:solidFill>
            <a:srgbClr val="47FF61"/>
          </a:solidFill>
          <a:ln w="9525" algn="ctr">
            <a:solidFill>
              <a:srgbClr val="008000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Здравоохра-нение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743FECDA-7B3C-4686-9FE1-892ABE580505}"/>
              </a:ext>
            </a:extLst>
          </p:cNvPr>
          <p:cNvGrpSpPr/>
          <p:nvPr/>
        </p:nvGrpSpPr>
        <p:grpSpPr>
          <a:xfrm>
            <a:off x="4211960" y="620688"/>
            <a:ext cx="4320480" cy="621945"/>
            <a:chOff x="1535004" y="927647"/>
            <a:chExt cx="5634682" cy="1854671"/>
          </a:xfrm>
        </p:grpSpPr>
        <p:sp>
          <p:nvSpPr>
            <p:cNvPr id="93" name="Скругленный прямоугольник 156">
              <a:extLst>
                <a:ext uri="{FF2B5EF4-FFF2-40B4-BE49-F238E27FC236}">
                  <a16:creationId xmlns:a16="http://schemas.microsoft.com/office/drawing/2014/main" xmlns="" id="{7CEE6551-34E2-EAA4-9FE9-E76EF817BC11}"/>
                </a:ext>
              </a:extLst>
            </p:cNvPr>
            <p:cNvSpPr/>
            <p:nvPr/>
          </p:nvSpPr>
          <p:spPr>
            <a:xfrm>
              <a:off x="1535004" y="927647"/>
              <a:ext cx="5634682" cy="1854671"/>
            </a:xfrm>
            <a:prstGeom prst="roundRect">
              <a:avLst/>
            </a:prstGeom>
            <a:solidFill>
              <a:srgbClr val="FBF3F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Скругленный прямоугольник 4">
              <a:extLst>
                <a:ext uri="{FF2B5EF4-FFF2-40B4-BE49-F238E27FC236}">
                  <a16:creationId xmlns:a16="http://schemas.microsoft.com/office/drawing/2014/main" xmlns="" id="{3A7DE863-64E5-B760-8D66-23D85491E320}"/>
                </a:ext>
              </a:extLst>
            </p:cNvPr>
            <p:cNvSpPr/>
            <p:nvPr/>
          </p:nvSpPr>
          <p:spPr>
            <a:xfrm>
              <a:off x="1813709" y="1018185"/>
              <a:ext cx="5265439" cy="1673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R="0" lvl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tabLst/>
                <a:defRPr/>
              </a:pPr>
              <a:r>
                <a:rPr lang="ru-RU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Муниципальные образования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xmlns="" id="{3A4A2AE8-1A3C-B569-7AAA-0EB1BEDEBCD6}"/>
              </a:ext>
            </a:extLst>
          </p:cNvPr>
          <p:cNvGrpSpPr/>
          <p:nvPr/>
        </p:nvGrpSpPr>
        <p:grpSpPr>
          <a:xfrm>
            <a:off x="3868897" y="3544038"/>
            <a:ext cx="3511415" cy="734569"/>
            <a:chOff x="2866181" y="927647"/>
            <a:chExt cx="4303504" cy="1854672"/>
          </a:xfrm>
        </p:grpSpPr>
        <p:sp>
          <p:nvSpPr>
            <p:cNvPr id="96" name="Скругленный прямоугольник 160">
              <a:extLst>
                <a:ext uri="{FF2B5EF4-FFF2-40B4-BE49-F238E27FC236}">
                  <a16:creationId xmlns:a16="http://schemas.microsoft.com/office/drawing/2014/main" xmlns="" id="{C42209A1-9173-A854-C085-2107D5FEBA73}"/>
                </a:ext>
              </a:extLst>
            </p:cNvPr>
            <p:cNvSpPr/>
            <p:nvPr/>
          </p:nvSpPr>
          <p:spPr>
            <a:xfrm>
              <a:off x="2866181" y="927647"/>
              <a:ext cx="4303504" cy="1854672"/>
            </a:xfrm>
            <a:prstGeom prst="roundRect">
              <a:avLst/>
            </a:prstGeom>
            <a:solidFill>
              <a:srgbClr val="FBF3F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Скругленный прямоугольник 4">
              <a:extLst>
                <a:ext uri="{FF2B5EF4-FFF2-40B4-BE49-F238E27FC236}">
                  <a16:creationId xmlns:a16="http://schemas.microsoft.com/office/drawing/2014/main" xmlns="" id="{4DCF2616-D968-810B-0ADB-62C82F86A66F}"/>
                </a:ext>
              </a:extLst>
            </p:cNvPr>
            <p:cNvSpPr/>
            <p:nvPr/>
          </p:nvSpPr>
          <p:spPr>
            <a:xfrm>
              <a:off x="2956718" y="1018185"/>
              <a:ext cx="4122430" cy="1673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R="0" lvl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tabLst/>
                <a:defRPr/>
              </a:pPr>
              <a:r>
                <a:rPr lang="ru-RU" sz="20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Миграционная служба</a:t>
              </a: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786FBA62-E71C-75A7-40F7-72ADEFA4046D}"/>
              </a:ext>
            </a:extLst>
          </p:cNvPr>
          <p:cNvGrpSpPr/>
          <p:nvPr/>
        </p:nvGrpSpPr>
        <p:grpSpPr>
          <a:xfrm>
            <a:off x="4949017" y="4350615"/>
            <a:ext cx="3511415" cy="734569"/>
            <a:chOff x="2866181" y="927647"/>
            <a:chExt cx="4303504" cy="1854672"/>
          </a:xfrm>
        </p:grpSpPr>
        <p:sp>
          <p:nvSpPr>
            <p:cNvPr id="99" name="Скругленный прямоугольник 163">
              <a:extLst>
                <a:ext uri="{FF2B5EF4-FFF2-40B4-BE49-F238E27FC236}">
                  <a16:creationId xmlns:a16="http://schemas.microsoft.com/office/drawing/2014/main" xmlns="" id="{69F2E24F-FEED-EFEA-91AC-5272806CCF6E}"/>
                </a:ext>
              </a:extLst>
            </p:cNvPr>
            <p:cNvSpPr/>
            <p:nvPr/>
          </p:nvSpPr>
          <p:spPr>
            <a:xfrm>
              <a:off x="2866181" y="927647"/>
              <a:ext cx="4303504" cy="1854672"/>
            </a:xfrm>
            <a:prstGeom prst="roundRect">
              <a:avLst/>
            </a:prstGeom>
            <a:solidFill>
              <a:srgbClr val="FBF3F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Скругленный прямоугольник 4">
              <a:extLst>
                <a:ext uri="{FF2B5EF4-FFF2-40B4-BE49-F238E27FC236}">
                  <a16:creationId xmlns:a16="http://schemas.microsoft.com/office/drawing/2014/main" xmlns="" id="{9B6314F0-45B9-FBA0-DF94-1CACB2370B21}"/>
                </a:ext>
              </a:extLst>
            </p:cNvPr>
            <p:cNvSpPr/>
            <p:nvPr/>
          </p:nvSpPr>
          <p:spPr>
            <a:xfrm>
              <a:off x="2956718" y="1018185"/>
              <a:ext cx="4122430" cy="1673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R="0" lvl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tabLst/>
                <a:defRPr/>
              </a:pPr>
              <a:r>
                <a:rPr lang="ru-RU" sz="20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Правоохранительные органы</a:t>
              </a: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Блок-схема: альтернативный процесс 100">
            <a:extLst>
              <a:ext uri="{FF2B5EF4-FFF2-40B4-BE49-F238E27FC236}">
                <a16:creationId xmlns:a16="http://schemas.microsoft.com/office/drawing/2014/main" xmlns="" id="{71D2BDAE-1027-A68D-D8FD-E1FF833C33AF}"/>
              </a:ext>
            </a:extLst>
          </p:cNvPr>
          <p:cNvSpPr/>
          <p:nvPr/>
        </p:nvSpPr>
        <p:spPr>
          <a:xfrm>
            <a:off x="551028" y="931426"/>
            <a:ext cx="3228884" cy="69737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Министерство социальной политики</a:t>
            </a:r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xmlns="" id="{7D23505D-4B53-8323-885B-A77D2E26E737}"/>
              </a:ext>
            </a:extLst>
          </p:cNvPr>
          <p:cNvSpPr txBox="1">
            <a:spLocks/>
          </p:cNvSpPr>
          <p:nvPr/>
        </p:nvSpPr>
        <p:spPr>
          <a:xfrm>
            <a:off x="323850" y="1124744"/>
            <a:ext cx="8643938" cy="451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85725" indent="0">
              <a:buFont typeface="Wingdings 3" panose="05040102010807070707" pitchFamily="18" charset="2"/>
              <a:buNone/>
            </a:pPr>
            <a:endParaRPr lang="ru-RU" altLang="ru-RU" sz="600" b="1" dirty="0"/>
          </a:p>
          <a:p>
            <a:pPr marL="85725" indent="0">
              <a:buFont typeface="Arial" pitchFamily="34" charset="0"/>
              <a:buNone/>
            </a:pPr>
            <a:r>
              <a:rPr lang="ru-RU" altLang="ru-RU" b="1" dirty="0"/>
              <a:t>Технология </a:t>
            </a:r>
          </a:p>
          <a:p>
            <a:pPr marL="85725" indent="0">
              <a:buFont typeface="Arial" pitchFamily="34" charset="0"/>
              <a:buNone/>
            </a:pPr>
            <a:r>
              <a:rPr lang="ru-RU" altLang="ru-RU" b="1" dirty="0"/>
              <a:t>«Социальный лифт» </a:t>
            </a:r>
          </a:p>
          <a:p>
            <a:pPr marL="85725" indent="0">
              <a:buFont typeface="Arial" pitchFamily="34" charset="0"/>
              <a:buNone/>
            </a:pPr>
            <a:r>
              <a:rPr lang="ru-RU" altLang="ru-RU" b="1" dirty="0"/>
              <a:t>для граждан, освобождающихся </a:t>
            </a:r>
          </a:p>
          <a:p>
            <a:pPr marL="85725" indent="0">
              <a:buFont typeface="Arial" pitchFamily="34" charset="0"/>
              <a:buNone/>
            </a:pPr>
            <a:r>
              <a:rPr lang="ru-RU" altLang="ru-RU" b="1" dirty="0"/>
              <a:t>из мест лишения свободы</a:t>
            </a:r>
          </a:p>
          <a:p>
            <a:pPr marL="85725" indent="0">
              <a:buFont typeface="Wingdings 3" panose="05040102010807070707" pitchFamily="18" charset="2"/>
              <a:buNone/>
            </a:pPr>
            <a:endParaRPr lang="ru-RU" altLang="ru-RU" dirty="0">
              <a:solidFill>
                <a:srgbClr val="35385A"/>
              </a:solidFill>
            </a:endParaRPr>
          </a:p>
          <a:p>
            <a:pPr marL="85725" indent="0">
              <a:buFont typeface="Wingdings 3" panose="05040102010807070707" pitchFamily="18" charset="2"/>
              <a:buNone/>
            </a:pPr>
            <a:endParaRPr lang="ru-RU" altLang="ru-RU" dirty="0">
              <a:solidFill>
                <a:srgbClr val="35385A"/>
              </a:solidFill>
            </a:endParaRP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xmlns="" id="{FD34F6F3-91A0-CFA2-24FA-F73509E0BA8F}"/>
              </a:ext>
            </a:extLst>
          </p:cNvPr>
          <p:cNvSpPr/>
          <p:nvPr/>
        </p:nvSpPr>
        <p:spPr>
          <a:xfrm>
            <a:off x="235465" y="4221088"/>
            <a:ext cx="2267185" cy="15944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>
                <a:solidFill>
                  <a:srgbClr val="000000"/>
                </a:solidFill>
                <a:latin typeface="Lucida Sans Unicode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«Работа в  исправительном  учреждении»</a:t>
            </a:r>
          </a:p>
        </p:txBody>
      </p:sp>
      <p:sp>
        <p:nvSpPr>
          <p:cNvPr id="4" name="Скругленный прямоугольник 10">
            <a:extLst>
              <a:ext uri="{FF2B5EF4-FFF2-40B4-BE49-F238E27FC236}">
                <a16:creationId xmlns:a16="http://schemas.microsoft.com/office/drawing/2014/main" xmlns="" id="{CAE65413-EEAC-448A-3BC5-5B539BCA258F}"/>
              </a:ext>
            </a:extLst>
          </p:cNvPr>
          <p:cNvSpPr/>
          <p:nvPr/>
        </p:nvSpPr>
        <p:spPr>
          <a:xfrm>
            <a:off x="5235892" y="1052736"/>
            <a:ext cx="2696800" cy="11780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IV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 этап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«Социализация»</a:t>
            </a:r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xmlns="" id="{358963D0-3C77-4F33-6FE0-2AE294D8178E}"/>
              </a:ext>
            </a:extLst>
          </p:cNvPr>
          <p:cNvSpPr/>
          <p:nvPr/>
        </p:nvSpPr>
        <p:spPr>
          <a:xfrm>
            <a:off x="5220072" y="2650554"/>
            <a:ext cx="2730995" cy="11780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III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этап</a:t>
            </a:r>
            <a:r>
              <a:rPr lang="ru-RU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«Адаптация»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xmlns="" id="{A2481D8E-499E-B131-A151-77EE7D0BE0DC}"/>
              </a:ext>
            </a:extLst>
          </p:cNvPr>
          <p:cNvSpPr/>
          <p:nvPr/>
        </p:nvSpPr>
        <p:spPr>
          <a:xfrm>
            <a:off x="3113088" y="4077072"/>
            <a:ext cx="2447925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II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этап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«Освобождение»</a:t>
            </a:r>
          </a:p>
        </p:txBody>
      </p:sp>
      <p:sp>
        <p:nvSpPr>
          <p:cNvPr id="8" name="Стрелка вправо 61">
            <a:extLst>
              <a:ext uri="{FF2B5EF4-FFF2-40B4-BE49-F238E27FC236}">
                <a16:creationId xmlns:a16="http://schemas.microsoft.com/office/drawing/2014/main" xmlns="" id="{E93A603E-EF55-6F82-2BB7-6ECB98AE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293096"/>
            <a:ext cx="446087" cy="431800"/>
          </a:xfrm>
          <a:prstGeom prst="rightArrow">
            <a:avLst>
              <a:gd name="adj1" fmla="val 50000"/>
              <a:gd name="adj2" fmla="val 21551"/>
            </a:avLst>
          </a:prstGeom>
          <a:gradFill rotWithShape="1">
            <a:gsLst>
              <a:gs pos="0">
                <a:srgbClr val="FF8D8F"/>
              </a:gs>
              <a:gs pos="64999">
                <a:srgbClr val="FFC2C3"/>
              </a:gs>
              <a:gs pos="100000">
                <a:srgbClr val="FFD0D1"/>
              </a:gs>
            </a:gsLst>
            <a:lin ang="16200000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2" name="Стрелка вправо 61">
            <a:extLst>
              <a:ext uri="{FF2B5EF4-FFF2-40B4-BE49-F238E27FC236}">
                <a16:creationId xmlns:a16="http://schemas.microsoft.com/office/drawing/2014/main" xmlns="" id="{42483CA4-82DB-E292-5691-1C3C53073D6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471343" y="2231999"/>
            <a:ext cx="378026" cy="431800"/>
          </a:xfrm>
          <a:prstGeom prst="rightArrow">
            <a:avLst>
              <a:gd name="adj1" fmla="val 50000"/>
              <a:gd name="adj2" fmla="val 21551"/>
            </a:avLst>
          </a:prstGeom>
          <a:gradFill rotWithShape="1">
            <a:gsLst>
              <a:gs pos="0">
                <a:srgbClr val="FF8D8F"/>
              </a:gs>
              <a:gs pos="64999">
                <a:srgbClr val="FFC2C3"/>
              </a:gs>
              <a:gs pos="100000">
                <a:srgbClr val="FFD0D1"/>
              </a:gs>
            </a:gsLst>
            <a:lin ang="16200000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8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03" name="Picture 2" descr="C:\Documents and Settings\akushnikov\Local Settings\Temporary Internet Files\Content.IE5\K5U3K1UN\MCj04338830000[1].png">
            <a:extLst>
              <a:ext uri="{FF2B5EF4-FFF2-40B4-BE49-F238E27FC236}">
                <a16:creationId xmlns:a16="http://schemas.microsoft.com/office/drawing/2014/main" xmlns="" id="{7989ADBE-9241-A49F-B72E-1707A660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51" y="4539859"/>
            <a:ext cx="1851624" cy="185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Стрелка вправо 61">
            <a:extLst>
              <a:ext uri="{FF2B5EF4-FFF2-40B4-BE49-F238E27FC236}">
                <a16:creationId xmlns:a16="http://schemas.microsoft.com/office/drawing/2014/main" xmlns="" id="{C89A3BF0-F832-C796-B300-61097A250BDB}"/>
              </a:ext>
            </a:extLst>
          </p:cNvPr>
          <p:cNvSpPr>
            <a:spLocks noChangeArrowheads="1"/>
          </p:cNvSpPr>
          <p:nvPr/>
        </p:nvSpPr>
        <p:spPr bwMode="auto">
          <a:xfrm rot="19143600">
            <a:off x="5451296" y="4061138"/>
            <a:ext cx="446088" cy="431800"/>
          </a:xfrm>
          <a:prstGeom prst="rightArrow">
            <a:avLst>
              <a:gd name="adj1" fmla="val 50000"/>
              <a:gd name="adj2" fmla="val 21551"/>
            </a:avLst>
          </a:prstGeom>
          <a:gradFill rotWithShape="1">
            <a:gsLst>
              <a:gs pos="0">
                <a:srgbClr val="FF8D8F"/>
              </a:gs>
              <a:gs pos="64999">
                <a:srgbClr val="FFC2C3"/>
              </a:gs>
              <a:gs pos="100000">
                <a:srgbClr val="FFD0D1"/>
              </a:gs>
            </a:gsLst>
            <a:lin ang="16200000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D8C91B99-EA72-D67F-51CA-E0A4C2CDF842}"/>
              </a:ext>
            </a:extLst>
          </p:cNvPr>
          <p:cNvSpPr/>
          <p:nvPr/>
        </p:nvSpPr>
        <p:spPr>
          <a:xfrm>
            <a:off x="251520" y="6088344"/>
            <a:ext cx="53276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C3F86"/>
                </a:solidFill>
                <a:latin typeface="Lucida Sans Unicode" panose="020B0602030504020204" pitchFamily="34" charset="0"/>
              </a:rPr>
              <a:t>В компетенции учреждений ФСИН</a:t>
            </a:r>
            <a:endParaRPr lang="ru-RU" dirty="0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2488C2B9-410C-D063-9E38-DB500B605776}"/>
              </a:ext>
            </a:extLst>
          </p:cNvPr>
          <p:cNvSpPr/>
          <p:nvPr/>
        </p:nvSpPr>
        <p:spPr>
          <a:xfrm rot="16200000">
            <a:off x="6000661" y="2792427"/>
            <a:ext cx="512279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C3F86"/>
                </a:solidFill>
                <a:latin typeface="Lucida Sans Unicode" panose="020B0602030504020204" pitchFamily="34" charset="0"/>
              </a:rPr>
              <a:t>В компетенции учреждений социального </a:t>
            </a:r>
          </a:p>
          <a:p>
            <a:pPr algn="ctr"/>
            <a:r>
              <a:rPr lang="ru-RU" b="1" dirty="0">
                <a:solidFill>
                  <a:srgbClr val="0C3F86"/>
                </a:solidFill>
                <a:latin typeface="Lucida Sans Unicode" panose="020B0602030504020204" pitchFamily="34" charset="0"/>
              </a:rPr>
              <a:t>обслуживания и участников </a:t>
            </a:r>
          </a:p>
          <a:p>
            <a:pPr algn="ctr"/>
            <a:r>
              <a:rPr lang="ru-RU" b="1" dirty="0">
                <a:solidFill>
                  <a:srgbClr val="0C3F86"/>
                </a:solidFill>
                <a:latin typeface="Lucida Sans Unicode" panose="020B0602030504020204" pitchFamily="34" charset="0"/>
              </a:rPr>
              <a:t>межведомственного взаимодействия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65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Компоненты </a:t>
            </a:r>
            <a:br>
              <a:rPr lang="ru-RU" sz="2800" dirty="0"/>
            </a:br>
            <a:r>
              <a:rPr lang="ru-RU" sz="2800" dirty="0"/>
              <a:t>Информационной системы </a:t>
            </a:r>
            <a:br>
              <a:rPr lang="ru-RU" sz="2800" dirty="0"/>
            </a:br>
            <a:r>
              <a:rPr lang="ru-RU" sz="2800" dirty="0"/>
              <a:t>«Карта социальной реабилитации осужденного»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67544" y="1988840"/>
          <a:ext cx="404018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57986379"/>
              </p:ext>
            </p:extLst>
          </p:nvPr>
        </p:nvGraphicFramePr>
        <p:xfrm>
          <a:off x="4644008" y="1988840"/>
          <a:ext cx="4041775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2852936"/>
            <a:ext cx="4041648" cy="3273544"/>
          </a:xfrm>
        </p:spPr>
        <p:txBody>
          <a:bodyPr>
            <a:normAutofit/>
          </a:bodyPr>
          <a:lstStyle/>
          <a:p>
            <a:r>
              <a:rPr lang="ru-RU" sz="2000" b="1" dirty="0"/>
              <a:t>Карта социальной реабилитации осужденного (версия для учреждений ФСИН)</a:t>
            </a:r>
          </a:p>
          <a:p>
            <a:r>
              <a:rPr lang="en-US" sz="2000" b="1" dirty="0"/>
              <a:t>Web-</a:t>
            </a:r>
            <a:r>
              <a:rPr lang="ru-RU" sz="2000" b="1" dirty="0"/>
              <a:t>сервис межведомственного взаимодействия</a:t>
            </a:r>
          </a:p>
          <a:p>
            <a:r>
              <a:rPr lang="ru-RU" sz="2000" b="1" dirty="0"/>
              <a:t>Модуль локального администрирования системы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72584" y="2852936"/>
            <a:ext cx="4041648" cy="3273099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/>
              <a:t>Механизмы организации процесса межведомственного взаимодействия;</a:t>
            </a:r>
          </a:p>
          <a:p>
            <a:r>
              <a:rPr lang="ru-RU" sz="2000" b="1" dirty="0"/>
              <a:t>Модули интеграции с ИС «Социальное обслуживание населения»;</a:t>
            </a:r>
          </a:p>
          <a:p>
            <a:r>
              <a:rPr lang="en-US" sz="2000" b="1" dirty="0"/>
              <a:t>Web-</a:t>
            </a:r>
            <a:r>
              <a:rPr lang="ru-RU" sz="2000" b="1" dirty="0"/>
              <a:t>сервис межведомственного взаимодействия;</a:t>
            </a:r>
          </a:p>
          <a:p>
            <a:r>
              <a:rPr lang="ru-RU" sz="2000" b="1" dirty="0"/>
              <a:t>Центр управления межведомственным взаимодействием ИС «Карта социальной реабилитации осужденного»;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74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Схема организации процесса социальной реабилитации осужденного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6246130"/>
              </p:ext>
            </p:extLst>
          </p:nvPr>
        </p:nvGraphicFramePr>
        <p:xfrm>
          <a:off x="1043608" y="1268760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4458592"/>
              </p:ext>
            </p:extLst>
          </p:nvPr>
        </p:nvGraphicFramePr>
        <p:xfrm>
          <a:off x="179512" y="5312241"/>
          <a:ext cx="8712968" cy="128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636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704" y="116632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Структура организации процесса социальной реабилитации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3347864" y="3573016"/>
            <a:ext cx="3129438" cy="136744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" y="3948893"/>
            <a:ext cx="1540369" cy="1153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6" y="5194559"/>
            <a:ext cx="1491970" cy="1117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2" y="2924944"/>
            <a:ext cx="1505355" cy="1127564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9119551"/>
              </p:ext>
            </p:extLst>
          </p:nvPr>
        </p:nvGraphicFramePr>
        <p:xfrm>
          <a:off x="107504" y="2924944"/>
          <a:ext cx="1080120" cy="340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18" y="3787379"/>
            <a:ext cx="1875529" cy="9377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95" y="4934632"/>
            <a:ext cx="1290988" cy="1290988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25442027"/>
              </p:ext>
            </p:extLst>
          </p:nvPr>
        </p:nvGraphicFramePr>
        <p:xfrm>
          <a:off x="2965663" y="2348880"/>
          <a:ext cx="3893837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Стрелка вправо с вырезом 15"/>
          <p:cNvSpPr/>
          <p:nvPr/>
        </p:nvSpPr>
        <p:spPr>
          <a:xfrm>
            <a:off x="2592032" y="4203987"/>
            <a:ext cx="539807" cy="2520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24944"/>
            <a:ext cx="936104" cy="936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78" y="4149080"/>
            <a:ext cx="936104" cy="9361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73216"/>
            <a:ext cx="1008112" cy="1008112"/>
          </a:xfrm>
          <a:prstGeom prst="rect">
            <a:avLst/>
          </a:prstGeom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212450047"/>
              </p:ext>
            </p:extLst>
          </p:nvPr>
        </p:nvGraphicFramePr>
        <p:xfrm>
          <a:off x="7956376" y="2924943"/>
          <a:ext cx="936104" cy="346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8" name="Двойная стрелка влево/вправо 27"/>
          <p:cNvSpPr/>
          <p:nvPr/>
        </p:nvSpPr>
        <p:spPr>
          <a:xfrm>
            <a:off x="6532161" y="4149080"/>
            <a:ext cx="576064" cy="1973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4807482" y="3212976"/>
            <a:ext cx="196566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094526241"/>
              </p:ext>
            </p:extLst>
          </p:nvPr>
        </p:nvGraphicFramePr>
        <p:xfrm>
          <a:off x="2946415" y="4977879"/>
          <a:ext cx="2520280" cy="136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32" name="Двойная стрелка влево/вверх 31"/>
          <p:cNvSpPr/>
          <p:nvPr/>
        </p:nvSpPr>
        <p:spPr>
          <a:xfrm rot="10800000">
            <a:off x="539547" y="2452492"/>
            <a:ext cx="2376267" cy="472451"/>
          </a:xfrm>
          <a:prstGeom prst="leftUpArrow">
            <a:avLst>
              <a:gd name="adj1" fmla="val 21049"/>
              <a:gd name="adj2" fmla="val 2370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верх 32"/>
          <p:cNvSpPr/>
          <p:nvPr/>
        </p:nvSpPr>
        <p:spPr>
          <a:xfrm rot="16200000">
            <a:off x="7540133" y="1860627"/>
            <a:ext cx="472449" cy="1656184"/>
          </a:xfrm>
          <a:prstGeom prst="leftUpArrow">
            <a:avLst>
              <a:gd name="adj1" fmla="val 1463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4031544669"/>
              </p:ext>
            </p:extLst>
          </p:nvPr>
        </p:nvGraphicFramePr>
        <p:xfrm>
          <a:off x="179512" y="1196752"/>
          <a:ext cx="864096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36" name="Двойная стрелка вверх/вниз 35"/>
          <p:cNvSpPr/>
          <p:nvPr/>
        </p:nvSpPr>
        <p:spPr>
          <a:xfrm>
            <a:off x="4814676" y="1988840"/>
            <a:ext cx="196566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8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Карта социальной реабилитации осужденного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86413434"/>
              </p:ext>
            </p:extLst>
          </p:nvPr>
        </p:nvGraphicFramePr>
        <p:xfrm>
          <a:off x="537593" y="1412776"/>
          <a:ext cx="8229600" cy="446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728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357</TotalTime>
  <Words>428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Century Gothic</vt:lpstr>
      <vt:lpstr>Courier New</vt:lpstr>
      <vt:lpstr>Lucida Sans Unicode</vt:lpstr>
      <vt:lpstr>Palatino Linotype</vt:lpstr>
      <vt:lpstr>Tahoma</vt:lpstr>
      <vt:lpstr>Times New Roman</vt:lpstr>
      <vt:lpstr>Wingdings 3</vt:lpstr>
      <vt:lpstr>Исполнительная</vt:lpstr>
      <vt:lpstr>Информационная система  Карта социальной реабилитации осужденного (КСРО)</vt:lpstr>
      <vt:lpstr>Идея системы</vt:lpstr>
      <vt:lpstr>Цель системы</vt:lpstr>
      <vt:lpstr>Презентация PowerPoint</vt:lpstr>
      <vt:lpstr>Презентация PowerPoint</vt:lpstr>
      <vt:lpstr>Компоненты  Информационной системы  «Карта социальной реабилитации осужденного»</vt:lpstr>
      <vt:lpstr>Схема организации процесса социальной реабилитации осужденного</vt:lpstr>
      <vt:lpstr>Структура организации процесса социальной реабилитации</vt:lpstr>
      <vt:lpstr>Карта социальной реабилитации осужденного</vt:lpstr>
      <vt:lpstr>Карта социальной реабилитации осужденного (Локальный модуль)</vt:lpstr>
      <vt:lpstr>Карта социальной реабилитации осужденного (Локальный модуль)</vt:lpstr>
      <vt:lpstr>Заполнение карты</vt:lpstr>
      <vt:lpstr>Web-интерфейс межведомственного взаимодействия</vt:lpstr>
      <vt:lpstr>Web-интерфейс межведомственного взаимодействия</vt:lpstr>
      <vt:lpstr>Web-интерфейс межведомственного взаимодействия</vt:lpstr>
      <vt:lpstr>Web-интерфейс межведомственного взаимодействия</vt:lpstr>
      <vt:lpstr>Web-интерфейс межведомственного взаимодействия</vt:lpstr>
      <vt:lpstr>Web-интерфейс межведомственного взаимодействия. Импорт данных</vt:lpstr>
      <vt:lpstr>Дополнительная информация по системе Карта социальной реабилитации осужденного (КСРО) и демоверсия системы находятся по ссылке: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Артамкин</dc:creator>
  <cp:lastModifiedBy>Work09</cp:lastModifiedBy>
  <cp:revision>83</cp:revision>
  <dcterms:created xsi:type="dcterms:W3CDTF">2013-10-22T06:01:53Z</dcterms:created>
  <dcterms:modified xsi:type="dcterms:W3CDTF">2023-03-07T04:45:18Z</dcterms:modified>
</cp:coreProperties>
</file>