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0" r:id="rId2"/>
    <p:sldId id="280" r:id="rId3"/>
    <p:sldId id="283" r:id="rId4"/>
    <p:sldId id="265" r:id="rId5"/>
    <p:sldId id="273" r:id="rId6"/>
    <p:sldId id="274" r:id="rId7"/>
    <p:sldId id="326" r:id="rId8"/>
    <p:sldId id="292" r:id="rId9"/>
    <p:sldId id="263" r:id="rId10"/>
    <p:sldId id="328" r:id="rId11"/>
    <p:sldId id="318" r:id="rId12"/>
    <p:sldId id="320" r:id="rId13"/>
    <p:sldId id="319" r:id="rId14"/>
    <p:sldId id="316" r:id="rId15"/>
    <p:sldId id="317" r:id="rId16"/>
    <p:sldId id="264" r:id="rId17"/>
    <p:sldId id="314" r:id="rId18"/>
    <p:sldId id="307" r:id="rId19"/>
    <p:sldId id="291" r:id="rId20"/>
    <p:sldId id="315" r:id="rId21"/>
    <p:sldId id="308" r:id="rId22"/>
    <p:sldId id="294" r:id="rId23"/>
    <p:sldId id="295" r:id="rId24"/>
    <p:sldId id="296" r:id="rId25"/>
    <p:sldId id="321" r:id="rId26"/>
    <p:sldId id="322" r:id="rId27"/>
    <p:sldId id="323" r:id="rId28"/>
    <p:sldId id="324" r:id="rId29"/>
    <p:sldId id="269" r:id="rId30"/>
    <p:sldId id="268" r:id="rId31"/>
    <p:sldId id="271" r:id="rId32"/>
    <p:sldId id="261" r:id="rId33"/>
    <p:sldId id="270" r:id="rId34"/>
    <p:sldId id="267" r:id="rId35"/>
    <p:sldId id="311" r:id="rId36"/>
    <p:sldId id="312" r:id="rId37"/>
    <p:sldId id="27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4" autoAdjust="0"/>
    <p:restoredTop sz="94618" autoAdjust="0"/>
  </p:normalViewPr>
  <p:slideViewPr>
    <p:cSldViewPr>
      <p:cViewPr>
        <p:scale>
          <a:sx n="60" d="100"/>
          <a:sy n="60" d="100"/>
        </p:scale>
        <p:origin x="-1602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Статус одинокопроживающих пенсионеров</a:t>
            </a:r>
          </a:p>
        </c:rich>
      </c:tx>
      <c:layout>
        <c:manualLayout>
          <c:xMode val="edge"/>
          <c:yMode val="edge"/>
          <c:x val="0.16507386524954012"/>
          <c:y val="2.4250777691367648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количество</c:v>
                </c:pt>
              </c:strCache>
            </c:strRef>
          </c:tx>
          <c:explosion val="26"/>
          <c:dPt>
            <c:idx val="0"/>
            <c:explosion val="62"/>
          </c:dPt>
          <c:dLbls>
            <c:txPr>
              <a:bodyPr/>
              <a:lstStyle/>
              <a:p>
                <a:pPr>
                  <a:defRPr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'Лист1'!$B$2:$B$3</c:f>
              <c:numCache>
                <c:formatCode>General</c:formatCode>
                <c:ptCount val="2"/>
                <c:pt idx="0">
                  <c:v>36</c:v>
                </c:pt>
                <c:pt idx="1">
                  <c:v>26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/>
      <c:txPr>
        <a:bodyPr/>
        <a:lstStyle/>
        <a:p>
          <a:pPr>
            <a:defRPr sz="2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Количество благополучателей</c:v>
                </c:pt>
              </c:strCache>
            </c:strRef>
          </c:tx>
          <c:dLbls>
            <c:dLbl>
              <c:idx val="0"/>
              <c:layout>
                <c:manualLayout>
                  <c:x val="9.5003452681502842E-2"/>
                  <c:y val="6.3900814673559865E-4"/>
                </c:manualLayout>
              </c:layout>
              <c:spPr/>
              <c:txPr>
                <a:bodyPr/>
                <a:lstStyle/>
                <a:p>
                  <a:pPr>
                    <a:defRPr sz="3200" b="1" i="0" baseline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6.1368785110833164E-3"/>
                  <c:y val="3.0139565813138316E-3"/>
                </c:manualLayout>
              </c:layout>
              <c:spPr/>
              <c:txPr>
                <a:bodyPr/>
                <a:lstStyle/>
                <a:p>
                  <a:pPr>
                    <a:defRPr sz="3200" b="1" i="0" baseline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8.884157798891925E-3"/>
                  <c:y val="-7.4325477523431516E-3"/>
                </c:manualLayout>
              </c:layout>
              <c:spPr/>
              <c:txPr>
                <a:bodyPr/>
                <a:lstStyle/>
                <a:p>
                  <a:pPr>
                    <a:defRPr sz="3200" b="1" i="0" baseline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-1.9614487279191201E-2"/>
                  <c:y val="-2.4982127589688201E-2"/>
                </c:manualLayout>
              </c:layout>
              <c:spPr/>
              <c:txPr>
                <a:bodyPr/>
                <a:lstStyle/>
                <a:p>
                  <a:pPr>
                    <a:defRPr sz="3200" b="1" i="0" baseline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3200" b="1" i="0" baseline="0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'Лист1'!$A$2:$A$5</c:f>
              <c:strCache>
                <c:ptCount val="4"/>
                <c:pt idx="0">
                  <c:v>1 группа инвалидности</c:v>
                </c:pt>
                <c:pt idx="1">
                  <c:v>2 группа инвалидности</c:v>
                </c:pt>
                <c:pt idx="2">
                  <c:v>3 группа инвалидности</c:v>
                </c:pt>
                <c:pt idx="3">
                  <c:v>нет инвалидности</c:v>
                </c:pt>
              </c:strCache>
            </c:strRef>
          </c:cat>
          <c:val>
            <c:numRef>
              <c:f>'Лист1'!$B$2:$B$5</c:f>
              <c:numCache>
                <c:formatCode>General</c:formatCode>
                <c:ptCount val="4"/>
                <c:pt idx="0">
                  <c:v>1</c:v>
                </c:pt>
                <c:pt idx="1">
                  <c:v>16</c:v>
                </c:pt>
                <c:pt idx="2">
                  <c:v>1</c:v>
                </c:pt>
                <c:pt idx="3">
                  <c:v>44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2400" b="1"/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благополучателей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Июнь</c:v>
                </c:pt>
                <c:pt idx="1">
                  <c:v>Июль</c:v>
                </c:pt>
                <c:pt idx="2">
                  <c:v>Август</c:v>
                </c:pt>
                <c:pt idx="3">
                  <c:v>Сентябрь</c:v>
                </c:pt>
                <c:pt idx="4">
                  <c:v>Октябрь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14</c:v>
                </c:pt>
                <c:pt idx="4">
                  <c:v>18</c:v>
                </c:pt>
              </c:numCache>
            </c:numRef>
          </c:val>
        </c:ser>
        <c:marker val="1"/>
        <c:axId val="149786624"/>
        <c:axId val="149788160"/>
      </c:lineChart>
      <c:catAx>
        <c:axId val="14978662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2400" b="1" i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788160"/>
        <c:crosses val="autoZero"/>
        <c:auto val="1"/>
        <c:lblAlgn val="ctr"/>
        <c:lblOffset val="100"/>
      </c:catAx>
      <c:valAx>
        <c:axId val="14978816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78662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0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5756F-6807-4342-A275-93B4F003A258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7FEBE-2962-441C-9046-98D5CD4CCE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A3CD-305E-48AD-A23D-0D7EAAE5D7EE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01A8-D4FA-4668-997D-A6BA8D98E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A3CD-305E-48AD-A23D-0D7EAAE5D7EE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01A8-D4FA-4668-997D-A6BA8D98E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A3CD-305E-48AD-A23D-0D7EAAE5D7EE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01A8-D4FA-4668-997D-A6BA8D98E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A3CD-305E-48AD-A23D-0D7EAAE5D7EE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01A8-D4FA-4668-997D-A6BA8D98E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A3CD-305E-48AD-A23D-0D7EAAE5D7EE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01A8-D4FA-4668-997D-A6BA8D98E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A3CD-305E-48AD-A23D-0D7EAAE5D7EE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01A8-D4FA-4668-997D-A6BA8D98E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A3CD-305E-48AD-A23D-0D7EAAE5D7EE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01A8-D4FA-4668-997D-A6BA8D98E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A3CD-305E-48AD-A23D-0D7EAAE5D7EE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01A8-D4FA-4668-997D-A6BA8D98E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A3CD-305E-48AD-A23D-0D7EAAE5D7EE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01A8-D4FA-4668-997D-A6BA8D98E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A3CD-305E-48AD-A23D-0D7EAAE5D7EE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01A8-D4FA-4668-997D-A6BA8D98E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AA3CD-305E-48AD-A23D-0D7EAAE5D7EE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01A8-D4FA-4668-997D-A6BA8D98E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AA3CD-305E-48AD-A23D-0D7EAAE5D7EE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B01A8-D4FA-4668-997D-A6BA8D98EF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Светлана\Desktop\соцпроект 2021\yD3FbvAQkN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8551"/>
          <a:stretch>
            <a:fillRect/>
          </a:stretch>
        </p:blipFill>
        <p:spPr bwMode="auto">
          <a:xfrm>
            <a:off x="827584" y="0"/>
            <a:ext cx="7502299" cy="686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ветлана\Desktop\yaCAdAUR8y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  <p:pic>
        <p:nvPicPr>
          <p:cNvPr id="3" name="Picture 2" descr="Дари добро! Твори добро! » Коммунальное государственное учреждение &amp;quot;Средняя  школа № 22&amp;quot; акимата города Усть-Каменогорс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132856"/>
            <a:ext cx="2546370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ветлана\Desktop\FCVL6ydW7G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6228184" cy="6228184"/>
          </a:xfrm>
          <a:prstGeom prst="rect">
            <a:avLst/>
          </a:prstGeom>
          <a:noFill/>
        </p:spPr>
      </p:pic>
      <p:pic>
        <p:nvPicPr>
          <p:cNvPr id="3" name="Picture 2" descr="Дари добро! Твори добро! » Коммунальное государственное учреждение &amp;quot;Средняя  школа № 22&amp;quot; акимата города Усть-Каменогорс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132856"/>
            <a:ext cx="2546370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ветлана\Desktop\x1EKcp3mO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6408712" cy="6408712"/>
          </a:xfrm>
          <a:prstGeom prst="rect">
            <a:avLst/>
          </a:prstGeom>
          <a:noFill/>
        </p:spPr>
      </p:pic>
      <p:pic>
        <p:nvPicPr>
          <p:cNvPr id="3" name="Picture 2" descr="Дари добро! Твори добро! » Коммунальное государственное учреждение &amp;quot;Средняя  школа № 22&amp;quot; акимата города Усть-Каменогорс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7630" y="2060848"/>
            <a:ext cx="2546370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Дари добро! Твори добро! » Коммунальное государственное учреждение &amp;quot;Средняя  школа № 22&amp;quot; акимата города Усть-Каменогорс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916832"/>
            <a:ext cx="2546370" cy="2160240"/>
          </a:xfrm>
          <a:prstGeom prst="rect">
            <a:avLst/>
          </a:prstGeom>
          <a:noFill/>
        </p:spPr>
      </p:pic>
      <p:pic>
        <p:nvPicPr>
          <p:cNvPr id="4098" name="Picture 2" descr="C:\Users\Светлана\Desktop\vyiKWXwcxq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6381328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Дари добро! Твори добро! » Коммунальное государственное учреждение &amp;quot;Средняя  школа № 22&amp;quot; акимата города Усть-Каменогорс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132856"/>
            <a:ext cx="2546370" cy="2160240"/>
          </a:xfrm>
          <a:prstGeom prst="rect">
            <a:avLst/>
          </a:prstGeom>
          <a:noFill/>
        </p:spPr>
      </p:pic>
      <p:pic>
        <p:nvPicPr>
          <p:cNvPr id="3074" name="Picture 2" descr="C:\Users\Светлана\Desktop\gF93vg2Fw0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3232"/>
            <a:ext cx="6516216" cy="6516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428604"/>
            <a:ext cx="44291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Ebrima" pitchFamily="2" charset="0"/>
                <a:cs typeface="Ebrima" pitchFamily="2" charset="0"/>
              </a:rPr>
              <a:t>Надежстрой</a:t>
            </a:r>
            <a:endParaRPr kumimoji="0" lang="ru-RU" sz="4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Ebrima" pitchFamily="2" charset="0"/>
              <a:cs typeface="Ebrima" pitchFamily="2" charset="0"/>
            </a:endParaRPr>
          </a:p>
        </p:txBody>
      </p:sp>
      <p:pic>
        <p:nvPicPr>
          <p:cNvPr id="18433" name="Picture 1" descr="C:\Users\11\Downloads\h9Lfs-ASUw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0697" y="3786190"/>
            <a:ext cx="4253303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C:\Users\11\Downloads\mw1sFDuss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857364"/>
            <a:ext cx="4714908" cy="353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https://sun9-88.userapi.com/impg/HvpEZEn7rZne1NBF1kPlKYQ5oSVP6-cpIWSvYw/HHJFB82lxQY.jpg?size=958x1280&amp;quality=96&amp;sign=8a32825edda3162ba8c865e0ec3e69f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0"/>
            <a:ext cx="4286248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sun9-85.userapi.com/impg/LgaEbfKIIxHqvHom1OTq40YAhBLaCGm0k6kxnQ/_rBEMk7GL4M.jpg?size=810x1080&amp;quality=96&amp;sign=0b2443519d7ffb4a089a4a2f28aeeac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654414" cy="6205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sun9-16.userapi.com/impg/2-nj5uEiLx7ARbRfIrlWHJVT7U7QIzc0URB7sA/vqDQnnaFCmA.jpg?size=810x1080&amp;quality=96&amp;sign=944db411922a69936b24de0e4edd07b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25974"/>
            <a:ext cx="3312368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sun9-41.userapi.com/impg/6or2bzPyhgdY0zmLk9yvgY605jWyKuyNQ1tLSA/YbwC-xrztiw.jpg?size=540x1080&amp;quality=96&amp;sign=81e47b5d91fb6a6cee24bad52fd86910&amp;type=album"/>
          <p:cNvPicPr>
            <a:picLocks noChangeAspect="1" noChangeArrowheads="1"/>
          </p:cNvPicPr>
          <p:nvPr/>
        </p:nvPicPr>
        <p:blipFill>
          <a:blip r:embed="rId2" cstate="print"/>
          <a:srcRect t="13107" b="11275"/>
          <a:stretch>
            <a:fillRect/>
          </a:stretch>
        </p:blipFill>
        <p:spPr bwMode="auto">
          <a:xfrm>
            <a:off x="5292080" y="260648"/>
            <a:ext cx="3570995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sun9-33.userapi.com/impg/nacpcRy0zrWQEwoZOfo5bA5ILmUiKd6dI5VEhg/8-5JmTc_Ve8.jpg?size=810x1080&amp;quality=96&amp;sign=8c8f544078343f27f41b160bd9f21e4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620334"/>
            <a:ext cx="3178250" cy="423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https://sun9-22.userapi.com/impg/2VbB6EKxzvtGkYdomiTvwGNjD8wME_izx9XaBA/tWHnZIUo8R8.jpg?size=540x1080&amp;quality=96&amp;sign=28368a11b42623dcdace7602d917b7d3&amp;type=album"/>
          <p:cNvPicPr>
            <a:picLocks noChangeAspect="1" noChangeArrowheads="1"/>
          </p:cNvPicPr>
          <p:nvPr/>
        </p:nvPicPr>
        <p:blipFill>
          <a:blip r:embed="rId4" cstate="print"/>
          <a:srcRect b="8173"/>
          <a:stretch>
            <a:fillRect/>
          </a:stretch>
        </p:blipFill>
        <p:spPr bwMode="auto">
          <a:xfrm>
            <a:off x="467544" y="404663"/>
            <a:ext cx="2736304" cy="502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i="1" dirty="0" err="1" smtClean="0">
                <a:ea typeface="Ebrima" pitchFamily="2" charset="0"/>
                <a:cs typeface="Ebrima" pitchFamily="2" charset="0"/>
              </a:rPr>
              <a:t>МастерОК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8914" name="Picture 2" descr="C:\Users\11\Downloads\u2Goa-hM2v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4214810" cy="280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7" name="Picture 5" descr="C:\Users\11\Downloads\vNRs9e7rKg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841" y="3694447"/>
            <a:ext cx="4214810" cy="2808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9" name="Picture 7" descr="https://sun9-80.userapi.com/impg/cBbEBIv9yPwECVKJ9R4WcQ4sIroyedhYSF0c1g/fZx7mnUtp-M.jpg?size=2560x1920&amp;quality=96&amp;sign=876ca767884ed6859671aab7dfcb63e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44824"/>
            <a:ext cx="419679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\Downloads\ТЕОРЕТИЧЕСКИЕ АСПЕКТЫ ПОНЯТИЯ «СОЦИАЛЬНАЯ АКТИВНОСТЬ»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8604"/>
            <a:ext cx="9144000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64.userapi.com/impg/P2ZzyQ3tM1XuNQ-Pr9QRSIuOacLfZCw-6CB7sw/NzlSsCPaI1Y.jpg?size=607x1080&amp;quality=96&amp;sign=2550316c4eb4d4d94c0c85b2dd5caa1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3487937" cy="6205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 descr="https://sun9-65.userapi.com/impg/UUKxjHgnBGa28kY7eOQfaF32-dg9F_3vJOHtrQ/D9kZ68jVDs8.jpg?size=720x1280&amp;quality=96&amp;sign=b59eeed42a872ec430d914351e2a30e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168352" cy="515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sun9-88.userapi.com/impg/jWMA1tKKlknGW0PGTATi8E_vw-9d8GsV_L27ZA/2NtioRRRf3I.jpg?size=810x1080&amp;quality=96&amp;sign=6371371d8caa317c01b7e9d38b95857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5340"/>
            <a:ext cx="4464496" cy="595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 descr="https://sun9-16.userapi.com/impg/niHtgpUEfoSqDsLTeS2vhcHvtJOwDh-moBFwiA/mnjSe4U7_Bc.jpg?size=810x1080&amp;quality=96&amp;sign=6eacc20524d2dce75a05db3e93bb03d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>
            <a:noAutofit/>
          </a:bodyPr>
          <a:lstStyle/>
          <a:p>
            <a:r>
              <a:rPr lang="ru-RU" sz="4800" b="1" i="1" dirty="0" err="1" smtClean="0"/>
              <a:t>Надежстрой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Ремонт кухни 9 кв. м, грунтовка стен, оклейка обоев, монтаж потолочного плинтуса (1 запрос);</a:t>
            </a:r>
          </a:p>
          <a:p>
            <a:r>
              <a:rPr lang="ru-RU" dirty="0" smtClean="0"/>
              <a:t>Ремонт жилой комнаты 15 кв.м., грунтовка стен, оклейка обоев(1 запрос);</a:t>
            </a:r>
          </a:p>
          <a:p>
            <a:r>
              <a:rPr lang="ru-RU" dirty="0" smtClean="0"/>
              <a:t>Ремонт жилой комнаты 20 кв.м: зачистка, оштукатуривание, затирка, грунтовка, побелка потолка. Зачистка, оштукатуривание, затирка, грунтовка, оклеивание стен обоями. Монтаж потолочного плинтуса, установка откосов, монтаж линолеума. (1 запрос)</a:t>
            </a:r>
          </a:p>
          <a:p>
            <a:r>
              <a:rPr lang="ru-RU" dirty="0" smtClean="0"/>
              <a:t>Общая площадь ремонтных работ составила: 44 кв.м., что превысило заявленную площадь ремонтных работ на 10 кв.м.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sz="5300" b="1" i="1" dirty="0" err="1" smtClean="0"/>
              <a:t>МастерОК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Замена и установка оборудования в унитазе  (2 запроса);</a:t>
            </a:r>
          </a:p>
          <a:p>
            <a:r>
              <a:rPr lang="ru-RU" dirty="0" smtClean="0"/>
              <a:t>Замена смесителя в ванной и установка душа (4 запрос);</a:t>
            </a:r>
          </a:p>
          <a:p>
            <a:r>
              <a:rPr lang="ru-RU" dirty="0" smtClean="0"/>
              <a:t>Замена кухонного крана (6 запроса);</a:t>
            </a:r>
          </a:p>
          <a:p>
            <a:r>
              <a:rPr lang="ru-RU" dirty="0" smtClean="0"/>
              <a:t>Установка кухонного шкафчика (2 запроса);</a:t>
            </a:r>
          </a:p>
          <a:p>
            <a:r>
              <a:rPr lang="ru-RU" dirty="0" smtClean="0"/>
              <a:t>Установка зеркала (2 запроса);</a:t>
            </a:r>
          </a:p>
          <a:p>
            <a:r>
              <a:rPr lang="ru-RU" dirty="0" smtClean="0"/>
              <a:t>Замена полки (1 запрос);</a:t>
            </a:r>
          </a:p>
          <a:p>
            <a:r>
              <a:rPr lang="ru-RU" dirty="0" smtClean="0"/>
              <a:t>Монтаж напольного плинтуса (4 запроса);</a:t>
            </a:r>
          </a:p>
          <a:p>
            <a:r>
              <a:rPr lang="ru-RU" dirty="0" smtClean="0"/>
              <a:t>Установка гардин (6 запросов);</a:t>
            </a:r>
          </a:p>
          <a:p>
            <a:r>
              <a:rPr lang="ru-RU" dirty="0" smtClean="0"/>
              <a:t>Монтаж потолочного плинтуса (3 запроса)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err="1" smtClean="0"/>
              <a:t>Парикмастеры</a:t>
            </a:r>
            <a:endParaRPr lang="ru-RU" sz="48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 (66 запросов): </a:t>
            </a:r>
          </a:p>
          <a:p>
            <a:r>
              <a:rPr lang="ru-RU" dirty="0" smtClean="0"/>
              <a:t>-стрижка женская (23 запроса); </a:t>
            </a:r>
          </a:p>
          <a:p>
            <a:r>
              <a:rPr lang="ru-RU" dirty="0" smtClean="0"/>
              <a:t>-стрижка мужская (15 запросов);</a:t>
            </a:r>
          </a:p>
          <a:p>
            <a:r>
              <a:rPr lang="ru-RU" dirty="0" smtClean="0"/>
              <a:t>- окрашивание (7 запросов);</a:t>
            </a:r>
          </a:p>
          <a:p>
            <a:r>
              <a:rPr lang="ru-RU" dirty="0" smtClean="0"/>
              <a:t>- химическая завивка волос (3 запроса);</a:t>
            </a:r>
          </a:p>
          <a:p>
            <a:r>
              <a:rPr lang="ru-RU" dirty="0" smtClean="0"/>
              <a:t>- укладка волос (7 запросов);</a:t>
            </a:r>
          </a:p>
          <a:p>
            <a:r>
              <a:rPr lang="ru-RU" dirty="0" smtClean="0"/>
              <a:t>-уход за бородой и усами (5 запросов); – мероприятие «Экспресс – прически» для воспитанников РЦ "Солнышко".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61" y="0"/>
            <a:ext cx="91261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в цифрах 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бюро «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Парикмастеры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0" y="5805264"/>
            <a:ext cx="3419872" cy="105273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Сроки реализации проекта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01.06.2021 - 30.11.2021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755576" y="548680"/>
          <a:ext cx="777686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323528" y="1412776"/>
          <a:ext cx="835292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Количество благополучателей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инвалидности</a:t>
            </a:r>
            <a:r>
              <a:rPr lang="ru-RU" sz="5400" b="1" dirty="0" smtClean="0">
                <a:solidFill>
                  <a:srgbClr val="FF0000"/>
                </a:solidFill>
              </a:rPr>
              <a:t/>
            </a:r>
            <a:br>
              <a:rPr lang="ru-RU" sz="5400" b="1" dirty="0" smtClean="0">
                <a:solidFill>
                  <a:srgbClr val="FF0000"/>
                </a:solidFill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305800" cy="101037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Количество заявок от клиентов на парикмахерские услуги</a:t>
            </a:r>
            <a:endParaRPr lang="ru-RU" sz="4000" dirty="0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827584" y="1916832"/>
          <a:ext cx="748883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74638"/>
            <a:ext cx="4429124" cy="208279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a typeface="Ebrima" pitchFamily="2" charset="0"/>
                <a:cs typeface="Ebrima" pitchFamily="2" charset="0"/>
              </a:rPr>
              <a:t>Проекты многоэтажных домов</a:t>
            </a:r>
            <a:endParaRPr lang="ru-RU" b="1" dirty="0">
              <a:solidFill>
                <a:srgbClr val="002060"/>
              </a:solidFill>
              <a:ea typeface="Ebrima" pitchFamily="2" charset="0"/>
              <a:cs typeface="Ebrima" pitchFamily="2" charset="0"/>
            </a:endParaRPr>
          </a:p>
        </p:txBody>
      </p:sp>
      <p:pic>
        <p:nvPicPr>
          <p:cNvPr id="11266" name="Picture 2" descr="C:\Users\nst\Downloads\IMG-20210816-WA0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9912"/>
          <a:stretch>
            <a:fillRect/>
          </a:stretch>
        </p:blipFill>
        <p:spPr bwMode="auto">
          <a:xfrm>
            <a:off x="4643438" y="2332037"/>
            <a:ext cx="4500562" cy="4525963"/>
          </a:xfrm>
          <a:prstGeom prst="rect">
            <a:avLst/>
          </a:prstGeom>
          <a:noFill/>
        </p:spPr>
      </p:pic>
      <p:pic>
        <p:nvPicPr>
          <p:cNvPr id="11267" name="Picture 3" descr="C:\Users\nst\Downloads\17-08-2021_14-51-50\IMG-20210816-WA0004(1).jpg"/>
          <p:cNvPicPr>
            <a:picLocks noChangeAspect="1" noChangeArrowheads="1"/>
          </p:cNvPicPr>
          <p:nvPr/>
        </p:nvPicPr>
        <p:blipFill>
          <a:blip r:embed="rId4" cstate="print"/>
          <a:srcRect l="4297" t="6632" r="1953"/>
          <a:stretch>
            <a:fillRect/>
          </a:stretch>
        </p:blipFill>
        <p:spPr bwMode="auto">
          <a:xfrm>
            <a:off x="0" y="0"/>
            <a:ext cx="4684441" cy="3214686"/>
          </a:xfrm>
          <a:prstGeom prst="rect">
            <a:avLst/>
          </a:prstGeom>
          <a:noFill/>
        </p:spPr>
      </p:pic>
      <p:pic>
        <p:nvPicPr>
          <p:cNvPr id="11268" name="Picture 4" descr="C:\Users\nst\Downloads\17-08-2021_14-51-50\IMG-20210816-WA0009(1).jpg"/>
          <p:cNvPicPr>
            <a:picLocks noChangeAspect="1" noChangeArrowheads="1"/>
          </p:cNvPicPr>
          <p:nvPr/>
        </p:nvPicPr>
        <p:blipFill>
          <a:blip r:embed="rId5" cstate="print"/>
          <a:srcRect r="12500"/>
          <a:stretch>
            <a:fillRect/>
          </a:stretch>
        </p:blipFill>
        <p:spPr bwMode="auto">
          <a:xfrm>
            <a:off x="0" y="3286124"/>
            <a:ext cx="4689920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1\Downloads\ТЕОРЕТИЧЕСКИЕ АСПЕКТЫ ПОНЯТИЯ «СОЦИАЛЬНАЯ АКТИВНОСТЬ»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5" y="714357"/>
            <a:ext cx="9153905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4422"/>
            <a:ext cx="4400552" cy="42862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a typeface="Ebrima" pitchFamily="2" charset="0"/>
                <a:cs typeface="Ebrima" pitchFamily="2" charset="0"/>
              </a:rPr>
              <a:t>Проекты дачных домиков </a:t>
            </a:r>
            <a:br>
              <a:rPr lang="ru-RU" sz="3200" dirty="0" smtClean="0">
                <a:solidFill>
                  <a:schemeClr val="bg1"/>
                </a:solidFill>
                <a:ea typeface="Ebrima" pitchFamily="2" charset="0"/>
                <a:cs typeface="Ebrima" pitchFamily="2" charset="0"/>
              </a:rPr>
            </a:br>
            <a:r>
              <a:rPr lang="ru-RU" sz="3200" dirty="0" smtClean="0">
                <a:solidFill>
                  <a:schemeClr val="bg1"/>
                </a:solidFill>
                <a:ea typeface="Ebrima" pitchFamily="2" charset="0"/>
                <a:cs typeface="Ebrima" pitchFamily="2" charset="0"/>
              </a:rPr>
              <a:t>по индивидуальному заказу</a:t>
            </a:r>
            <a:endParaRPr lang="ru-RU" sz="3200" dirty="0">
              <a:solidFill>
                <a:schemeClr val="bg1"/>
              </a:solidFill>
              <a:ea typeface="Ebrima" pitchFamily="2" charset="0"/>
              <a:cs typeface="Ebrima" pitchFamily="2" charset="0"/>
            </a:endParaRPr>
          </a:p>
        </p:txBody>
      </p:sp>
      <p:pic>
        <p:nvPicPr>
          <p:cNvPr id="10242" name="Picture 2" descr="C:\Users\nst\Downloads\Проекты садовых домов\Проекты садовых домов\Снимок экрана (78)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878" t="8839" r="21589" b="4349"/>
          <a:stretch>
            <a:fillRect/>
          </a:stretch>
        </p:blipFill>
        <p:spPr bwMode="auto">
          <a:xfrm>
            <a:off x="0" y="2928910"/>
            <a:ext cx="5594714" cy="3929090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 l="20569" t="9373" r="19505" b="8911"/>
          <a:stretch>
            <a:fillRect/>
          </a:stretch>
        </p:blipFill>
        <p:spPr bwMode="auto">
          <a:xfrm>
            <a:off x="4790989" y="0"/>
            <a:ext cx="4353011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275" t="13672" r="12701" b="12109"/>
          <a:stretch>
            <a:fillRect/>
          </a:stretch>
        </p:blipFill>
        <p:spPr bwMode="auto">
          <a:xfrm>
            <a:off x="285720" y="2143116"/>
            <a:ext cx="7920471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лнце 5"/>
          <p:cNvSpPr/>
          <p:nvPr/>
        </p:nvSpPr>
        <p:spPr>
          <a:xfrm>
            <a:off x="7143768" y="1214422"/>
            <a:ext cx="1643074" cy="1571636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285728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a typeface="Ebrima" pitchFamily="2" charset="0"/>
                <a:cs typeface="Ebrima" pitchFamily="2" charset="0"/>
              </a:rPr>
              <a:t>Модель «умного </a:t>
            </a:r>
            <a:r>
              <a:rPr lang="ru-RU" sz="2400" b="1" dirty="0">
                <a:solidFill>
                  <a:srgbClr val="002060"/>
                </a:solidFill>
                <a:ea typeface="Ebrima" pitchFamily="2" charset="0"/>
                <a:cs typeface="Ebrima" pitchFamily="2" charset="0"/>
              </a:rPr>
              <a:t>дома», приспособленного для использования источников «альтернативной энергии».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nst\Downloads\Синий Изометрические Элементы и Макеты Технологии в Образовании Технология Презентация (1)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nst\Downloads\Синий Изометрические Элементы и Макеты Технологии в Образовании Технология Презентация (1)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nst\Downloads\Синий Изометрические Элементы и Макеты Технологии в Образовании Технология Презентация (1)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Юридическое бюро</a:t>
            </a:r>
            <a:endParaRPr lang="ru-RU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Оказание бесплатной юридической помощи с выездом «на дом»</a:t>
            </a:r>
          </a:p>
          <a:p>
            <a:pPr algn="ctr">
              <a:buNone/>
            </a:pPr>
            <a:endParaRPr lang="ru-RU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>
              <a:buNone/>
            </a:pP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C:\Users\nst\Downloads\1845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357562"/>
            <a:ext cx="4941739" cy="31956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Центр адресной социальной помощи будет жить долгие годы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nst\Downloads\scale_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135" y="1600200"/>
            <a:ext cx="542573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nst\Downloads\Синий Изометрические Элементы и Макеты Технологии в Образовании Технология Презентация (1)\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nst\Downloads\Синий Изометрические Элементы и Макеты Технологии в Образовании Технология Презентация (1)\8.jpg"/>
          <p:cNvPicPr>
            <a:picLocks noChangeAspect="1" noChangeArrowheads="1"/>
          </p:cNvPicPr>
          <p:nvPr/>
        </p:nvPicPr>
        <p:blipFill>
          <a:blip r:embed="rId2" cstate="print"/>
          <a:srcRect l="5570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nst\Downloads\Синий Изометрические Элементы и Макеты Технологии в Образовании Технология Презентация (1)\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3817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Ebrima" pitchFamily="2" charset="0"/>
                <a:cs typeface="Times New Roman" pitchFamily="18" charset="0"/>
              </a:rPr>
              <a:t>Победители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Ebrima" pitchFamily="2" charset="0"/>
                <a:cs typeface="Times New Roman" pitchFamily="18" charset="0"/>
              </a:rPr>
              <a:t>Грантовых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Ebrima" pitchFamily="2" charset="0"/>
                <a:cs typeface="Times New Roman" pitchFamily="18" charset="0"/>
              </a:rPr>
              <a:t> конкурсов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Ebrima" pitchFamily="2" charset="0"/>
                <a:cs typeface="Times New Roman" pitchFamily="18" charset="0"/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Ebrima" pitchFamily="2" charset="0"/>
              <a:cs typeface="Times New Roman" pitchFamily="18" charset="0"/>
            </a:endParaRPr>
          </a:p>
        </p:txBody>
      </p:sp>
      <p:pic>
        <p:nvPicPr>
          <p:cNvPr id="1638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51440"/>
            <a:ext cx="9128234" cy="410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1" name="Picture 7" descr="C:\Users\nst\Downloads\6574839bb00baef40881560df01a940e_XL.jpg"/>
          <p:cNvPicPr>
            <a:picLocks noChangeAspect="1" noChangeArrowheads="1"/>
          </p:cNvPicPr>
          <p:nvPr/>
        </p:nvPicPr>
        <p:blipFill>
          <a:blip r:embed="rId3" cstate="print"/>
          <a:srcRect r="4166" b="44444"/>
          <a:stretch>
            <a:fillRect/>
          </a:stretch>
        </p:blipFill>
        <p:spPr bwMode="auto">
          <a:xfrm>
            <a:off x="0" y="692696"/>
            <a:ext cx="5747653" cy="1571635"/>
          </a:xfrm>
          <a:prstGeom prst="rect">
            <a:avLst/>
          </a:prstGeom>
          <a:noFill/>
        </p:spPr>
      </p:pic>
      <p:pic>
        <p:nvPicPr>
          <p:cNvPr id="8194" name="Picture 2" descr="https://news.origt.ru/wp-content/uploads/rif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714356"/>
            <a:ext cx="321471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15375" r="35529" b="11782"/>
          <a:stretch>
            <a:fillRect/>
          </a:stretch>
        </p:blipFill>
        <p:spPr bwMode="auto">
          <a:xfrm>
            <a:off x="1" y="1"/>
            <a:ext cx="4788024" cy="66851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311519" y="1585359"/>
            <a:ext cx="3284984" cy="43799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01135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Оказание помощи пожилым людям, организация социального обслуживания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людей и инвалидов студентами НСТ на базе Центра адресной помощи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sun9-61.userapi.com/impg/0SKjznX0ClwTmiibhz4dNkV0yU8Oq7p4eieJzQ/PlH4L53kZo4.jpg?size=810x1080&amp;quality=96&amp;sign=df028d197ebdf8d7993df032373c1d0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564904"/>
            <a:ext cx="3024336" cy="403244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5724" b="12049"/>
          <a:stretch>
            <a:fillRect/>
          </a:stretch>
        </p:blipFill>
        <p:spPr bwMode="auto">
          <a:xfrm>
            <a:off x="4355976" y="2564904"/>
            <a:ext cx="3631332" cy="398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un9-33.userapi.com/impg/ApTClg028S8K9qBH82aCowdU8MsMG10DIeqC5Q/ahG3AcOkeSk.jpg?size=1061x977&amp;quality=96&amp;sign=b21a47c9bf420ace406ce817b3afc89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0"/>
            <a:ext cx="821537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298</Words>
  <Application>Microsoft Office PowerPoint</Application>
  <PresentationFormat>Экран (4:3)</PresentationFormat>
  <Paragraphs>44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Победители Грантовых конкурсов  </vt:lpstr>
      <vt:lpstr>Слайд 7</vt:lpstr>
      <vt:lpstr>Цель проекта:  Оказание помощи пожилым людям, организация социального обслуживания маломобильных людей и инвалидов студентами НСТ на базе Центра адресной помощи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МастерОК </vt:lpstr>
      <vt:lpstr>Слайд 20</vt:lpstr>
      <vt:lpstr>Слайд 21</vt:lpstr>
      <vt:lpstr>Надежстрой </vt:lpstr>
      <vt:lpstr>МастерОК </vt:lpstr>
      <vt:lpstr>Парикмастеры</vt:lpstr>
      <vt:lpstr>Проект в цифрах  бюро «Парикмастеры»</vt:lpstr>
      <vt:lpstr>Слайд 26</vt:lpstr>
      <vt:lpstr>  Количество благополучателей  по инвалидности </vt:lpstr>
      <vt:lpstr>Количество заявок от клиентов на парикмахерские услуги</vt:lpstr>
      <vt:lpstr>Проекты многоэтажных домов</vt:lpstr>
      <vt:lpstr>Проекты дачных домиков  по индивидуальному заказу</vt:lpstr>
      <vt:lpstr>Слайд 31</vt:lpstr>
      <vt:lpstr>Слайд 32</vt:lpstr>
      <vt:lpstr>Слайд 33</vt:lpstr>
      <vt:lpstr>Слайд 34</vt:lpstr>
      <vt:lpstr>Юридическое бюро</vt:lpstr>
      <vt:lpstr>Центр адресной социальной помощи будет жить долгие годы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Светлана</cp:lastModifiedBy>
  <cp:revision>42</cp:revision>
  <dcterms:created xsi:type="dcterms:W3CDTF">2021-08-17T18:06:26Z</dcterms:created>
  <dcterms:modified xsi:type="dcterms:W3CDTF">2022-05-30T10:00:53Z</dcterms:modified>
</cp:coreProperties>
</file>