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7" r:id="rId6"/>
    <p:sldId id="261" r:id="rId7"/>
    <p:sldId id="263" r:id="rId8"/>
    <p:sldId id="268" r:id="rId9"/>
    <p:sldId id="269" r:id="rId10"/>
    <p:sldId id="265" r:id="rId11"/>
    <p:sldId id="270" r:id="rId12"/>
    <p:sldId id="262" r:id="rId13"/>
    <p:sldId id="271" r:id="rId14"/>
    <p:sldId id="274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33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56" autoAdjust="0"/>
    <p:restoredTop sz="94660"/>
  </p:normalViewPr>
  <p:slideViewPr>
    <p:cSldViewPr showGuides="1">
      <p:cViewPr>
        <p:scale>
          <a:sx n="100" d="100"/>
          <a:sy n="100" d="100"/>
        </p:scale>
        <p:origin x="-744" y="-444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="" xmlns:a16="http://schemas.microsoft.com/office/drawing/2014/main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=""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=""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="" xmlns:a16="http://schemas.microsoft.com/office/drawing/2014/main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33.png"/><Relationship Id="rId12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3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3.sv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20.svg"/><Relationship Id="rId12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10" Type="http://schemas.openxmlformats.org/officeDocument/2006/relationships/image" Target="../media/image4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6" b="11534"/>
          <a:stretch/>
        </p:blipFill>
        <p:spPr>
          <a:xfrm>
            <a:off x="4930465" y="0"/>
            <a:ext cx="7241425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3"/>
          <a:stretch/>
        </p:blipFill>
        <p:spPr>
          <a:xfrm>
            <a:off x="1" y="0"/>
            <a:ext cx="5381624" cy="6858000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0" y="-61352"/>
            <a:ext cx="7512001" cy="697618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D43E661-D69B-4EC6-8FFE-EB226B9C184A}"/>
              </a:ext>
            </a:extLst>
          </p:cNvPr>
          <p:cNvSpPr/>
          <p:nvPr/>
        </p:nvSpPr>
        <p:spPr>
          <a:xfrm rot="1363364">
            <a:off x="5415611" y="2827379"/>
            <a:ext cx="569591" cy="442254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6679291" y="-679159"/>
            <a:ext cx="540000" cy="517688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ECB0B55-440E-4270-872B-E946489FCA45}"/>
              </a:ext>
            </a:extLst>
          </p:cNvPr>
          <p:cNvSpPr/>
          <p:nvPr/>
        </p:nvSpPr>
        <p:spPr>
          <a:xfrm>
            <a:off x="1749830" y="4658466"/>
            <a:ext cx="2025000" cy="7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111854" y="1719000"/>
            <a:ext cx="5890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Служба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социально-психологического сопровождения неполных семей с детьми "Семейная гармония"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D6F87E-0166-4134-9916-750B7725F976}"/>
              </a:ext>
            </a:extLst>
          </p:cNvPr>
          <p:cNvSpPr txBox="1"/>
          <p:nvPr/>
        </p:nvSpPr>
        <p:spPr>
          <a:xfrm>
            <a:off x="340372" y="5538771"/>
            <a:ext cx="4791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Тарасова Наталья Викторовна,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B2A515E-8994-46E5-928C-D269B443311E}"/>
              </a:ext>
            </a:extLst>
          </p:cNvPr>
          <p:cNvSpPr/>
          <p:nvPr/>
        </p:nvSpPr>
        <p:spPr>
          <a:xfrm>
            <a:off x="340372" y="6395052"/>
            <a:ext cx="4384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заместитель руководителя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1641000" y="177390"/>
            <a:ext cx="5535000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3197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53" y="6211065"/>
            <a:ext cx="1880487" cy="5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1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-2" y="-24861"/>
            <a:ext cx="12192001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Прямоугольник 1"/>
          <p:cNvSpPr/>
          <p:nvPr/>
        </p:nvSpPr>
        <p:spPr>
          <a:xfrm>
            <a:off x="-433878" y="3388803"/>
            <a:ext cx="6529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ежемесячные   совместные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семейные праздники  с организацией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чаепития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0" y="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3197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519000" y="2527769"/>
            <a:ext cx="6529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организацию занятий по рукоделию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56137" y="0"/>
            <a:ext cx="7535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87" y="2457306"/>
            <a:ext cx="185261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99" y="3879000"/>
            <a:ext cx="1597025" cy="150653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99" y="2061226"/>
            <a:ext cx="1597025" cy="17430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17" y="768676"/>
            <a:ext cx="29019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01" y="2754000"/>
            <a:ext cx="2946000" cy="20478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99" y="4881265"/>
            <a:ext cx="2871787" cy="19081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00" y="-24861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8"/>
          <p:cNvSpPr txBox="1"/>
          <p:nvPr/>
        </p:nvSpPr>
        <p:spPr>
          <a:xfrm>
            <a:off x="1647476" y="300856"/>
            <a:ext cx="7738400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6124" y="5481410"/>
            <a:ext cx="9004876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 цикла групповых занятий и индивидуальной работы с юрисконсультом позволили повысить уровень правовой культуры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родителей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39A666-5B41-4C6D-A82D-3ACFD2D2B24F}"/>
              </a:ext>
            </a:extLst>
          </p:cNvPr>
          <p:cNvSpPr txBox="1"/>
          <p:nvPr/>
        </p:nvSpPr>
        <p:spPr>
          <a:xfrm>
            <a:off x="537675" y="1262453"/>
            <a:ext cx="738487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Сохранение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семейных ценностей, возможность совместной творческой, трудовой деятельности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через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68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-1" y="0"/>
            <a:ext cx="15141001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6000" y="3170719"/>
            <a:ext cx="2754754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мероприятий на базе комплексного центра,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базе Черемновского сельского поселения и 2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Кисляковском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с.п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., экскурсии в музей и совместный просмотр фильмов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324000"/>
            <a:ext cx="3780000" cy="24716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00" y="3429000"/>
            <a:ext cx="3865346" cy="2848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00" y="324000"/>
            <a:ext cx="3240000" cy="24716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50" y="3429000"/>
            <a:ext cx="4311900" cy="28581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2" y="324000"/>
            <a:ext cx="1853737" cy="24716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>
          <a:xfrm>
            <a:off x="201000" y="327975"/>
            <a:ext cx="2155500" cy="24676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9651000" y="29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1" y="2933999"/>
            <a:ext cx="633413" cy="112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46000" y="5274000"/>
            <a:ext cx="6334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1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 flipH="1">
            <a:off x="2540999" y="0"/>
            <a:ext cx="10304999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9F9C61E-E36B-4AA1-9B32-253C81A9D207}"/>
              </a:ext>
            </a:extLst>
          </p:cNvPr>
          <p:cNvSpPr/>
          <p:nvPr/>
        </p:nvSpPr>
        <p:spPr>
          <a:xfrm>
            <a:off x="0" y="0"/>
            <a:ext cx="7532340" cy="6858000"/>
          </a:xfrm>
          <a:custGeom>
            <a:avLst/>
            <a:gdLst>
              <a:gd name="connsiteX0" fmla="*/ 0 w 4050000"/>
              <a:gd name="connsiteY0" fmla="*/ 0 h 6984000"/>
              <a:gd name="connsiteX1" fmla="*/ 4050000 w 4050000"/>
              <a:gd name="connsiteY1" fmla="*/ 0 h 6984000"/>
              <a:gd name="connsiteX2" fmla="*/ 4050000 w 4050000"/>
              <a:gd name="connsiteY2" fmla="*/ 6984000 h 6984000"/>
              <a:gd name="connsiteX3" fmla="*/ 0 w 4050000"/>
              <a:gd name="connsiteY3" fmla="*/ 6984000 h 6984000"/>
              <a:gd name="connsiteX4" fmla="*/ 0 w 4050000"/>
              <a:gd name="connsiteY4" fmla="*/ 0 h 698400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05000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59864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509480"/>
              <a:gd name="connsiteY0" fmla="*/ 38100 h 7022100"/>
              <a:gd name="connsiteX1" fmla="*/ 7509480 w 7509480"/>
              <a:gd name="connsiteY1" fmla="*/ 0 h 7022100"/>
              <a:gd name="connsiteX2" fmla="*/ 4598640 w 7509480"/>
              <a:gd name="connsiteY2" fmla="*/ 7022100 h 7022100"/>
              <a:gd name="connsiteX3" fmla="*/ 0 w 7509480"/>
              <a:gd name="connsiteY3" fmla="*/ 7022100 h 7022100"/>
              <a:gd name="connsiteX4" fmla="*/ 0 w 7509480"/>
              <a:gd name="connsiteY4" fmla="*/ 38100 h 7022100"/>
              <a:gd name="connsiteX0" fmla="*/ 0 w 7532340"/>
              <a:gd name="connsiteY0" fmla="*/ 0 h 6984000"/>
              <a:gd name="connsiteX1" fmla="*/ 7532340 w 7532340"/>
              <a:gd name="connsiteY1" fmla="*/ 762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  <a:gd name="connsiteX0" fmla="*/ 0 w 7532340"/>
              <a:gd name="connsiteY0" fmla="*/ 0 h 6984000"/>
              <a:gd name="connsiteX1" fmla="*/ 7532340 w 7532340"/>
              <a:gd name="connsiteY1" fmla="*/ 277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340" h="698400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39A666-5B41-4C6D-A82D-3ACFD2D2B24F}"/>
              </a:ext>
            </a:extLst>
          </p:cNvPr>
          <p:cNvSpPr txBox="1"/>
          <p:nvPr/>
        </p:nvSpPr>
        <p:spPr>
          <a:xfrm>
            <a:off x="8955135" y="835727"/>
            <a:ext cx="364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Каждая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получила наборы в "Продуктовой корзине"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B42D17-99DA-41C3-83E3-245A55B4E28B}"/>
              </a:ext>
            </a:extLst>
          </p:cNvPr>
          <p:cNvSpPr txBox="1"/>
          <p:nvPr/>
        </p:nvSpPr>
        <p:spPr>
          <a:xfrm>
            <a:off x="8391000" y="2880555"/>
            <a:ext cx="40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Специалистами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разработаны буклеты по информированию: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793FA1-A059-477C-B6F2-D9D0F7D35595}"/>
              </a:ext>
            </a:extLst>
          </p:cNvPr>
          <p:cNvSpPr txBox="1"/>
          <p:nvPr/>
        </p:nvSpPr>
        <p:spPr>
          <a:xfrm>
            <a:off x="6794493" y="4459532"/>
            <a:ext cx="5805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возможностях оформления детских пособий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 государственной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материальной помощи,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безопасному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поведению детей дома и на улице, особенно в летний период,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пожарной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безопасности</a:t>
            </a: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="" xmlns:a16="http://schemas.microsoft.com/office/drawing/2014/main" id="{1DCE7D00-0565-4BE1-9C83-EA9DDF7DECD6}"/>
              </a:ext>
            </a:extLst>
          </p:cNvPr>
          <p:cNvSpPr/>
          <p:nvPr/>
        </p:nvSpPr>
        <p:spPr>
          <a:xfrm>
            <a:off x="6393576" y="2845614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" name="Арка 20">
            <a:extLst>
              <a:ext uri="{FF2B5EF4-FFF2-40B4-BE49-F238E27FC236}">
                <a16:creationId xmlns="" xmlns:a16="http://schemas.microsoft.com/office/drawing/2014/main" id="{B25D5E15-30F1-43C8-A668-342292D8AA97}"/>
              </a:ext>
            </a:extLst>
          </p:cNvPr>
          <p:cNvSpPr/>
          <p:nvPr/>
        </p:nvSpPr>
        <p:spPr>
          <a:xfrm>
            <a:off x="6393576" y="2845614"/>
            <a:ext cx="1260000" cy="1260000"/>
          </a:xfrm>
          <a:prstGeom prst="blockArc">
            <a:avLst>
              <a:gd name="adj1" fmla="val 5406162"/>
              <a:gd name="adj2" fmla="val 16195566"/>
              <a:gd name="adj3" fmla="val 766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="" xmlns:a16="http://schemas.microsoft.com/office/drawing/2014/main" id="{D797F856-0476-4BD9-9208-357B9487055D}"/>
              </a:ext>
            </a:extLst>
          </p:cNvPr>
          <p:cNvSpPr/>
          <p:nvPr/>
        </p:nvSpPr>
        <p:spPr>
          <a:xfrm>
            <a:off x="7488388" y="835727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Арка 22">
            <a:extLst>
              <a:ext uri="{FF2B5EF4-FFF2-40B4-BE49-F238E27FC236}">
                <a16:creationId xmlns="" xmlns:a16="http://schemas.microsoft.com/office/drawing/2014/main" id="{608CF968-B1F9-49C9-A7D0-6DFDF59AD764}"/>
              </a:ext>
            </a:extLst>
          </p:cNvPr>
          <p:cNvSpPr/>
          <p:nvPr/>
        </p:nvSpPr>
        <p:spPr>
          <a:xfrm>
            <a:off x="7488388" y="835727"/>
            <a:ext cx="1260000" cy="1260000"/>
          </a:xfrm>
          <a:prstGeom prst="blockArc">
            <a:avLst>
              <a:gd name="adj1" fmla="val 21498754"/>
              <a:gd name="adj2" fmla="val 16195566"/>
              <a:gd name="adj3" fmla="val 766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50E880B-7E2C-4A09-9D65-EB8FAAA377B4}"/>
              </a:ext>
            </a:extLst>
          </p:cNvPr>
          <p:cNvSpPr txBox="1"/>
          <p:nvPr/>
        </p:nvSpPr>
        <p:spPr>
          <a:xfrm>
            <a:off x="6853497" y="324203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2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EE16966-EEA6-49FA-9598-38D6F3B31BBF}"/>
              </a:ext>
            </a:extLst>
          </p:cNvPr>
          <p:cNvSpPr txBox="1"/>
          <p:nvPr/>
        </p:nvSpPr>
        <p:spPr>
          <a:xfrm>
            <a:off x="7948309" y="120963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1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5" y="168925"/>
            <a:ext cx="3547583" cy="23587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8" y="5275140"/>
            <a:ext cx="1414500" cy="1414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00" y="4788660"/>
            <a:ext cx="1432260" cy="19096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43" y="2666693"/>
            <a:ext cx="1454627" cy="19395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21" y="2688368"/>
            <a:ext cx="1584704" cy="15847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1" y="2666693"/>
            <a:ext cx="1798418" cy="23978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7" y="168925"/>
            <a:ext cx="1751122" cy="23348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2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9702121" y="6925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63" y="14863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0" y="0"/>
            <a:ext cx="7086000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 flipH="1">
            <a:off x="1776000" y="0"/>
            <a:ext cx="10416000" cy="7065000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A8038A-1D10-4573-ACBE-455978BC2E6B}"/>
              </a:ext>
            </a:extLst>
          </p:cNvPr>
          <p:cNvSpPr txBox="1"/>
          <p:nvPr/>
        </p:nvSpPr>
        <p:spPr>
          <a:xfrm>
            <a:off x="4656000" y="864000"/>
            <a:ext cx="55350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Для детей были приобретены обувь и одежда, в том числе куртки и комбинезоны, футболки, кепки, канцелярские </a:t>
            </a:r>
            <a:r>
              <a:rPr lang="ru-RU" sz="2400" b="1" dirty="0" smtClean="0">
                <a:latin typeface="+mj-lt"/>
              </a:rPr>
              <a:t>принадлежности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Одна семья получила помощь на ремонт </a:t>
            </a:r>
            <a:r>
              <a:rPr lang="ru-RU" sz="2400" b="1" dirty="0" smtClean="0">
                <a:latin typeface="+mj-lt"/>
              </a:rPr>
              <a:t>электропроводки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+mj-lt"/>
              </a:rPr>
              <a:t>4 </a:t>
            </a:r>
            <a:r>
              <a:rPr lang="ru-RU" sz="2400" b="1" dirty="0">
                <a:latin typeface="+mj-lt"/>
              </a:rPr>
              <a:t>семьи на ремонт в доме, в том числе </a:t>
            </a:r>
            <a:r>
              <a:rPr lang="ru-RU" sz="2400" b="1" dirty="0" smtClean="0">
                <a:latin typeface="+mj-lt"/>
              </a:rPr>
              <a:t>на обои и </a:t>
            </a:r>
            <a:r>
              <a:rPr lang="ru-RU" sz="2400" b="1" dirty="0">
                <a:latin typeface="+mj-lt"/>
              </a:rPr>
              <a:t>утеплитель для стен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r="17678"/>
          <a:stretch>
            <a:fillRect/>
          </a:stretch>
        </p:blipFill>
        <p:spPr>
          <a:xfrm>
            <a:off x="336000" y="1332013"/>
            <a:ext cx="1980000" cy="2297026"/>
          </a:xfr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>
          <a:xfrm>
            <a:off x="2541000" y="1269000"/>
            <a:ext cx="1879670" cy="2744662"/>
          </a:xfr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4342"/>
          <a:stretch>
            <a:fillRect/>
          </a:stretch>
        </p:blipFill>
        <p:spPr>
          <a:xfrm>
            <a:off x="336000" y="3789000"/>
            <a:ext cx="1973220" cy="2881262"/>
          </a:xfr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b="6493"/>
          <a:stretch>
            <a:fillRect/>
          </a:stretch>
        </p:blipFill>
        <p:spPr>
          <a:xfrm>
            <a:off x="2631000" y="4239000"/>
            <a:ext cx="2087046" cy="2421212"/>
          </a:xfrm>
          <a:ln>
            <a:solidFill>
              <a:schemeClr val="bg1"/>
            </a:solidFill>
          </a:ln>
        </p:spPr>
      </p:pic>
      <p:sp>
        <p:nvSpPr>
          <p:cNvPr id="31" name="TextBox 8"/>
          <p:cNvSpPr txBox="1"/>
          <p:nvPr/>
        </p:nvSpPr>
        <p:spPr>
          <a:xfrm>
            <a:off x="2045835" y="300855"/>
            <a:ext cx="7650165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3848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63" y="105346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Приобретение куртки Шевелеву Руслану at 12.15.58.jpeg"/>
          <p:cNvPicPr>
            <a:picLocks noChangeAspect="1"/>
          </p:cNvPicPr>
          <p:nvPr/>
        </p:nvPicPr>
        <p:blipFill>
          <a:blip r:embed="rId8" cstate="print"/>
          <a:srcRect t="6493" b="6493"/>
          <a:stretch>
            <a:fillRect/>
          </a:stretch>
        </p:blipFill>
        <p:spPr>
          <a:xfrm>
            <a:off x="6681000" y="4779000"/>
            <a:ext cx="1799591" cy="1944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C:\Users\User\Desktop\Мамино Папино и всякое такое\Материалы к содержательному отчёту на 15 июля\Фото материалы\18.02 Весёлый полигон на территории Черемновского сс.п\656b18a4-6c30-4012-b2e3-bc74ddf21c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371000" y="999000"/>
            <a:ext cx="1676250" cy="2235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C:\Users\User\Desktop\Мамино Папино и всякое такое\Материалы к содержательному отчёту на 15 июля\Фото материалы\Оказание мат. помощи\Материальная помощь семье Муганцевых\WhatsApp Image 2022-05-04 at 15.31.34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416000" y="3384000"/>
            <a:ext cx="1653750" cy="2205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C:\Users\User\Desktop\Мамино Папино и всякое такое\Материалы к содержательному отчёту на 15 июля\Фото материалы\Оказание мат. помощи\Материальная помощь семье Муганцевых\7304e9ce-7ba1-4c87-ade3-f3f3922303a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51000" y="4689000"/>
            <a:ext cx="1626750" cy="2169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0" name="Picture 6" descr="C:\Users\User\Desktop\Мамино Папино и всякое такое\Материалы к содержательному отчёту на 15 июля\Фото материалы\Оказание мат. помощи\фото10.06.2022 Кисляки\Дьякова Е.В. 10.06.202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71000" y="4734000"/>
            <a:ext cx="1442250" cy="1923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44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0" y="0"/>
            <a:ext cx="7086000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 flipH="1">
            <a:off x="1776000" y="-81000"/>
            <a:ext cx="10416000" cy="7065000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ru-RU" dirty="0"/>
          </a:p>
        </p:txBody>
      </p:sp>
      <p:sp>
        <p:nvSpPr>
          <p:cNvPr id="31" name="TextBox 8"/>
          <p:cNvSpPr txBox="1"/>
          <p:nvPr/>
        </p:nvSpPr>
        <p:spPr>
          <a:xfrm>
            <a:off x="2045835" y="300855"/>
            <a:ext cx="7650165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3848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63" y="105346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 descr="DSC_0189.JP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/>
          <a:srcRect l="21328" r="21328"/>
          <a:stretch>
            <a:fillRect/>
          </a:stretch>
        </p:blipFill>
        <p:spPr>
          <a:xfrm rot="16200000">
            <a:off x="290388" y="909614"/>
            <a:ext cx="2249487" cy="2608262"/>
          </a:xfrm>
          <a:ln>
            <a:solidFill>
              <a:schemeClr val="bg1"/>
            </a:solidFill>
          </a:ln>
        </p:spPr>
      </p:pic>
      <p:pic>
        <p:nvPicPr>
          <p:cNvPr id="28" name="Рисунок 27" descr="WhatsApp Image 2022-06-29 at 12.51.21 (1).jpe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/>
          <a:srcRect l="4342" r="4342"/>
          <a:stretch>
            <a:fillRect/>
          </a:stretch>
        </p:blipFill>
        <p:spPr>
          <a:xfrm>
            <a:off x="156000" y="3474000"/>
            <a:ext cx="2249487" cy="3284662"/>
          </a:xfrm>
          <a:ln>
            <a:solidFill>
              <a:schemeClr val="bg1"/>
            </a:solidFill>
          </a:ln>
        </p:spPr>
      </p:pic>
      <p:pic>
        <p:nvPicPr>
          <p:cNvPr id="2050" name="Picture 2" descr="C:\Users\User\Desktop\Мамино Папино и всякое такое\Материалы к содержательному отчёту на 15 июля\Фото материалы\Работа психолога\WhatsApp Image 2021-10-07 at 11.21.2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6000" y="1854000"/>
            <a:ext cx="3072000" cy="230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2" name="Рисунок 31"/>
          <p:cNvSpPr>
            <a:spLocks noGrp="1"/>
          </p:cNvSpPr>
          <p:nvPr>
            <p:ph type="pic" sz="quarter" idx="15"/>
          </p:nvPr>
        </p:nvSpPr>
        <p:spPr>
          <a:xfrm>
            <a:off x="2766000" y="3924000"/>
            <a:ext cx="2249487" cy="2609662"/>
          </a:xfrm>
        </p:spPr>
      </p:sp>
      <p:pic>
        <p:nvPicPr>
          <p:cNvPr id="2051" name="Picture 3" descr="C:\Users\User\Desktop\Мамино Папино и всякое такое\Материалы к содержательному отчёту на 15 июля\Фото материалы\Работа психолога\WhatsApp Image 2021-10-07 at 11.21.5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1000" y="4362750"/>
            <a:ext cx="3087000" cy="2315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2" name="Picture 4" descr="C:\Users\User\Desktop\Мамино Папино и всякое такое\Материалы к содержательному отчёту на 15 июля\Фото материалы\Семейное древо фото Кисляки\составление семейного древа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1000" y="954000"/>
            <a:ext cx="3120000" cy="234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3" name="Picture 5" descr="C:\Users\User\Desktop\Мамино Папино и всякое такое\Материалы к содержательному отчёту на 15 июля\Фото материалы\Фото Закрытие проекта 29.06\DSC_0283.JPG"/>
          <p:cNvPicPr>
            <a:picLocks noChangeAspect="1" noChangeArrowheads="1"/>
          </p:cNvPicPr>
          <p:nvPr/>
        </p:nvPicPr>
        <p:blipFill>
          <a:blip r:embed="rId9" cstate="print"/>
          <a:srcRect l="1587" t="11936" b="6657"/>
          <a:stretch>
            <a:fillRect/>
          </a:stretch>
        </p:blipFill>
        <p:spPr bwMode="auto">
          <a:xfrm>
            <a:off x="2901000" y="3564000"/>
            <a:ext cx="5580000" cy="3069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3" name="Рисунок 3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4" name="Рисунок 33" descr="WhatsApp Image 2022-06-30 at 09.29.21 (1).jpeg"/>
          <p:cNvPicPr>
            <a:picLocks noChangeAspect="1"/>
          </p:cNvPicPr>
          <p:nvPr/>
        </p:nvPicPr>
        <p:blipFill>
          <a:blip r:embed="rId10" cstate="print"/>
          <a:srcRect l="8493" t="14009" r="4342"/>
          <a:stretch>
            <a:fillRect/>
          </a:stretch>
        </p:blipFill>
        <p:spPr>
          <a:xfrm>
            <a:off x="6366000" y="954000"/>
            <a:ext cx="1890000" cy="24860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44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6" b="11534"/>
          <a:stretch/>
        </p:blipFill>
        <p:spPr>
          <a:xfrm>
            <a:off x="4930465" y="0"/>
            <a:ext cx="7241425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3"/>
          <a:stretch/>
        </p:blipFill>
        <p:spPr>
          <a:xfrm>
            <a:off x="1" y="0"/>
            <a:ext cx="5381624" cy="6858000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0" y="-61352"/>
            <a:ext cx="7512001" cy="697618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D43E661-D69B-4EC6-8FFE-EB226B9C184A}"/>
              </a:ext>
            </a:extLst>
          </p:cNvPr>
          <p:cNvSpPr/>
          <p:nvPr/>
        </p:nvSpPr>
        <p:spPr>
          <a:xfrm rot="1363364">
            <a:off x="5415611" y="2827379"/>
            <a:ext cx="569591" cy="442254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6679291" y="-679159"/>
            <a:ext cx="540000" cy="517688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ECB0B55-440E-4270-872B-E946489FCA45}"/>
              </a:ext>
            </a:extLst>
          </p:cNvPr>
          <p:cNvSpPr/>
          <p:nvPr/>
        </p:nvSpPr>
        <p:spPr>
          <a:xfrm>
            <a:off x="1735240" y="3329147"/>
            <a:ext cx="32006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201000" y="2426886"/>
            <a:ext cx="616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Благодарю за внимание !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D6F87E-0166-4134-9916-750B7725F976}"/>
              </a:ext>
            </a:extLst>
          </p:cNvPr>
          <p:cNvSpPr txBox="1"/>
          <p:nvPr/>
        </p:nvSpPr>
        <p:spPr>
          <a:xfrm>
            <a:off x="340372" y="5538771"/>
            <a:ext cx="4791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Тарасова Наталья Викторовна,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B2A515E-8994-46E5-928C-D269B443311E}"/>
              </a:ext>
            </a:extLst>
          </p:cNvPr>
          <p:cNvSpPr/>
          <p:nvPr/>
        </p:nvSpPr>
        <p:spPr>
          <a:xfrm>
            <a:off x="340372" y="6395052"/>
            <a:ext cx="4384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заместитель руководителя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1641000" y="177390"/>
            <a:ext cx="5356020" cy="70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3197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3" y="-61353"/>
            <a:ext cx="12173447" cy="7000352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A3BAE0C-219F-4C00-B25C-58B34363EC13}"/>
              </a:ext>
            </a:extLst>
          </p:cNvPr>
          <p:cNvSpPr/>
          <p:nvPr/>
        </p:nvSpPr>
        <p:spPr>
          <a:xfrm>
            <a:off x="988326" y="2193023"/>
            <a:ext cx="55677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Дополнительная профессиональная  программа </a:t>
            </a:r>
            <a:r>
              <a:rPr lang="ru-RU" dirty="0"/>
              <a:t>"Практики, техники и инструменты в работе с семьей в кризисе: активная семейная поддержка" в рамках Всероссийского трёхлетнего проекта "Эффективные социальные услуги для детей и родителей в России"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="" xmlns:a16="http://schemas.microsoft.com/office/drawing/2014/main" id="{0B1C8BEE-44EE-43C4-BE09-B00C937127CC}"/>
              </a:ext>
            </a:extLst>
          </p:cNvPr>
          <p:cNvSpPr/>
          <p:nvPr/>
        </p:nvSpPr>
        <p:spPr>
          <a:xfrm>
            <a:off x="216046" y="2265961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5372513-778F-4AA9-B6A9-CBDCCBF2DD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778" y="2339178"/>
            <a:ext cx="360000" cy="36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CD0F59-A28A-4ED6-837E-EC4C90E60049}"/>
              </a:ext>
            </a:extLst>
          </p:cNvPr>
          <p:cNvSpPr txBox="1"/>
          <p:nvPr/>
        </p:nvSpPr>
        <p:spPr>
          <a:xfrm>
            <a:off x="381000" y="3818300"/>
            <a:ext cx="61751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  <a:r>
              <a:rPr lang="ru-RU" sz="2000" b="1" dirty="0"/>
              <a:t> специалистов комплексного центра и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2000" b="1" dirty="0"/>
              <a:t> соц. педагога школ г. Называевска получили новые методики и технологии работы с семьей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8251AAB-297B-410B-B753-4AB25736ED42}"/>
              </a:ext>
            </a:extLst>
          </p:cNvPr>
          <p:cNvSpPr/>
          <p:nvPr/>
        </p:nvSpPr>
        <p:spPr>
          <a:xfrm>
            <a:off x="988326" y="5260256"/>
            <a:ext cx="5567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Из </a:t>
            </a:r>
            <a:r>
              <a:rPr lang="ru-RU" sz="2400" b="1" dirty="0"/>
              <a:t>10</a:t>
            </a:r>
            <a:r>
              <a:rPr lang="ru-RU" dirty="0"/>
              <a:t> регионов России в проект вошел </a:t>
            </a:r>
            <a:endParaRPr lang="ru-RU" dirty="0" smtClean="0"/>
          </a:p>
          <a:p>
            <a:pPr algn="ctr"/>
            <a:r>
              <a:rPr lang="ru-RU" dirty="0" smtClean="0"/>
              <a:t>г</a:t>
            </a:r>
            <a:r>
              <a:rPr lang="ru-RU" dirty="0"/>
              <a:t>. Называевск и стал первым его участником от Омской области, с января 2021 года по декабрь </a:t>
            </a:r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15" name="Шестиугольник 14">
            <a:extLst>
              <a:ext uri="{FF2B5EF4-FFF2-40B4-BE49-F238E27FC236}">
                <a16:creationId xmlns="" xmlns:a16="http://schemas.microsoft.com/office/drawing/2014/main" id="{F5123C87-61F3-4D25-B595-D69417829DBF}"/>
              </a:ext>
            </a:extLst>
          </p:cNvPr>
          <p:cNvSpPr/>
          <p:nvPr/>
        </p:nvSpPr>
        <p:spPr>
          <a:xfrm>
            <a:off x="213936" y="5325519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4B29389-B485-43E6-8925-BA554CBDA2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254" y="5397631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0F88E-A636-404B-B161-F0893E825ED3}"/>
              </a:ext>
            </a:extLst>
          </p:cNvPr>
          <p:cNvSpPr txBox="1"/>
          <p:nvPr/>
        </p:nvSpPr>
        <p:spPr>
          <a:xfrm>
            <a:off x="609347" y="1279058"/>
            <a:ext cx="594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АНО "Партнерство каждому ребенку"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7" b="38530"/>
          <a:stretch/>
        </p:blipFill>
        <p:spPr>
          <a:xfrm>
            <a:off x="8948580" y="66753"/>
            <a:ext cx="2867595" cy="857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00" y="1540668"/>
            <a:ext cx="4905000" cy="4905000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1647476" y="300856"/>
            <a:ext cx="7664851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3197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4">
            <a:extLst>
              <a:ext uri="{FF2B5EF4-FFF2-40B4-BE49-F238E27FC236}">
                <a16:creationId xmlns="" xmlns:a16="http://schemas.microsoft.com/office/drawing/2014/main" id="{ED43E661-D69B-4EC6-8FFE-EB226B9C184A}"/>
              </a:ext>
            </a:extLst>
          </p:cNvPr>
          <p:cNvSpPr/>
          <p:nvPr/>
        </p:nvSpPr>
        <p:spPr>
          <a:xfrm rot="5400000">
            <a:off x="10411500" y="4999427"/>
            <a:ext cx="323998" cy="3555000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5" y="-61353"/>
            <a:ext cx="7051268" cy="7000352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3932148"/>
            <a:ext cx="3717450" cy="2478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Шестиугольник 39">
            <a:extLst>
              <a:ext uri="{FF2B5EF4-FFF2-40B4-BE49-F238E27FC236}">
                <a16:creationId xmlns="" xmlns:a16="http://schemas.microsoft.com/office/drawing/2014/main" id="{0B111486-262E-435B-B4B7-37442DEE4097}"/>
              </a:ext>
            </a:extLst>
          </p:cNvPr>
          <p:cNvSpPr/>
          <p:nvPr/>
        </p:nvSpPr>
        <p:spPr>
          <a:xfrm>
            <a:off x="7051263" y="1407418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6045006" y="-437624"/>
            <a:ext cx="511263" cy="5141117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6158 w 540000"/>
              <a:gd name="connsiteY0" fmla="*/ 23362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36158 w 540000"/>
              <a:gd name="connsiteY4" fmla="*/ 233622 h 5400000"/>
              <a:gd name="connsiteX0" fmla="*/ 21991 w 540000"/>
              <a:gd name="connsiteY0" fmla="*/ 23263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21991 w 540000"/>
              <a:gd name="connsiteY4" fmla="*/ 232632 h 5400000"/>
              <a:gd name="connsiteX0" fmla="*/ 21991 w 528835"/>
              <a:gd name="connsiteY0" fmla="*/ 191934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21991 w 528835"/>
              <a:gd name="connsiteY4" fmla="*/ 191934 h 5359302"/>
              <a:gd name="connsiteX0" fmla="*/ 13681 w 528835"/>
              <a:gd name="connsiteY0" fmla="*/ 188390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13681 w 528835"/>
              <a:gd name="connsiteY4" fmla="*/ 188390 h 5359302"/>
              <a:gd name="connsiteX0" fmla="*/ 13681 w 511263"/>
              <a:gd name="connsiteY0" fmla="*/ 180730 h 5351642"/>
              <a:gd name="connsiteX1" fmla="*/ 511263 w 511263"/>
              <a:gd name="connsiteY1" fmla="*/ 0 h 5351642"/>
              <a:gd name="connsiteX2" fmla="*/ 465692 w 511263"/>
              <a:gd name="connsiteY2" fmla="*/ 5155702 h 5351642"/>
              <a:gd name="connsiteX3" fmla="*/ 0 w 511263"/>
              <a:gd name="connsiteY3" fmla="*/ 5351642 h 5351642"/>
              <a:gd name="connsiteX4" fmla="*/ 13681 w 511263"/>
              <a:gd name="connsiteY4" fmla="*/ 180730 h 535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63" h="5351642">
                <a:moveTo>
                  <a:pt x="13681" y="180730"/>
                </a:moveTo>
                <a:lnTo>
                  <a:pt x="511263" y="0"/>
                </a:lnTo>
                <a:lnTo>
                  <a:pt x="465692" y="5155702"/>
                </a:lnTo>
                <a:lnTo>
                  <a:pt x="0" y="5351642"/>
                </a:lnTo>
                <a:cubicBezTo>
                  <a:pt x="7330" y="3629186"/>
                  <a:pt x="6351" y="1903186"/>
                  <a:pt x="13681" y="1807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D43E661-D69B-4EC6-8FFE-EB226B9C184A}"/>
              </a:ext>
            </a:extLst>
          </p:cNvPr>
          <p:cNvSpPr/>
          <p:nvPr/>
        </p:nvSpPr>
        <p:spPr>
          <a:xfrm rot="1363364">
            <a:off x="4575330" y="2923055"/>
            <a:ext cx="532615" cy="4399242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40000"/>
              <a:gd name="connsiteY0" fmla="*/ 138230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32 w 540000"/>
              <a:gd name="connsiteY4" fmla="*/ 138230 h 5316224"/>
              <a:gd name="connsiteX0" fmla="*/ 1332 w 540000"/>
              <a:gd name="connsiteY0" fmla="*/ 182433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1332 w 540000"/>
              <a:gd name="connsiteY4" fmla="*/ 182433 h 5316224"/>
              <a:gd name="connsiteX0" fmla="*/ 1332 w 540000"/>
              <a:gd name="connsiteY0" fmla="*/ 197076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1332 w 540000"/>
              <a:gd name="connsiteY4" fmla="*/ 197076 h 5330867"/>
              <a:gd name="connsiteX0" fmla="*/ 8892 w 540000"/>
              <a:gd name="connsiteY0" fmla="*/ 190468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8892 w 540000"/>
              <a:gd name="connsiteY4" fmla="*/ 190468 h 5330867"/>
              <a:gd name="connsiteX0" fmla="*/ 8892 w 540000"/>
              <a:gd name="connsiteY0" fmla="*/ 178924 h 5319323"/>
              <a:gd name="connsiteX1" fmla="*/ 528177 w 540000"/>
              <a:gd name="connsiteY1" fmla="*/ 0 h 5319323"/>
              <a:gd name="connsiteX2" fmla="*/ 540000 w 540000"/>
              <a:gd name="connsiteY2" fmla="*/ 5319323 h 5319323"/>
              <a:gd name="connsiteX3" fmla="*/ 0 w 540000"/>
              <a:gd name="connsiteY3" fmla="*/ 5319323 h 5319323"/>
              <a:gd name="connsiteX4" fmla="*/ 8892 w 540000"/>
              <a:gd name="connsiteY4" fmla="*/ 178924 h 5319323"/>
              <a:gd name="connsiteX0" fmla="*/ 8892 w 532615"/>
              <a:gd name="connsiteY0" fmla="*/ 178924 h 5319323"/>
              <a:gd name="connsiteX1" fmla="*/ 528177 w 532615"/>
              <a:gd name="connsiteY1" fmla="*/ 0 h 5319323"/>
              <a:gd name="connsiteX2" fmla="*/ 532615 w 532615"/>
              <a:gd name="connsiteY2" fmla="*/ 5083327 h 5319323"/>
              <a:gd name="connsiteX3" fmla="*/ 0 w 532615"/>
              <a:gd name="connsiteY3" fmla="*/ 5319323 h 5319323"/>
              <a:gd name="connsiteX4" fmla="*/ 8892 w 532615"/>
              <a:gd name="connsiteY4" fmla="*/ 178924 h 531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615" h="5319323">
                <a:moveTo>
                  <a:pt x="8892" y="178924"/>
                </a:moveTo>
                <a:lnTo>
                  <a:pt x="528177" y="0"/>
                </a:lnTo>
                <a:cubicBezTo>
                  <a:pt x="529656" y="1694442"/>
                  <a:pt x="531136" y="3388885"/>
                  <a:pt x="532615" y="5083327"/>
                </a:cubicBezTo>
                <a:lnTo>
                  <a:pt x="0" y="5319323"/>
                </a:lnTo>
                <a:cubicBezTo>
                  <a:pt x="11" y="3593325"/>
                  <a:pt x="8881" y="1904922"/>
                  <a:pt x="8892" y="17892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7469252" y="599792"/>
            <a:ext cx="4505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"Семейная гармония"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F8736-D3AC-431F-8BBE-11645CBFC1B7}"/>
              </a:ext>
            </a:extLst>
          </p:cNvPr>
          <p:cNvSpPr txBox="1"/>
          <p:nvPr/>
        </p:nvSpPr>
        <p:spPr>
          <a:xfrm>
            <a:off x="7785530" y="1302770"/>
            <a:ext cx="404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Называевская местная молодежная общественная организация </a:t>
            </a:r>
            <a:r>
              <a:rPr lang="ru-RU" dirty="0"/>
              <a:t>содействия развитию гражданственности и патриотизма "Инициатива и развитие"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D6F87E-0166-4134-9916-750B7725F976}"/>
              </a:ext>
            </a:extLst>
          </p:cNvPr>
          <p:cNvSpPr txBox="1"/>
          <p:nvPr/>
        </p:nvSpPr>
        <p:spPr>
          <a:xfrm>
            <a:off x="7344995" y="2811754"/>
            <a:ext cx="362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300" dirty="0"/>
              <a:t>700 тыс. рублей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43BB1D6-E231-4678-9474-D55302BD119A}"/>
              </a:ext>
            </a:extLst>
          </p:cNvPr>
          <p:cNvSpPr/>
          <p:nvPr/>
        </p:nvSpPr>
        <p:spPr>
          <a:xfrm>
            <a:off x="5879240" y="4788192"/>
            <a:ext cx="47150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Создание </a:t>
            </a:r>
            <a:r>
              <a:rPr lang="ru-RU" dirty="0"/>
              <a:t>комплексной социально-психологической реабилитации неполных кризисных семей с детьми, находящихся в </a:t>
            </a:r>
            <a:r>
              <a:rPr lang="ru-RU" dirty="0" smtClean="0"/>
              <a:t>ТЖС, </a:t>
            </a:r>
            <a:r>
              <a:rPr lang="ru-RU" dirty="0"/>
              <a:t>положение в которых требует раннего вмешательства социальных служб, проживающих на территории Называевского района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05856F1-A42E-4DC0-9EAC-D45ADF422359}"/>
              </a:ext>
            </a:extLst>
          </p:cNvPr>
          <p:cNvSpPr txBox="1"/>
          <p:nvPr/>
        </p:nvSpPr>
        <p:spPr>
          <a:xfrm>
            <a:off x="6726533" y="3624174"/>
            <a:ext cx="3526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 1 августа 2021 года по 30 июня 2022 года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7B7DF595-4E7D-4050-A783-5064361A06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3361" y="1484934"/>
            <a:ext cx="360000" cy="360000"/>
          </a:xfrm>
          <a:prstGeom prst="rect">
            <a:avLst/>
          </a:prstGeom>
        </p:spPr>
      </p:pic>
      <p:sp>
        <p:nvSpPr>
          <p:cNvPr id="24" name="Шестиугольник 23">
            <a:extLst>
              <a:ext uri="{FF2B5EF4-FFF2-40B4-BE49-F238E27FC236}">
                <a16:creationId xmlns="" xmlns:a16="http://schemas.microsoft.com/office/drawing/2014/main" id="{556195F2-9C1C-44F4-8C58-0CB609F0B339}"/>
              </a:ext>
            </a:extLst>
          </p:cNvPr>
          <p:cNvSpPr/>
          <p:nvPr/>
        </p:nvSpPr>
        <p:spPr>
          <a:xfrm>
            <a:off x="5255837" y="4918080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="" xmlns:a16="http://schemas.microsoft.com/office/drawing/2014/main" id="{556195F2-9C1C-44F4-8C58-0CB609F0B339}"/>
              </a:ext>
            </a:extLst>
          </p:cNvPr>
          <p:cNvSpPr/>
          <p:nvPr/>
        </p:nvSpPr>
        <p:spPr>
          <a:xfrm>
            <a:off x="5819486" y="3786456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Шестиугольник 34">
            <a:extLst>
              <a:ext uri="{FF2B5EF4-FFF2-40B4-BE49-F238E27FC236}">
                <a16:creationId xmlns="" xmlns:a16="http://schemas.microsoft.com/office/drawing/2014/main" id="{1B841FDA-3659-4D49-BB4F-6790B62FAE35}"/>
              </a:ext>
            </a:extLst>
          </p:cNvPr>
          <p:cNvSpPr/>
          <p:nvPr/>
        </p:nvSpPr>
        <p:spPr>
          <a:xfrm>
            <a:off x="6401060" y="2730344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CA5DA415-52AA-4D2E-825B-CC3A7FF79E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6928" y="3859673"/>
            <a:ext cx="360000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9B3FAAAA-9773-48EA-8F05-A74461D9FB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133" y="4991298"/>
            <a:ext cx="360000" cy="3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99" y="1262884"/>
            <a:ext cx="3846921" cy="25235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556" y1="55306" x2="42556" y2="5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63" y="2787203"/>
            <a:ext cx="360658" cy="392716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1435052" y="131972"/>
            <a:ext cx="5616211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" y="86554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69" y="-159520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2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 flipH="1">
            <a:off x="-2" y="0"/>
            <a:ext cx="12192001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AFA92017-5A71-43DE-962B-93D81B320387}"/>
              </a:ext>
            </a:extLst>
          </p:cNvPr>
          <p:cNvSpPr/>
          <p:nvPr/>
        </p:nvSpPr>
        <p:spPr>
          <a:xfrm>
            <a:off x="5167003" y="1394756"/>
            <a:ext cx="5580000" cy="130500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="" xmlns:a16="http://schemas.microsoft.com/office/drawing/2014/main" id="{BC85A074-3F9D-437C-B2DE-DCAF80B82D5A}"/>
              </a:ext>
            </a:extLst>
          </p:cNvPr>
          <p:cNvSpPr/>
          <p:nvPr/>
        </p:nvSpPr>
        <p:spPr>
          <a:xfrm>
            <a:off x="4801453" y="4859754"/>
            <a:ext cx="7335000" cy="1711910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="" xmlns:a16="http://schemas.microsoft.com/office/drawing/2014/main" id="{7E22BA43-D6D0-468F-AA73-1A16FE9C9B9C}"/>
              </a:ext>
            </a:extLst>
          </p:cNvPr>
          <p:cNvSpPr/>
          <p:nvPr/>
        </p:nvSpPr>
        <p:spPr>
          <a:xfrm>
            <a:off x="5601928" y="3164304"/>
            <a:ext cx="5910075" cy="130500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E52F0E5-A701-46B7-93E6-826C2E6D14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6453" y="2728067"/>
            <a:ext cx="2177475" cy="2177475"/>
          </a:xfrm>
          <a:prstGeom prst="rect">
            <a:avLst/>
          </a:prstGeom>
        </p:spPr>
      </p:pic>
      <p:sp>
        <p:nvSpPr>
          <p:cNvPr id="28" name="Дуга 27">
            <a:extLst>
              <a:ext uri="{FF2B5EF4-FFF2-40B4-BE49-F238E27FC236}">
                <a16:creationId xmlns="" xmlns:a16="http://schemas.microsoft.com/office/drawing/2014/main" id="{E48D25B4-3BD1-409A-ABE9-E2BD6382D55C}"/>
              </a:ext>
            </a:extLst>
          </p:cNvPr>
          <p:cNvSpPr/>
          <p:nvPr/>
        </p:nvSpPr>
        <p:spPr>
          <a:xfrm rot="13602773">
            <a:off x="2101453" y="2294756"/>
            <a:ext cx="3065550" cy="3065550"/>
          </a:xfrm>
          <a:prstGeom prst="arc">
            <a:avLst>
              <a:gd name="adj1" fmla="val 13591648"/>
              <a:gd name="adj2" fmla="val 2384487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DA7B5BD2-9D27-4CD1-ACBA-82892017AE9A}"/>
              </a:ext>
            </a:extLst>
          </p:cNvPr>
          <p:cNvCxnSpPr>
            <a:cxnSpLocks/>
            <a:stCxn id="23" idx="15"/>
          </p:cNvCxnSpPr>
          <p:nvPr/>
        </p:nvCxnSpPr>
        <p:spPr>
          <a:xfrm flipH="1">
            <a:off x="3586453" y="2047257"/>
            <a:ext cx="15805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16A0C5CE-244C-4B48-A069-27A5659DE144}"/>
              </a:ext>
            </a:extLst>
          </p:cNvPr>
          <p:cNvCxnSpPr>
            <a:cxnSpLocks/>
          </p:cNvCxnSpPr>
          <p:nvPr/>
        </p:nvCxnSpPr>
        <p:spPr>
          <a:xfrm flipV="1">
            <a:off x="3586453" y="2047257"/>
            <a:ext cx="0" cy="680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79F0EC7B-122C-4BF7-B14B-31EE9F64ED92}"/>
              </a:ext>
            </a:extLst>
          </p:cNvPr>
          <p:cNvCxnSpPr>
            <a:cxnSpLocks/>
          </p:cNvCxnSpPr>
          <p:nvPr/>
        </p:nvCxnSpPr>
        <p:spPr>
          <a:xfrm flipV="1">
            <a:off x="3586453" y="4859755"/>
            <a:ext cx="0" cy="8559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1112A4B0-0625-4DC7-9A07-534D4B4AE1C5}"/>
              </a:ext>
            </a:extLst>
          </p:cNvPr>
          <p:cNvCxnSpPr>
            <a:cxnSpLocks/>
          </p:cNvCxnSpPr>
          <p:nvPr/>
        </p:nvCxnSpPr>
        <p:spPr>
          <a:xfrm flipH="1">
            <a:off x="3586453" y="5715709"/>
            <a:ext cx="1091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94065879-2B31-4C19-93D2-8D6A19BBA4B3}"/>
              </a:ext>
            </a:extLst>
          </p:cNvPr>
          <p:cNvCxnSpPr>
            <a:cxnSpLocks/>
          </p:cNvCxnSpPr>
          <p:nvPr/>
        </p:nvCxnSpPr>
        <p:spPr>
          <a:xfrm flipH="1">
            <a:off x="4677579" y="3816804"/>
            <a:ext cx="88569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1DEBDAE-0271-4E96-AD2B-AB9A7B8E4D82}"/>
              </a:ext>
            </a:extLst>
          </p:cNvPr>
          <p:cNvSpPr txBox="1"/>
          <p:nvPr/>
        </p:nvSpPr>
        <p:spPr>
          <a:xfrm>
            <a:off x="5563275" y="1447092"/>
            <a:ext cx="399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Черемновское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и </a:t>
            </a:r>
            <a:r>
              <a:rPr lang="ru-RU" sz="2400" b="1" dirty="0" err="1" smtClean="0">
                <a:solidFill>
                  <a:schemeClr val="bg1"/>
                </a:solidFill>
              </a:rPr>
              <a:t>Кисляковское</a:t>
            </a:r>
            <a:r>
              <a:rPr lang="ru-RU" sz="2400" b="1" dirty="0" smtClean="0">
                <a:solidFill>
                  <a:schemeClr val="bg1"/>
                </a:solidFill>
              </a:rPr>
              <a:t> сельские поселения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1ADBEEB-2426-410C-A0FD-EF2B0C1DA159}"/>
              </a:ext>
            </a:extLst>
          </p:cNvPr>
          <p:cNvSpPr txBox="1"/>
          <p:nvPr/>
        </p:nvSpPr>
        <p:spPr>
          <a:xfrm>
            <a:off x="5120427" y="4776990"/>
            <a:ext cx="57560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15</a:t>
            </a:r>
            <a:r>
              <a:rPr lang="ru-RU" sz="2400" b="1" dirty="0" smtClean="0">
                <a:solidFill>
                  <a:schemeClr val="bg1"/>
                </a:solidFill>
              </a:rPr>
              <a:t> родителе и </a:t>
            </a:r>
            <a:r>
              <a:rPr lang="ru-RU" sz="32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 детей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(</a:t>
            </a:r>
            <a:r>
              <a:rPr lang="ru-RU" sz="2800" b="1" dirty="0">
                <a:solidFill>
                  <a:schemeClr val="bg1"/>
                </a:solidFill>
              </a:rPr>
              <a:t>3</a:t>
            </a:r>
            <a:r>
              <a:rPr lang="ru-RU" sz="2400" b="1" dirty="0">
                <a:solidFill>
                  <a:schemeClr val="bg1"/>
                </a:solidFill>
              </a:rPr>
              <a:t> семьи  из с. Черемновка,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семей из с. </a:t>
            </a:r>
            <a:r>
              <a:rPr lang="ru-RU" sz="2400" b="1" dirty="0" err="1">
                <a:solidFill>
                  <a:schemeClr val="bg1"/>
                </a:solidFill>
              </a:rPr>
              <a:t>Кисляки</a:t>
            </a:r>
            <a:r>
              <a:rPr lang="ru-RU" sz="2400" b="1" dirty="0">
                <a:solidFill>
                  <a:schemeClr val="bg1"/>
                </a:solidFill>
              </a:rPr>
              <a:t> 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семей из г. Называевска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E97FD21-1C94-4BD0-A542-AE928603430D}"/>
              </a:ext>
            </a:extLst>
          </p:cNvPr>
          <p:cNvSpPr txBox="1"/>
          <p:nvPr/>
        </p:nvSpPr>
        <p:spPr>
          <a:xfrm>
            <a:off x="6241453" y="3165811"/>
            <a:ext cx="4091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Выявление и формирование целевых групп </a:t>
            </a:r>
            <a:r>
              <a:rPr lang="ru-RU" sz="2000" b="1" dirty="0">
                <a:solidFill>
                  <a:schemeClr val="bg1"/>
                </a:solidFill>
              </a:rPr>
              <a:t>проекта из числа неполных семей, находящихся в ТЖС (3 группы)</a:t>
            </a:r>
          </a:p>
        </p:txBody>
      </p:sp>
      <p:sp>
        <p:nvSpPr>
          <p:cNvPr id="5" name="Овал 4"/>
          <p:cNvSpPr/>
          <p:nvPr/>
        </p:nvSpPr>
        <p:spPr>
          <a:xfrm>
            <a:off x="2760834" y="3027222"/>
            <a:ext cx="1651237" cy="15791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69623" y="3216640"/>
            <a:ext cx="13292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42 </a:t>
            </a:r>
            <a:endParaRPr lang="ru-RU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1647476" y="257610"/>
            <a:ext cx="7283524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" y="95238"/>
            <a:ext cx="1035000" cy="65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29" y="95238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9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-1" y="0"/>
            <a:ext cx="12846001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0F88E-A636-404B-B161-F0893E825ED3}"/>
              </a:ext>
            </a:extLst>
          </p:cNvPr>
          <p:cNvSpPr txBox="1"/>
          <p:nvPr/>
        </p:nvSpPr>
        <p:spPr>
          <a:xfrm>
            <a:off x="291000" y="3429000"/>
            <a:ext cx="10394999" cy="2062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семьи видят пути решения проблем собственными силами, не видят способов изменения ситуации в лучшую сторону, чтобы не потерять детей, но, в то же время,  открыты для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6875" y="1432364"/>
            <a:ext cx="76260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Восстановление социального благополучия в семьях, находящихся в трудной жизненной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ситуации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0" y="1432363"/>
            <a:ext cx="1918019" cy="1714969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1647476" y="300856"/>
            <a:ext cx="6968524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31972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00" y="131972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="" xmlns:a16="http://schemas.microsoft.com/office/drawing/2014/main" id="{C1B74FFC-22B1-4F16-9F6B-5FCDAD8B4FD8}"/>
              </a:ext>
            </a:extLst>
          </p:cNvPr>
          <p:cNvSpPr/>
          <p:nvPr/>
        </p:nvSpPr>
        <p:spPr>
          <a:xfrm>
            <a:off x="950325" y="2134752"/>
            <a:ext cx="3240000" cy="2971711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="" xmlns:a16="http://schemas.microsoft.com/office/drawing/2014/main" id="{7613D9BA-71A9-47BA-9567-325935C95C35}"/>
              </a:ext>
            </a:extLst>
          </p:cNvPr>
          <p:cNvSpPr/>
          <p:nvPr/>
        </p:nvSpPr>
        <p:spPr>
          <a:xfrm>
            <a:off x="4460325" y="2136102"/>
            <a:ext cx="3240000" cy="3645361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="" xmlns:a16="http://schemas.microsoft.com/office/drawing/2014/main" id="{8E3A65CF-5054-4F37-A296-63B5A4B88DAC}"/>
              </a:ext>
            </a:extLst>
          </p:cNvPr>
          <p:cNvSpPr/>
          <p:nvPr/>
        </p:nvSpPr>
        <p:spPr>
          <a:xfrm>
            <a:off x="7970325" y="2134752"/>
            <a:ext cx="3240000" cy="2971711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="" xmlns:a16="http://schemas.microsoft.com/office/drawing/2014/main" id="{6CBA279B-9704-4BE5-AA02-3B3B1821AC92}"/>
              </a:ext>
            </a:extLst>
          </p:cNvPr>
          <p:cNvSpPr/>
          <p:nvPr/>
        </p:nvSpPr>
        <p:spPr>
          <a:xfrm>
            <a:off x="1535325" y="2271463"/>
            <a:ext cx="220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="" xmlns:a16="http://schemas.microsoft.com/office/drawing/2014/main" id="{D4D9F486-5A59-4C5F-88E8-5EAEAC94D4F6}"/>
              </a:ext>
            </a:extLst>
          </p:cNvPr>
          <p:cNvSpPr/>
          <p:nvPr/>
        </p:nvSpPr>
        <p:spPr>
          <a:xfrm>
            <a:off x="8204911" y="2271463"/>
            <a:ext cx="2677392" cy="869206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="" xmlns:a16="http://schemas.microsoft.com/office/drawing/2014/main" id="{03294A7C-8FEB-4EE8-998A-041151B9C268}"/>
              </a:ext>
            </a:extLst>
          </p:cNvPr>
          <p:cNvSpPr/>
          <p:nvPr/>
        </p:nvSpPr>
        <p:spPr>
          <a:xfrm>
            <a:off x="4640324" y="2271462"/>
            <a:ext cx="2825413" cy="869207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AE8D70C-0335-4404-8578-3DE67239AEF6}"/>
              </a:ext>
            </a:extLst>
          </p:cNvPr>
          <p:cNvSpPr txBox="1"/>
          <p:nvPr/>
        </p:nvSpPr>
        <p:spPr>
          <a:xfrm>
            <a:off x="1278346" y="2304798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Ребенок: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E372FAA-4895-48D7-8EF3-0AAF6AF17A00}"/>
              </a:ext>
            </a:extLst>
          </p:cNvPr>
          <p:cNvSpPr/>
          <p:nvPr/>
        </p:nvSpPr>
        <p:spPr>
          <a:xfrm>
            <a:off x="1093531" y="3094504"/>
            <a:ext cx="2953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здоровье, образование, социальное развитие и поведение, семейные и социальные отношения, социальная презентация, навыки самообслуживания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B2B15A-7D64-44A5-89CF-2F01009FB53A}"/>
              </a:ext>
            </a:extLst>
          </p:cNvPr>
          <p:cNvSpPr txBox="1"/>
          <p:nvPr/>
        </p:nvSpPr>
        <p:spPr>
          <a:xfrm>
            <a:off x="4761051" y="2313650"/>
            <a:ext cx="25839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/>
              <a:t>Родители или законные представители: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7DAFE2C4-848A-4478-8936-6B1CCD0A0A76}"/>
              </a:ext>
            </a:extLst>
          </p:cNvPr>
          <p:cNvSpPr/>
          <p:nvPr/>
        </p:nvSpPr>
        <p:spPr>
          <a:xfrm>
            <a:off x="4761051" y="3351463"/>
            <a:ext cx="2770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способность удовлетворять потребности ребенка, обеспечить безопасность ребенка, проявлять эмоциональное тепло, мотивировать ребенка, устанавливать границы для ребенка, стабильная привязанность к ребенку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175AF0E-DE91-4EB7-B0F9-8C3501126558}"/>
              </a:ext>
            </a:extLst>
          </p:cNvPr>
          <p:cNvSpPr txBox="1"/>
          <p:nvPr/>
        </p:nvSpPr>
        <p:spPr>
          <a:xfrm>
            <a:off x="8251628" y="2313650"/>
            <a:ext cx="25839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/>
              <a:t>Семейное окружение и ресурсы: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F4D09E8D-E8C9-4345-9555-FE9E175C99C9}"/>
              </a:ext>
            </a:extLst>
          </p:cNvPr>
          <p:cNvSpPr/>
          <p:nvPr/>
        </p:nvSpPr>
        <p:spPr>
          <a:xfrm>
            <a:off x="8251628" y="3230841"/>
            <a:ext cx="2770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история семьи, родственники и их роли, жилищные условия, занятость, доход, социальная интеграция, доступ и возможность использовать ресурсы по месту жительства</a:t>
            </a:r>
          </a:p>
        </p:txBody>
      </p:sp>
      <p:sp>
        <p:nvSpPr>
          <p:cNvPr id="35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 flipH="1">
            <a:off x="0" y="0"/>
            <a:ext cx="12192001" cy="865933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3083559" y="1044000"/>
            <a:ext cx="5514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Единая форма оценки</a:t>
            </a:r>
            <a:endParaRPr lang="ru-RU" sz="4400" dirty="0">
              <a:solidFill>
                <a:schemeClr val="accent2"/>
              </a:solidFill>
            </a:endParaRPr>
          </a:p>
        </p:txBody>
      </p:sp>
      <p:sp>
        <p:nvSpPr>
          <p:cNvPr id="34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4" y="6115501"/>
            <a:ext cx="12192004" cy="742499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TextBox 8"/>
          <p:cNvSpPr txBox="1"/>
          <p:nvPr/>
        </p:nvSpPr>
        <p:spPr>
          <a:xfrm>
            <a:off x="1776000" y="199055"/>
            <a:ext cx="7605000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46" y="20175"/>
            <a:ext cx="888339" cy="5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00" y="15034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0" y="-91433"/>
            <a:ext cx="10405650" cy="7075432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 flipH="1">
            <a:off x="4971000" y="0"/>
            <a:ext cx="7220998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EF00ED7-EB61-4855-99E7-88680A3C8882}"/>
              </a:ext>
            </a:extLst>
          </p:cNvPr>
          <p:cNvGrpSpPr/>
          <p:nvPr/>
        </p:nvGrpSpPr>
        <p:grpSpPr>
          <a:xfrm>
            <a:off x="5555639" y="1194622"/>
            <a:ext cx="4815361" cy="506435"/>
            <a:chOff x="5735638" y="1502309"/>
            <a:chExt cx="4815361" cy="506435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="" xmlns:a16="http://schemas.microsoft.com/office/drawing/2014/main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09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индивидуальная работа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887827A4-25F5-47DF-BCCE-FEF2F9360600}"/>
              </a:ext>
            </a:extLst>
          </p:cNvPr>
          <p:cNvGrpSpPr/>
          <p:nvPr/>
        </p:nvGrpSpPr>
        <p:grpSpPr>
          <a:xfrm>
            <a:off x="5810544" y="2167982"/>
            <a:ext cx="5310361" cy="707886"/>
            <a:chOff x="5735638" y="2786429"/>
            <a:chExt cx="5310361" cy="707886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10F8411-E400-4534-88B0-2DED60134B2B}"/>
                </a:ext>
              </a:extLst>
            </p:cNvPr>
            <p:cNvSpPr txBox="1"/>
            <p:nvPr/>
          </p:nvSpPr>
          <p:spPr>
            <a:xfrm>
              <a:off x="6437762" y="2786429"/>
              <a:ext cx="4608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групповые занятия с элементами тренинга</a:t>
              </a: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="" xmlns:a16="http://schemas.microsoft.com/office/drawing/2014/main" id="{53B7FB49-6326-490D-83D2-F54B925303E0}"/>
                </a:ext>
              </a:extLst>
            </p:cNvPr>
            <p:cNvSpPr/>
            <p:nvPr/>
          </p:nvSpPr>
          <p:spPr>
            <a:xfrm>
              <a:off x="5735638" y="2887155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E477AFC-3261-4E8E-AFE0-F2EC7EB78127}"/>
                </a:ext>
              </a:extLst>
            </p:cNvPr>
            <p:cNvSpPr txBox="1"/>
            <p:nvPr/>
          </p:nvSpPr>
          <p:spPr>
            <a:xfrm>
              <a:off x="5781545" y="290441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02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D3D7CD82-2B4C-4C78-8707-2F772D993101}"/>
              </a:ext>
            </a:extLst>
          </p:cNvPr>
          <p:cNvGrpSpPr/>
          <p:nvPr/>
        </p:nvGrpSpPr>
        <p:grpSpPr>
          <a:xfrm>
            <a:off x="6060458" y="3338168"/>
            <a:ext cx="3304684" cy="535202"/>
            <a:chOff x="5735638" y="4136046"/>
            <a:chExt cx="3304684" cy="535202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DFCF1F4-CBDD-4E35-84C7-B3ADB0512F2A}"/>
                </a:ext>
              </a:extLst>
            </p:cNvPr>
            <p:cNvSpPr txBox="1"/>
            <p:nvPr/>
          </p:nvSpPr>
          <p:spPr>
            <a:xfrm>
              <a:off x="6456364" y="4136046"/>
              <a:ext cx="2583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релаксации</a:t>
              </a:r>
            </a:p>
          </p:txBody>
        </p:sp>
        <p:sp>
          <p:nvSpPr>
            <p:cNvPr id="26" name="Шестиугольник 25">
              <a:extLst>
                <a:ext uri="{FF2B5EF4-FFF2-40B4-BE49-F238E27FC236}">
                  <a16:creationId xmlns="" xmlns:a16="http://schemas.microsoft.com/office/drawing/2014/main" id="{20F3CE53-3E9C-4A48-BE59-8E6FE35507D2}"/>
                </a:ext>
              </a:extLst>
            </p:cNvPr>
            <p:cNvSpPr/>
            <p:nvPr/>
          </p:nvSpPr>
          <p:spPr>
            <a:xfrm>
              <a:off x="5735638" y="416481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EF588E8-F4E9-43FA-AEEF-2E8B39DBF7B1}"/>
                </a:ext>
              </a:extLst>
            </p:cNvPr>
            <p:cNvSpPr txBox="1"/>
            <p:nvPr/>
          </p:nvSpPr>
          <p:spPr>
            <a:xfrm>
              <a:off x="5781545" y="4187197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03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9B9BCE9-339B-442D-A28B-56C334269C76}"/>
              </a:ext>
            </a:extLst>
          </p:cNvPr>
          <p:cNvGrpSpPr/>
          <p:nvPr/>
        </p:nvGrpSpPr>
        <p:grpSpPr>
          <a:xfrm>
            <a:off x="6226059" y="4247638"/>
            <a:ext cx="5304588" cy="707886"/>
            <a:chOff x="5735638" y="5393079"/>
            <a:chExt cx="5304588" cy="70788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0A026F6-15D1-433A-AEFA-28F433E7C92C}"/>
                </a:ext>
              </a:extLst>
            </p:cNvPr>
            <p:cNvSpPr txBox="1"/>
            <p:nvPr/>
          </p:nvSpPr>
          <p:spPr>
            <a:xfrm>
              <a:off x="6450591" y="5393079"/>
              <a:ext cx="45896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информационные беседы для родителей</a:t>
              </a:r>
            </a:p>
          </p:txBody>
        </p:sp>
        <p:sp>
          <p:nvSpPr>
            <p:cNvPr id="27" name="Шестиугольник 26">
              <a:extLst>
                <a:ext uri="{FF2B5EF4-FFF2-40B4-BE49-F238E27FC236}">
                  <a16:creationId xmlns="" xmlns:a16="http://schemas.microsoft.com/office/drawing/2014/main" id="{14699BDF-8AEF-4931-8419-4EC38092B689}"/>
                </a:ext>
              </a:extLst>
            </p:cNvPr>
            <p:cNvSpPr/>
            <p:nvPr/>
          </p:nvSpPr>
          <p:spPr>
            <a:xfrm>
              <a:off x="5735638" y="5493806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02B2E067-1137-4202-94BD-69AA76EE0FB2}"/>
                </a:ext>
              </a:extLst>
            </p:cNvPr>
            <p:cNvSpPr txBox="1"/>
            <p:nvPr/>
          </p:nvSpPr>
          <p:spPr>
            <a:xfrm>
              <a:off x="5797205" y="551619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04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7" name="Шестиугольник 36">
            <a:extLst>
              <a:ext uri="{FF2B5EF4-FFF2-40B4-BE49-F238E27FC236}">
                <a16:creationId xmlns="" xmlns:a16="http://schemas.microsoft.com/office/drawing/2014/main" id="{14699BDF-8AEF-4931-8419-4EC38092B689}"/>
              </a:ext>
            </a:extLst>
          </p:cNvPr>
          <p:cNvSpPr/>
          <p:nvPr/>
        </p:nvSpPr>
        <p:spPr>
          <a:xfrm>
            <a:off x="6399734" y="5253793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2B2E067-1137-4202-94BD-69AA76EE0FB2}"/>
              </a:ext>
            </a:extLst>
          </p:cNvPr>
          <p:cNvSpPr txBox="1"/>
          <p:nvPr/>
        </p:nvSpPr>
        <p:spPr>
          <a:xfrm>
            <a:off x="6445363" y="52675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0A026F6-15D1-433A-AEFA-28F433E7C92C}"/>
              </a:ext>
            </a:extLst>
          </p:cNvPr>
          <p:cNvSpPr txBox="1"/>
          <p:nvPr/>
        </p:nvSpPr>
        <p:spPr>
          <a:xfrm>
            <a:off x="7224165" y="5306956"/>
            <a:ext cx="458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рекомендации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EF00ED7-EB61-4855-99E7-88680A3C8882}"/>
              </a:ext>
            </a:extLst>
          </p:cNvPr>
          <p:cNvGrpSpPr/>
          <p:nvPr/>
        </p:nvGrpSpPr>
        <p:grpSpPr>
          <a:xfrm>
            <a:off x="6693187" y="6070277"/>
            <a:ext cx="4815361" cy="506435"/>
            <a:chOff x="5735638" y="1502309"/>
            <a:chExt cx="4815361" cy="506435"/>
          </a:xfrm>
        </p:grpSpPr>
        <p:sp>
          <p:nvSpPr>
            <p:cNvPr id="40" name="Шестиугольник 39">
              <a:extLst>
                <a:ext uri="{FF2B5EF4-FFF2-40B4-BE49-F238E27FC236}">
                  <a16:creationId xmlns="" xmlns:a16="http://schemas.microsoft.com/office/drawing/2014/main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09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тестирование и анкетирование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06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r="21346"/>
          <a:stretch>
            <a:fillRect/>
          </a:stretch>
        </p:blipFill>
        <p:spPr>
          <a:xfrm>
            <a:off x="291000" y="1019505"/>
            <a:ext cx="1979937" cy="2296953"/>
          </a:xfr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7232"/>
          <a:stretch>
            <a:fillRect/>
          </a:stretch>
        </p:blipFill>
        <p:spPr>
          <a:xfrm>
            <a:off x="2901000" y="1004183"/>
            <a:ext cx="1949620" cy="2846801"/>
          </a:xfr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7232"/>
          <a:stretch>
            <a:fillRect/>
          </a:stretch>
        </p:blipFill>
        <p:spPr>
          <a:xfrm>
            <a:off x="246000" y="3538223"/>
            <a:ext cx="2108220" cy="3078386"/>
          </a:xfr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r="21346"/>
          <a:stretch>
            <a:fillRect/>
          </a:stretch>
        </p:blipFill>
        <p:spPr>
          <a:ln>
            <a:solidFill>
              <a:schemeClr val="bg1"/>
            </a:solidFill>
          </a:ln>
        </p:spPr>
      </p:pic>
      <p:sp>
        <p:nvSpPr>
          <p:cNvPr id="45" name="TextBox 8"/>
          <p:cNvSpPr txBox="1"/>
          <p:nvPr/>
        </p:nvSpPr>
        <p:spPr>
          <a:xfrm>
            <a:off x="842955" y="218714"/>
            <a:ext cx="8396924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0"/>
            <a:ext cx="1119152" cy="70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31" y="23206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0" y="0"/>
            <a:ext cx="6186000" cy="6858000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 flipH="1">
            <a:off x="1776000" y="-81000"/>
            <a:ext cx="10416000" cy="7065000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EF00ED7-EB61-4855-99E7-88680A3C8882}"/>
              </a:ext>
            </a:extLst>
          </p:cNvPr>
          <p:cNvGrpSpPr/>
          <p:nvPr/>
        </p:nvGrpSpPr>
        <p:grpSpPr>
          <a:xfrm>
            <a:off x="6127480" y="1674000"/>
            <a:ext cx="5851852" cy="1015663"/>
            <a:chOff x="5735638" y="1401583"/>
            <a:chExt cx="5851852" cy="101566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="" xmlns:a16="http://schemas.microsoft.com/office/drawing/2014/main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AA8038A-1D10-4573-ACBE-455978BC2E6B}"/>
                </a:ext>
              </a:extLst>
            </p:cNvPr>
            <p:cNvSpPr txBox="1"/>
            <p:nvPr/>
          </p:nvSpPr>
          <p:spPr>
            <a:xfrm>
              <a:off x="6456437" y="1401583"/>
              <a:ext cx="5131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консультирование </a:t>
              </a:r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 </a:t>
              </a:r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использованием </a:t>
              </a:r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методов беседы, убеждения, активного слушания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887827A4-25F5-47DF-BCCE-FEF2F9360600}"/>
              </a:ext>
            </a:extLst>
          </p:cNvPr>
          <p:cNvGrpSpPr/>
          <p:nvPr/>
        </p:nvGrpSpPr>
        <p:grpSpPr>
          <a:xfrm>
            <a:off x="5736000" y="3279692"/>
            <a:ext cx="5860403" cy="1015663"/>
            <a:chOff x="5735638" y="2786429"/>
            <a:chExt cx="5860403" cy="101566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10F8411-E400-4534-88B0-2DED60134B2B}"/>
                </a:ext>
              </a:extLst>
            </p:cNvPr>
            <p:cNvSpPr txBox="1"/>
            <p:nvPr/>
          </p:nvSpPr>
          <p:spPr>
            <a:xfrm>
              <a:off x="6437762" y="2786429"/>
              <a:ext cx="5158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оказание содействия в оформление выплат, документов, детей в детский сад, в получении медицинских и других услуг</a:t>
              </a: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="" xmlns:a16="http://schemas.microsoft.com/office/drawing/2014/main" id="{53B7FB49-6326-490D-83D2-F54B925303E0}"/>
                </a:ext>
              </a:extLst>
            </p:cNvPr>
            <p:cNvSpPr/>
            <p:nvPr/>
          </p:nvSpPr>
          <p:spPr>
            <a:xfrm>
              <a:off x="5735638" y="2887155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E477AFC-3261-4E8E-AFE0-F2EC7EB78127}"/>
                </a:ext>
              </a:extLst>
            </p:cNvPr>
            <p:cNvSpPr txBox="1"/>
            <p:nvPr/>
          </p:nvSpPr>
          <p:spPr>
            <a:xfrm>
              <a:off x="5781545" y="290441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02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D3D7CD82-2B4C-4C78-8707-2F772D993101}"/>
              </a:ext>
            </a:extLst>
          </p:cNvPr>
          <p:cNvGrpSpPr/>
          <p:nvPr/>
        </p:nvGrpSpPr>
        <p:grpSpPr>
          <a:xfrm>
            <a:off x="5331000" y="5008708"/>
            <a:ext cx="5873232" cy="707886"/>
            <a:chOff x="5735638" y="4136046"/>
            <a:chExt cx="5873232" cy="707886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DFCF1F4-CBDD-4E35-84C7-B3ADB0512F2A}"/>
                </a:ext>
              </a:extLst>
            </p:cNvPr>
            <p:cNvSpPr txBox="1"/>
            <p:nvPr/>
          </p:nvSpPr>
          <p:spPr>
            <a:xfrm>
              <a:off x="6456364" y="4136046"/>
              <a:ext cx="5152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оказание разных видов помощи в зависимости от ситуации в семье</a:t>
              </a:r>
            </a:p>
          </p:txBody>
        </p:sp>
        <p:sp>
          <p:nvSpPr>
            <p:cNvPr id="26" name="Шестиугольник 25">
              <a:extLst>
                <a:ext uri="{FF2B5EF4-FFF2-40B4-BE49-F238E27FC236}">
                  <a16:creationId xmlns="" xmlns:a16="http://schemas.microsoft.com/office/drawing/2014/main" id="{20F3CE53-3E9C-4A48-BE59-8E6FE35507D2}"/>
                </a:ext>
              </a:extLst>
            </p:cNvPr>
            <p:cNvSpPr/>
            <p:nvPr/>
          </p:nvSpPr>
          <p:spPr>
            <a:xfrm>
              <a:off x="5735638" y="416481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EF588E8-F4E9-43FA-AEEF-2E8B39DBF7B1}"/>
                </a:ext>
              </a:extLst>
            </p:cNvPr>
            <p:cNvSpPr txBox="1"/>
            <p:nvPr/>
          </p:nvSpPr>
          <p:spPr>
            <a:xfrm>
              <a:off x="5781545" y="4187197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03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r="21346"/>
          <a:stretch>
            <a:fillRect/>
          </a:stretch>
        </p:blipFill>
        <p:spPr>
          <a:xfrm>
            <a:off x="357748" y="1134000"/>
            <a:ext cx="2287295" cy="2653523"/>
          </a:xfr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r="21346"/>
          <a:stretch>
            <a:fillRect/>
          </a:stretch>
        </p:blipFill>
        <p:spPr>
          <a:xfrm>
            <a:off x="2946000" y="1169611"/>
            <a:ext cx="2249487" cy="2609662"/>
          </a:xfrm>
          <a:ln>
            <a:solidFill>
              <a:schemeClr val="bg1"/>
            </a:solidFill>
          </a:ln>
        </p:spPr>
      </p:pic>
      <p:sp>
        <p:nvSpPr>
          <p:cNvPr id="45" name="TextBox 8"/>
          <p:cNvSpPr txBox="1"/>
          <p:nvPr/>
        </p:nvSpPr>
        <p:spPr>
          <a:xfrm>
            <a:off x="1960794" y="290113"/>
            <a:ext cx="7690206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2" y="120797"/>
            <a:ext cx="1254152" cy="7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030" y="-64576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9" y="4030738"/>
            <a:ext cx="39020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3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3" y="-61353"/>
            <a:ext cx="12173447" cy="7000352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3176ECF0-EE47-41EA-875B-0519BA2E98AA}"/>
              </a:ext>
            </a:extLst>
          </p:cNvPr>
          <p:cNvSpPr/>
          <p:nvPr/>
        </p:nvSpPr>
        <p:spPr>
          <a:xfrm rot="10800000">
            <a:off x="879600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A3BAE0C-219F-4C00-B25C-58B34363EC13}"/>
              </a:ext>
            </a:extLst>
          </p:cNvPr>
          <p:cNvSpPr/>
          <p:nvPr/>
        </p:nvSpPr>
        <p:spPr>
          <a:xfrm>
            <a:off x="1459574" y="1466390"/>
            <a:ext cx="6031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Занятия с целевой группой проводились </a:t>
            </a:r>
            <a:r>
              <a:rPr lang="ru-RU" dirty="0" smtClean="0"/>
              <a:t> на </a:t>
            </a:r>
            <a:r>
              <a:rPr lang="ru-RU" dirty="0"/>
              <a:t>дому во время выезда в </a:t>
            </a:r>
            <a:r>
              <a:rPr lang="ru-RU" dirty="0" smtClean="0"/>
              <a:t>семьи, на </a:t>
            </a:r>
            <a:r>
              <a:rPr lang="ru-RU" dirty="0"/>
              <a:t>базе БУ "КЦСОН </a:t>
            </a:r>
            <a:r>
              <a:rPr lang="ru-RU" dirty="0" err="1"/>
              <a:t>Называевского</a:t>
            </a:r>
            <a:r>
              <a:rPr lang="ru-RU" dirty="0"/>
              <a:t> </a:t>
            </a:r>
            <a:r>
              <a:rPr lang="ru-RU" dirty="0" smtClean="0"/>
              <a:t>района» и на территории сельских поселений</a:t>
            </a:r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="" xmlns:a16="http://schemas.microsoft.com/office/drawing/2014/main" id="{0B1C8BEE-44EE-43C4-BE09-B00C937127CC}"/>
              </a:ext>
            </a:extLst>
          </p:cNvPr>
          <p:cNvSpPr/>
          <p:nvPr/>
        </p:nvSpPr>
        <p:spPr>
          <a:xfrm>
            <a:off x="729295" y="1536877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CD0F59-A28A-4ED6-837E-EC4C90E60049}"/>
              </a:ext>
            </a:extLst>
          </p:cNvPr>
          <p:cNvSpPr txBox="1"/>
          <p:nvPr/>
        </p:nvSpPr>
        <p:spPr>
          <a:xfrm>
            <a:off x="381375" y="2893087"/>
            <a:ext cx="6175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Целевая </a:t>
            </a:r>
            <a:r>
              <a:rPr lang="ru-RU" sz="2800" b="1" dirty="0"/>
              <a:t>группа, проживающая в </a:t>
            </a:r>
            <a:r>
              <a:rPr lang="ru-RU" sz="2800" b="1" dirty="0" err="1"/>
              <a:t>Кисляковском</a:t>
            </a:r>
            <a:r>
              <a:rPr lang="ru-RU" sz="2800" b="1" dirty="0"/>
              <a:t> и Черемновском сельских поселениях, доставлялась на автотранспорте КЦСОН</a:t>
            </a:r>
            <a:endParaRPr lang="ru-RU" sz="20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8251AAB-297B-410B-B753-4AB25736ED42}"/>
              </a:ext>
            </a:extLst>
          </p:cNvPr>
          <p:cNvSpPr/>
          <p:nvPr/>
        </p:nvSpPr>
        <p:spPr>
          <a:xfrm>
            <a:off x="1459575" y="5068116"/>
            <a:ext cx="526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Всем </a:t>
            </a:r>
            <a:r>
              <a:rPr lang="ru-RU" dirty="0"/>
              <a:t>участникам разъяснены варианты возможной помощи, подписаны согласия на использование в работе фото и видео материалов, персональных данных членов семьи</a:t>
            </a:r>
          </a:p>
        </p:txBody>
      </p:sp>
      <p:sp>
        <p:nvSpPr>
          <p:cNvPr id="15" name="Шестиугольник 14">
            <a:extLst>
              <a:ext uri="{FF2B5EF4-FFF2-40B4-BE49-F238E27FC236}">
                <a16:creationId xmlns="" xmlns:a16="http://schemas.microsoft.com/office/drawing/2014/main" id="{F5123C87-61F3-4D25-B595-D69417829DBF}"/>
              </a:ext>
            </a:extLst>
          </p:cNvPr>
          <p:cNvSpPr/>
          <p:nvPr/>
        </p:nvSpPr>
        <p:spPr>
          <a:xfrm>
            <a:off x="740117" y="5166225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4B29389-B485-43E6-8925-BA554CBDA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857" y="5239442"/>
            <a:ext cx="360000" cy="36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A5DA415-52AA-4D2E-825B-CC3A7FF79E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855" y="1610094"/>
            <a:ext cx="360000" cy="3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936212"/>
            <a:ext cx="3730091" cy="25026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8"/>
          <p:cNvSpPr txBox="1"/>
          <p:nvPr/>
        </p:nvSpPr>
        <p:spPr>
          <a:xfrm>
            <a:off x="1808979" y="189000"/>
            <a:ext cx="7639939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Бюджетное учреждение Омской области 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</a:rPr>
              <a:t>Комплексный центр социального обслуживания населения Называевского района</a:t>
            </a:r>
            <a:r>
              <a:rPr lang="ru-RU" sz="1600" dirty="0" smtClean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"/>
              </a:rPr>
              <a:t>"</a:t>
            </a:r>
            <a:endParaRPr lang="en-US" sz="1600" dirty="0">
              <a:solidFill>
                <a:srgbClr val="FFFFFF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1" y="131972"/>
            <a:ext cx="1141219" cy="72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00" y="-61354"/>
            <a:ext cx="2865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Z:\Алексеева Д.С\от Тарасовой\Для презентации\фото\Работа психолога\WhatsApp Image 2021-10-07 at 11.20.52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52" y="3785330"/>
            <a:ext cx="3682386" cy="276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810</Words>
  <Application>Microsoft Office PowerPoint</Application>
  <PresentationFormat>Произвольный</PresentationFormat>
  <Paragraphs>85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Тарасова</cp:lastModifiedBy>
  <cp:revision>89</cp:revision>
  <dcterms:created xsi:type="dcterms:W3CDTF">2020-06-06T17:14:33Z</dcterms:created>
  <dcterms:modified xsi:type="dcterms:W3CDTF">2023-03-17T10:45:29Z</dcterms:modified>
</cp:coreProperties>
</file>