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71" r:id="rId3"/>
    <p:sldId id="274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892" userDrawn="1">
          <p15:clr>
            <a:srgbClr val="A4A3A4"/>
          </p15:clr>
        </p15:guide>
        <p15:guide id="3" pos="5045" userDrawn="1">
          <p15:clr>
            <a:srgbClr val="A4A3A4"/>
          </p15:clr>
        </p15:guide>
        <p15:guide id="4" pos="1504" userDrawn="1">
          <p15:clr>
            <a:srgbClr val="A4A3A4"/>
          </p15:clr>
        </p15:guide>
        <p15:guide id="5" pos="1232" userDrawn="1">
          <p15:clr>
            <a:srgbClr val="A4A3A4"/>
          </p15:clr>
        </p15:guide>
        <p15:guide id="6" pos="551" userDrawn="1">
          <p15:clr>
            <a:srgbClr val="A4A3A4"/>
          </p15:clr>
        </p15:guide>
        <p15:guide id="7" pos="846" userDrawn="1">
          <p15:clr>
            <a:srgbClr val="A4A3A4"/>
          </p15:clr>
        </p15:guide>
        <p15:guide id="8" pos="937" userDrawn="1">
          <p15:clr>
            <a:srgbClr val="A4A3A4"/>
          </p15:clr>
        </p15:guide>
        <p15:guide id="9" pos="279" userDrawn="1">
          <p15:clr>
            <a:srgbClr val="A4A3A4"/>
          </p15:clr>
        </p15:guide>
        <p15:guide id="10" orient="horz" pos="2092" userDrawn="1">
          <p15:clr>
            <a:srgbClr val="A4A3A4"/>
          </p15:clr>
        </p15:guide>
        <p15:guide id="11" orient="horz" pos="2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B74"/>
    <a:srgbClr val="CD3033"/>
    <a:srgbClr val="FFFFFF"/>
    <a:srgbClr val="FFAD3D"/>
    <a:srgbClr val="286251"/>
    <a:srgbClr val="A6162B"/>
    <a:srgbClr val="D71C36"/>
    <a:srgbClr val="1C4439"/>
    <a:srgbClr val="A6A6A6"/>
    <a:srgbClr val="102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4" y="78"/>
      </p:cViewPr>
      <p:guideLst>
        <p:guide orient="horz" pos="2387"/>
        <p:guide pos="892"/>
        <p:guide pos="5045"/>
        <p:guide pos="1504"/>
        <p:guide pos="1232"/>
        <p:guide pos="551"/>
        <p:guide pos="846"/>
        <p:guide pos="937"/>
        <p:guide pos="279"/>
        <p:guide orient="horz" pos="2092"/>
        <p:guide orient="horz" pos="27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E18C-D193-4BDE-BE72-9448CF8C1E0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F1EC0-AF52-45ED-9105-C132C01D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8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C02D-9F47-43C6-B4CE-418B8168E20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4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C02D-9F47-43C6-B4CE-418B8168E20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8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44838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3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5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rgbClr val="FFFF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54904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4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5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5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8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8A41-FB0B-4529-A761-C3D43DD3E1CA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2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167AC7C3-1877-6D83-9BA9-2B094EE7D6FA}"/>
              </a:ext>
            </a:extLst>
          </p:cNvPr>
          <p:cNvSpPr/>
          <p:nvPr/>
        </p:nvSpPr>
        <p:spPr>
          <a:xfrm rot="60000">
            <a:off x="7050620" y="1360718"/>
            <a:ext cx="3840480" cy="38404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 cap="rnd" cmpd="sng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Арка 33"/>
          <p:cNvSpPr/>
          <p:nvPr/>
        </p:nvSpPr>
        <p:spPr>
          <a:xfrm>
            <a:off x="-5384694" y="2740067"/>
            <a:ext cx="12344400" cy="10985045"/>
          </a:xfrm>
          <a:prstGeom prst="blockArc">
            <a:avLst>
              <a:gd name="adj1" fmla="val 14990310"/>
              <a:gd name="adj2" fmla="val 21256121"/>
              <a:gd name="adj3" fmla="val 18684"/>
            </a:avLst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950340" y="1"/>
            <a:ext cx="158400" cy="1596091"/>
            <a:chOff x="2015414" y="0"/>
            <a:chExt cx="158400" cy="159609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2094614" y="0"/>
              <a:ext cx="0" cy="75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Равнобедренный треугольник 9"/>
            <p:cNvSpPr/>
            <p:nvPr/>
          </p:nvSpPr>
          <p:spPr>
            <a:xfrm flipV="1">
              <a:off x="2015414" y="935664"/>
              <a:ext cx="158400" cy="84211"/>
            </a:xfrm>
            <a:prstGeom prst="triangle">
              <a:avLst/>
            </a:prstGeom>
            <a:solidFill>
              <a:srgbClr val="D71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flipV="1">
              <a:off x="2015414" y="1079718"/>
              <a:ext cx="158400" cy="84211"/>
            </a:xfrm>
            <a:prstGeom prst="triangle">
              <a:avLst/>
            </a:prstGeom>
            <a:solidFill>
              <a:srgbClr val="D71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flipV="1">
              <a:off x="2015414" y="1223772"/>
              <a:ext cx="158400" cy="84211"/>
            </a:xfrm>
            <a:prstGeom prst="triangle">
              <a:avLst/>
            </a:prstGeom>
            <a:solidFill>
              <a:srgbClr val="D71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2015414" y="1367826"/>
              <a:ext cx="158400" cy="84211"/>
            </a:xfrm>
            <a:prstGeom prst="triangle">
              <a:avLst/>
            </a:prstGeom>
            <a:solidFill>
              <a:srgbClr val="D71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flipV="1">
              <a:off x="2015414" y="1511880"/>
              <a:ext cx="158400" cy="84211"/>
            </a:xfrm>
            <a:prstGeom prst="triangle">
              <a:avLst/>
            </a:prstGeom>
            <a:solidFill>
              <a:srgbClr val="D71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892380" y="4852745"/>
            <a:ext cx="274320" cy="2002332"/>
            <a:chOff x="1957454" y="4852745"/>
            <a:chExt cx="274320" cy="2002332"/>
          </a:xfrm>
        </p:grpSpPr>
        <p:sp>
          <p:nvSpPr>
            <p:cNvPr id="16" name="Овал 15"/>
            <p:cNvSpPr/>
            <p:nvPr/>
          </p:nvSpPr>
          <p:spPr>
            <a:xfrm>
              <a:off x="1957454" y="4852745"/>
              <a:ext cx="274320" cy="274320"/>
            </a:xfrm>
            <a:prstGeom prst="ellipse">
              <a:avLst/>
            </a:prstGeom>
            <a:solidFill>
              <a:srgbClr val="1C44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003174" y="6132197"/>
              <a:ext cx="182880" cy="18288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094516" y="6315077"/>
              <a:ext cx="0" cy="54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Группа 32"/>
            <p:cNvGrpSpPr/>
            <p:nvPr/>
          </p:nvGrpSpPr>
          <p:grpSpPr>
            <a:xfrm>
              <a:off x="2085516" y="5211842"/>
              <a:ext cx="18000" cy="835577"/>
              <a:chOff x="2610813" y="5217387"/>
              <a:chExt cx="18000" cy="835577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 flipH="1">
                <a:off x="2610813" y="5217387"/>
                <a:ext cx="18000" cy="56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2610813" y="5293297"/>
                <a:ext cx="18000" cy="56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610813" y="5445117"/>
                <a:ext cx="18000" cy="56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2610813" y="5521027"/>
                <a:ext cx="18000" cy="56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>
                <a:off x="2610813" y="5672847"/>
                <a:ext cx="18000" cy="56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>
                <a:off x="2610813" y="5900577"/>
                <a:ext cx="18000" cy="56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H="1">
                <a:off x="2610813" y="6052397"/>
                <a:ext cx="18000" cy="56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H="1">
                <a:off x="2610813" y="5748757"/>
                <a:ext cx="18000" cy="56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2610813" y="5976487"/>
                <a:ext cx="18000" cy="56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H="1">
                <a:off x="2610813" y="5369207"/>
                <a:ext cx="18000" cy="56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2610813" y="5596937"/>
                <a:ext cx="18000" cy="56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2610813" y="5824667"/>
                <a:ext cx="18000" cy="56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6664110" y="1695484"/>
            <a:ext cx="3950954" cy="3668178"/>
          </a:xfrm>
          <a:prstGeom prst="line">
            <a:avLst/>
          </a:prstGeom>
          <a:ln w="38100">
            <a:solidFill>
              <a:srgbClr val="D71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5" idx="5"/>
          </p:cNvCxnSpPr>
          <p:nvPr/>
        </p:nvCxnSpPr>
        <p:spPr>
          <a:xfrm flipH="1" flipV="1">
            <a:off x="6867797" y="1381895"/>
            <a:ext cx="4025700" cy="3729259"/>
          </a:xfrm>
          <a:prstGeom prst="line">
            <a:avLst/>
          </a:prstGeom>
          <a:ln w="38100">
            <a:solidFill>
              <a:srgbClr val="D71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6463781" y="2030579"/>
            <a:ext cx="3829779" cy="3547801"/>
          </a:xfrm>
          <a:prstGeom prst="line">
            <a:avLst/>
          </a:prstGeom>
          <a:ln w="57150">
            <a:solidFill>
              <a:srgbClr val="D71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6336987" y="2438401"/>
            <a:ext cx="3545317" cy="3301365"/>
          </a:xfrm>
          <a:prstGeom prst="line">
            <a:avLst/>
          </a:prstGeom>
          <a:ln w="57150">
            <a:solidFill>
              <a:srgbClr val="D71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cxnSpLocks/>
          </p:cNvCxnSpPr>
          <p:nvPr/>
        </p:nvCxnSpPr>
        <p:spPr>
          <a:xfrm flipH="1" flipV="1">
            <a:off x="6240277" y="2884582"/>
            <a:ext cx="3251453" cy="3010450"/>
          </a:xfrm>
          <a:prstGeom prst="line">
            <a:avLst/>
          </a:prstGeom>
          <a:ln w="76200">
            <a:solidFill>
              <a:srgbClr val="D71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5" idx="4"/>
          </p:cNvCxnSpPr>
          <p:nvPr/>
        </p:nvCxnSpPr>
        <p:spPr>
          <a:xfrm flipH="1" flipV="1">
            <a:off x="6218253" y="3445246"/>
            <a:ext cx="2735509" cy="2469373"/>
          </a:xfrm>
          <a:prstGeom prst="line">
            <a:avLst/>
          </a:prstGeom>
          <a:ln w="76200">
            <a:solidFill>
              <a:srgbClr val="D71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cxnSpLocks/>
          </p:cNvCxnSpPr>
          <p:nvPr/>
        </p:nvCxnSpPr>
        <p:spPr>
          <a:xfrm flipH="1" flipV="1">
            <a:off x="6368106" y="4066903"/>
            <a:ext cx="1925888" cy="1752219"/>
          </a:xfrm>
          <a:prstGeom prst="line">
            <a:avLst/>
          </a:prstGeom>
          <a:ln w="76200">
            <a:solidFill>
              <a:srgbClr val="D71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 rot="60000">
            <a:off x="7063237" y="1338141"/>
            <a:ext cx="3840480" cy="3840480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679" b="85893" l="10513" r="93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347" t="-5859" r="-5857" b="-18345"/>
            </a:stretch>
          </a:blipFill>
          <a:ln w="6350" cap="rnd" cmpd="sng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210562" y="428219"/>
            <a:ext cx="5486400" cy="5486400"/>
          </a:xfrm>
          <a:prstGeom prst="ellipse">
            <a:avLst/>
          </a:prstGeom>
          <a:noFill/>
          <a:ln w="111125" cap="rnd" cmpd="sng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8900000" flipV="1">
            <a:off x="6985406" y="1140271"/>
            <a:ext cx="158400" cy="84211"/>
          </a:xfrm>
          <a:prstGeom prst="triangle">
            <a:avLst/>
          </a:prstGeom>
          <a:solidFill>
            <a:srgbClr val="D71C36"/>
          </a:solidFill>
          <a:ln>
            <a:solidFill>
              <a:srgbClr val="D71C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20139113" flipV="1">
            <a:off x="7803417" y="606448"/>
            <a:ext cx="158400" cy="84211"/>
          </a:xfrm>
          <a:prstGeom prst="triangle">
            <a:avLst/>
          </a:prstGeom>
          <a:solidFill>
            <a:srgbClr val="D71C36"/>
          </a:solidFill>
          <a:ln>
            <a:solidFill>
              <a:srgbClr val="D71C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D4D67D-491E-8131-B9DF-8486566F8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1C443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4" y="119333"/>
            <a:ext cx="1306499" cy="163266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7DF156F-5BFA-2EF0-B023-CE3F315B419D}"/>
              </a:ext>
            </a:extLst>
          </p:cNvPr>
          <p:cNvSpPr txBox="1"/>
          <p:nvPr/>
        </p:nvSpPr>
        <p:spPr>
          <a:xfrm>
            <a:off x="272603" y="2545085"/>
            <a:ext cx="54985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УСТРАНЕНИЕ ЗА 48 ЧАСОВ НАРУШЕНИЙ ПО ОБРАЩЕНИЯМ ГРАЖДАН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2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0626778-42A6-4264-AF95-CEBE1DEF6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97" y="846249"/>
            <a:ext cx="6227952" cy="58898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126" name="Прямоугольник: скругленные углы 40">
            <a:extLst>
              <a:ext uri="{FF2B5EF4-FFF2-40B4-BE49-F238E27FC236}">
                <a16:creationId xmlns:a16="http://schemas.microsoft.com/office/drawing/2014/main" id="{96D58F0F-D3F8-440A-8E5B-B23CAB629096}"/>
              </a:ext>
            </a:extLst>
          </p:cNvPr>
          <p:cNvSpPr/>
          <p:nvPr/>
        </p:nvSpPr>
        <p:spPr>
          <a:xfrm>
            <a:off x="247668" y="1014429"/>
            <a:ext cx="2339717" cy="2255976"/>
          </a:xfrm>
          <a:prstGeom prst="roundRect">
            <a:avLst>
              <a:gd name="adj" fmla="val 11961"/>
            </a:avLst>
          </a:prstGeom>
          <a:solidFill>
            <a:srgbClr val="296353">
              <a:alpha val="3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011C781A-AC27-4FFA-A3E8-FB00320E0310}"/>
              </a:ext>
            </a:extLst>
          </p:cNvPr>
          <p:cNvSpPr/>
          <p:nvPr/>
        </p:nvSpPr>
        <p:spPr>
          <a:xfrm>
            <a:off x="8553766" y="2405681"/>
            <a:ext cx="3088116" cy="2773666"/>
          </a:xfrm>
          <a:prstGeom prst="roundRect">
            <a:avLst>
              <a:gd name="adj" fmla="val 12364"/>
            </a:avLst>
          </a:prstGeom>
          <a:solidFill>
            <a:srgbClr val="296353">
              <a:alpha val="3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F91C7A8-1F60-4FD9-A012-267A95B30DE5}"/>
              </a:ext>
            </a:extLst>
          </p:cNvPr>
          <p:cNvGrpSpPr/>
          <p:nvPr/>
        </p:nvGrpSpPr>
        <p:grpSpPr>
          <a:xfrm>
            <a:off x="8702121" y="2685792"/>
            <a:ext cx="1349979" cy="2209575"/>
            <a:chOff x="5341148" y="2660463"/>
            <a:chExt cx="1385147" cy="2267136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C47EE986-6BF6-4810-B584-FAE3650B17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41148" y="2660463"/>
              <a:ext cx="1385147" cy="2267136"/>
              <a:chOff x="-117796" y="-624599"/>
              <a:chExt cx="2620007" cy="5182873"/>
            </a:xfrm>
          </p:grpSpPr>
          <p:sp>
            <p:nvSpPr>
              <p:cNvPr id="8" name="Freeform 3">
                <a:extLst>
                  <a:ext uri="{FF2B5EF4-FFF2-40B4-BE49-F238E27FC236}">
                    <a16:creationId xmlns:a16="http://schemas.microsoft.com/office/drawing/2014/main" id="{ABB3ED44-72EE-4C30-B3D7-B4C0379FB5BB}"/>
                  </a:ext>
                </a:extLst>
              </p:cNvPr>
              <p:cNvSpPr/>
              <p:nvPr/>
            </p:nvSpPr>
            <p:spPr>
              <a:xfrm>
                <a:off x="-64456" y="-599198"/>
                <a:ext cx="2513327" cy="5132072"/>
              </a:xfrm>
              <a:custGeom>
                <a:avLst/>
                <a:gdLst/>
                <a:ahLst/>
                <a:cxnLst/>
                <a:rect l="l" t="t" r="r" b="b"/>
                <a:pathLst>
                  <a:path w="2513330" h="5132070">
                    <a:moveTo>
                      <a:pt x="2159000" y="0"/>
                    </a:moveTo>
                    <a:lnTo>
                      <a:pt x="354330" y="0"/>
                    </a:lnTo>
                    <a:cubicBezTo>
                      <a:pt x="158750" y="0"/>
                      <a:pt x="0" y="158750"/>
                      <a:pt x="0" y="354330"/>
                    </a:cubicBezTo>
                    <a:lnTo>
                      <a:pt x="0" y="4777740"/>
                    </a:lnTo>
                    <a:cubicBezTo>
                      <a:pt x="0" y="4973320"/>
                      <a:pt x="158750" y="5132070"/>
                      <a:pt x="354330" y="5132070"/>
                    </a:cubicBezTo>
                    <a:lnTo>
                      <a:pt x="2159000" y="5132070"/>
                    </a:lnTo>
                    <a:cubicBezTo>
                      <a:pt x="2354580" y="5132070"/>
                      <a:pt x="2513330" y="4973320"/>
                      <a:pt x="2513330" y="4777740"/>
                    </a:cubicBezTo>
                    <a:lnTo>
                      <a:pt x="2513330" y="354330"/>
                    </a:lnTo>
                    <a:cubicBezTo>
                      <a:pt x="2513330" y="158750"/>
                      <a:pt x="2354580" y="0"/>
                      <a:pt x="2159000" y="0"/>
                    </a:cubicBezTo>
                    <a:close/>
                    <a:moveTo>
                      <a:pt x="1558290" y="162560"/>
                    </a:moveTo>
                    <a:cubicBezTo>
                      <a:pt x="1576070" y="162560"/>
                      <a:pt x="1590040" y="176530"/>
                      <a:pt x="1590040" y="194310"/>
                    </a:cubicBezTo>
                    <a:cubicBezTo>
                      <a:pt x="1590040" y="212090"/>
                      <a:pt x="1576070" y="226060"/>
                      <a:pt x="1558290" y="226060"/>
                    </a:cubicBezTo>
                    <a:cubicBezTo>
                      <a:pt x="1540510" y="226060"/>
                      <a:pt x="1526540" y="212090"/>
                      <a:pt x="1526540" y="194310"/>
                    </a:cubicBezTo>
                    <a:cubicBezTo>
                      <a:pt x="1526540" y="176530"/>
                      <a:pt x="1541780" y="162560"/>
                      <a:pt x="1558290" y="162560"/>
                    </a:cubicBezTo>
                    <a:close/>
                    <a:moveTo>
                      <a:pt x="1089660" y="172720"/>
                    </a:moveTo>
                    <a:lnTo>
                      <a:pt x="1394460" y="172720"/>
                    </a:lnTo>
                    <a:cubicBezTo>
                      <a:pt x="1405890" y="172720"/>
                      <a:pt x="1416050" y="181610"/>
                      <a:pt x="1416050" y="194310"/>
                    </a:cubicBezTo>
                    <a:cubicBezTo>
                      <a:pt x="1416050" y="207010"/>
                      <a:pt x="1405890" y="215900"/>
                      <a:pt x="1394460" y="215900"/>
                    </a:cubicBezTo>
                    <a:lnTo>
                      <a:pt x="1089660" y="215900"/>
                    </a:lnTo>
                    <a:cubicBezTo>
                      <a:pt x="1078230" y="215900"/>
                      <a:pt x="1068070" y="207010"/>
                      <a:pt x="1068070" y="194310"/>
                    </a:cubicBezTo>
                    <a:cubicBezTo>
                      <a:pt x="1068070" y="181610"/>
                      <a:pt x="1078230" y="172720"/>
                      <a:pt x="1089660" y="172720"/>
                    </a:cubicBezTo>
                    <a:close/>
                    <a:moveTo>
                      <a:pt x="2383790" y="4798060"/>
                    </a:moveTo>
                    <a:cubicBezTo>
                      <a:pt x="2383790" y="4913630"/>
                      <a:pt x="2289810" y="5007610"/>
                      <a:pt x="2174240" y="5007610"/>
                    </a:cubicBezTo>
                    <a:lnTo>
                      <a:pt x="341630" y="5007610"/>
                    </a:lnTo>
                    <a:cubicBezTo>
                      <a:pt x="226060" y="5007610"/>
                      <a:pt x="132080" y="4913630"/>
                      <a:pt x="132080" y="4798060"/>
                    </a:cubicBezTo>
                    <a:lnTo>
                      <a:pt x="132080" y="340360"/>
                    </a:lnTo>
                    <a:cubicBezTo>
                      <a:pt x="132080" y="224790"/>
                      <a:pt x="226060" y="130810"/>
                      <a:pt x="341630" y="130810"/>
                    </a:cubicBezTo>
                    <a:lnTo>
                      <a:pt x="614680" y="130810"/>
                    </a:lnTo>
                    <a:lnTo>
                      <a:pt x="614680" y="187960"/>
                    </a:lnTo>
                    <a:cubicBezTo>
                      <a:pt x="614680" y="252730"/>
                      <a:pt x="668020" y="306070"/>
                      <a:pt x="732790" y="306070"/>
                    </a:cubicBezTo>
                    <a:lnTo>
                      <a:pt x="1783080" y="306070"/>
                    </a:lnTo>
                    <a:cubicBezTo>
                      <a:pt x="1847850" y="306070"/>
                      <a:pt x="1901190" y="252730"/>
                      <a:pt x="1901190" y="187960"/>
                    </a:cubicBezTo>
                    <a:lnTo>
                      <a:pt x="1901190" y="130810"/>
                    </a:lnTo>
                    <a:lnTo>
                      <a:pt x="2172970" y="130810"/>
                    </a:lnTo>
                    <a:cubicBezTo>
                      <a:pt x="2288540" y="130810"/>
                      <a:pt x="2382520" y="224790"/>
                      <a:pt x="2382520" y="340360"/>
                    </a:cubicBezTo>
                    <a:lnTo>
                      <a:pt x="2382520" y="47980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4C14E215-F1E8-4FF2-99CE-999E1E5CA392}"/>
                  </a:ext>
                </a:extLst>
              </p:cNvPr>
              <p:cNvSpPr/>
              <p:nvPr/>
            </p:nvSpPr>
            <p:spPr>
              <a:xfrm>
                <a:off x="67624" y="-468388"/>
                <a:ext cx="2251707" cy="4876803"/>
              </a:xfrm>
              <a:custGeom>
                <a:avLst/>
                <a:gdLst/>
                <a:ahLst/>
                <a:cxnLst/>
                <a:rect l="l" t="t" r="r" b="b"/>
                <a:pathLst>
                  <a:path w="2251710" h="4876800">
                    <a:moveTo>
                      <a:pt x="2040890" y="0"/>
                    </a:moveTo>
                    <a:lnTo>
                      <a:pt x="1769110" y="0"/>
                    </a:lnTo>
                    <a:lnTo>
                      <a:pt x="1769110" y="57150"/>
                    </a:lnTo>
                    <a:cubicBezTo>
                      <a:pt x="1769110" y="121920"/>
                      <a:pt x="1715770" y="175260"/>
                      <a:pt x="1651000" y="175260"/>
                    </a:cubicBezTo>
                    <a:lnTo>
                      <a:pt x="601980" y="175260"/>
                    </a:lnTo>
                    <a:cubicBezTo>
                      <a:pt x="537210" y="175260"/>
                      <a:pt x="483870" y="121920"/>
                      <a:pt x="483870" y="57150"/>
                    </a:cubicBezTo>
                    <a:lnTo>
                      <a:pt x="483870" y="0"/>
                    </a:lnTo>
                    <a:lnTo>
                      <a:pt x="209550" y="0"/>
                    </a:lnTo>
                    <a:cubicBezTo>
                      <a:pt x="93980" y="0"/>
                      <a:pt x="0" y="93980"/>
                      <a:pt x="0" y="209550"/>
                    </a:cubicBezTo>
                    <a:lnTo>
                      <a:pt x="0" y="4667250"/>
                    </a:lnTo>
                    <a:cubicBezTo>
                      <a:pt x="0" y="4782820"/>
                      <a:pt x="93980" y="4876800"/>
                      <a:pt x="209550" y="4876800"/>
                    </a:cubicBezTo>
                    <a:lnTo>
                      <a:pt x="2040890" y="4876800"/>
                    </a:lnTo>
                    <a:cubicBezTo>
                      <a:pt x="2156460" y="4876800"/>
                      <a:pt x="2250440" y="4782820"/>
                      <a:pt x="2250440" y="4667250"/>
                    </a:cubicBezTo>
                    <a:lnTo>
                      <a:pt x="2250440" y="209550"/>
                    </a:lnTo>
                    <a:cubicBezTo>
                      <a:pt x="2251710" y="93980"/>
                      <a:pt x="2157730" y="0"/>
                      <a:pt x="2040890" y="0"/>
                    </a:cubicBezTo>
                    <a:close/>
                  </a:path>
                </a:pathLst>
              </a:custGeom>
              <a:solidFill>
                <a:srgbClr val="3573B2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0D63F2E8-54B2-41A1-BF70-B5CD537E172A}"/>
                  </a:ext>
                </a:extLst>
              </p:cNvPr>
              <p:cNvSpPr/>
              <p:nvPr/>
            </p:nvSpPr>
            <p:spPr>
              <a:xfrm>
                <a:off x="1003612" y="-426477"/>
                <a:ext cx="347979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347980" h="43180">
                    <a:moveTo>
                      <a:pt x="326390" y="0"/>
                    </a:moveTo>
                    <a:lnTo>
                      <a:pt x="21590" y="0"/>
                    </a:lnTo>
                    <a:cubicBezTo>
                      <a:pt x="10160" y="0"/>
                      <a:pt x="0" y="8890"/>
                      <a:pt x="0" y="21590"/>
                    </a:cubicBezTo>
                    <a:cubicBezTo>
                      <a:pt x="0" y="34290"/>
                      <a:pt x="10160" y="43180"/>
                      <a:pt x="21590" y="43180"/>
                    </a:cubicBezTo>
                    <a:lnTo>
                      <a:pt x="326390" y="43180"/>
                    </a:lnTo>
                    <a:cubicBezTo>
                      <a:pt x="337820" y="43180"/>
                      <a:pt x="347980" y="34290"/>
                      <a:pt x="347980" y="21590"/>
                    </a:cubicBezTo>
                    <a:cubicBezTo>
                      <a:pt x="347980" y="8890"/>
                      <a:pt x="337820" y="0"/>
                      <a:pt x="326390" y="0"/>
                    </a:cubicBezTo>
                    <a:close/>
                  </a:path>
                </a:pathLst>
              </a:custGeom>
              <a:solidFill>
                <a:srgbClr val="555555"/>
              </a:solidFill>
            </p:spPr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86B2F42E-0E3E-41BA-97B4-3707DBF8B7B1}"/>
                  </a:ext>
                </a:extLst>
              </p:cNvPr>
              <p:cNvSpPr/>
              <p:nvPr/>
            </p:nvSpPr>
            <p:spPr>
              <a:xfrm>
                <a:off x="1460514" y="-436689"/>
                <a:ext cx="66636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66636" h="63602">
                    <a:moveTo>
                      <a:pt x="33318" y="51"/>
                    </a:moveTo>
                    <a:cubicBezTo>
                      <a:pt x="21941" y="0"/>
                      <a:pt x="11406" y="6040"/>
                      <a:pt x="5703" y="15885"/>
                    </a:cubicBezTo>
                    <a:cubicBezTo>
                      <a:pt x="0" y="25729"/>
                      <a:pt x="0" y="37873"/>
                      <a:pt x="5703" y="47717"/>
                    </a:cubicBezTo>
                    <a:cubicBezTo>
                      <a:pt x="11406" y="57562"/>
                      <a:pt x="21941" y="63602"/>
                      <a:pt x="33318" y="63551"/>
                    </a:cubicBezTo>
                    <a:cubicBezTo>
                      <a:pt x="44695" y="63602"/>
                      <a:pt x="55230" y="57562"/>
                      <a:pt x="60933" y="47717"/>
                    </a:cubicBezTo>
                    <a:cubicBezTo>
                      <a:pt x="66636" y="37873"/>
                      <a:pt x="66636" y="25729"/>
                      <a:pt x="60933" y="15885"/>
                    </a:cubicBezTo>
                    <a:cubicBezTo>
                      <a:pt x="55230" y="6040"/>
                      <a:pt x="44695" y="0"/>
                      <a:pt x="33318" y="51"/>
                    </a:cubicBezTo>
                    <a:close/>
                  </a:path>
                </a:pathLst>
              </a:custGeom>
              <a:solidFill>
                <a:srgbClr val="555555"/>
              </a:solidFill>
            </p:spPr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DC942568-8A99-4606-8F87-0D214B48D450}"/>
                  </a:ext>
                </a:extLst>
              </p:cNvPr>
              <p:cNvSpPr/>
              <p:nvPr/>
            </p:nvSpPr>
            <p:spPr>
              <a:xfrm>
                <a:off x="-117796" y="61203"/>
                <a:ext cx="27939" cy="213361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213360">
                    <a:moveTo>
                      <a:pt x="0" y="26670"/>
                    </a:moveTo>
                    <a:lnTo>
                      <a:pt x="0" y="185420"/>
                    </a:lnTo>
                    <a:cubicBezTo>
                      <a:pt x="0" y="200660"/>
                      <a:pt x="12700" y="213360"/>
                      <a:pt x="27940" y="21336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008F17F8-267E-4928-BE82-FCD77D7F3683}"/>
                  </a:ext>
                </a:extLst>
              </p:cNvPr>
              <p:cNvSpPr/>
              <p:nvPr/>
            </p:nvSpPr>
            <p:spPr>
              <a:xfrm>
                <a:off x="-117796" y="433312"/>
                <a:ext cx="27939" cy="38481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384810">
                    <a:moveTo>
                      <a:pt x="0" y="26670"/>
                    </a:moveTo>
                    <a:lnTo>
                      <a:pt x="0" y="356870"/>
                    </a:lnTo>
                    <a:cubicBezTo>
                      <a:pt x="0" y="372110"/>
                      <a:pt x="12700" y="384810"/>
                      <a:pt x="27940" y="38481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3D0E9934-B7F7-42B7-BD23-B8FF4775EABE}"/>
                  </a:ext>
                </a:extLst>
              </p:cNvPr>
              <p:cNvSpPr/>
              <p:nvPr/>
            </p:nvSpPr>
            <p:spPr>
              <a:xfrm>
                <a:off x="-117796" y="901944"/>
                <a:ext cx="27939" cy="38607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386080">
                    <a:moveTo>
                      <a:pt x="0" y="27940"/>
                    </a:moveTo>
                    <a:lnTo>
                      <a:pt x="0" y="358140"/>
                    </a:lnTo>
                    <a:cubicBezTo>
                      <a:pt x="0" y="373380"/>
                      <a:pt x="12700" y="386080"/>
                      <a:pt x="27940" y="386080"/>
                    </a:cubicBezTo>
                    <a:lnTo>
                      <a:pt x="27940" y="0"/>
                    </a:lnTo>
                    <a:cubicBezTo>
                      <a:pt x="12700" y="0"/>
                      <a:pt x="0" y="12700"/>
                      <a:pt x="0" y="2794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14159CBC-0A09-49A0-A0C5-CC6F21D4BE00}"/>
                  </a:ext>
                </a:extLst>
              </p:cNvPr>
              <p:cNvSpPr/>
              <p:nvPr/>
            </p:nvSpPr>
            <p:spPr>
              <a:xfrm>
                <a:off x="2474272" y="560313"/>
                <a:ext cx="27939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618490">
                    <a:moveTo>
                      <a:pt x="0" y="0"/>
                    </a:moveTo>
                    <a:lnTo>
                      <a:pt x="0" y="618490"/>
                    </a:lnTo>
                    <a:cubicBezTo>
                      <a:pt x="15240" y="618490"/>
                      <a:pt x="27940" y="605790"/>
                      <a:pt x="27940" y="590550"/>
                    </a:cubicBezTo>
                    <a:lnTo>
                      <a:pt x="27940" y="27940"/>
                    </a:lnTo>
                    <a:cubicBezTo>
                      <a:pt x="27940" y="12700"/>
                      <a:pt x="1524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D61B6D8-3E0E-4A5D-9A5B-FB730A7B4640}"/>
                  </a:ext>
                </a:extLst>
              </p:cNvPr>
              <p:cNvSpPr/>
              <p:nvPr/>
            </p:nvSpPr>
            <p:spPr>
              <a:xfrm>
                <a:off x="-89857" y="-624599"/>
                <a:ext cx="2564127" cy="5182873"/>
              </a:xfrm>
              <a:custGeom>
                <a:avLst/>
                <a:gdLst/>
                <a:ahLst/>
                <a:cxnLst/>
                <a:rect l="l" t="t" r="r" b="b"/>
                <a:pathLst>
                  <a:path w="2564130" h="5182870">
                    <a:moveTo>
                      <a:pt x="2564130" y="1184910"/>
                    </a:moveTo>
                    <a:lnTo>
                      <a:pt x="2564130" y="379730"/>
                    </a:lnTo>
                    <a:cubicBezTo>
                      <a:pt x="2564130" y="353060"/>
                      <a:pt x="2561590" y="327660"/>
                      <a:pt x="2556510" y="303530"/>
                    </a:cubicBezTo>
                    <a:cubicBezTo>
                      <a:pt x="2553970" y="290830"/>
                      <a:pt x="2551430" y="279400"/>
                      <a:pt x="2547620" y="266700"/>
                    </a:cubicBezTo>
                    <a:cubicBezTo>
                      <a:pt x="2542540" y="248920"/>
                      <a:pt x="2534920" y="231140"/>
                      <a:pt x="2527300" y="214630"/>
                    </a:cubicBezTo>
                    <a:cubicBezTo>
                      <a:pt x="2522220" y="203200"/>
                      <a:pt x="2515870" y="193040"/>
                      <a:pt x="2509520" y="182880"/>
                    </a:cubicBezTo>
                    <a:cubicBezTo>
                      <a:pt x="2503170" y="172720"/>
                      <a:pt x="2496820" y="162560"/>
                      <a:pt x="2489200" y="152400"/>
                    </a:cubicBezTo>
                    <a:cubicBezTo>
                      <a:pt x="2477770" y="137160"/>
                      <a:pt x="2466340" y="124460"/>
                      <a:pt x="2453640" y="110490"/>
                    </a:cubicBezTo>
                    <a:cubicBezTo>
                      <a:pt x="2444750" y="101600"/>
                      <a:pt x="2435860" y="93980"/>
                      <a:pt x="2426970" y="86360"/>
                    </a:cubicBezTo>
                    <a:cubicBezTo>
                      <a:pt x="2360930" y="31750"/>
                      <a:pt x="2277110" y="0"/>
                      <a:pt x="2185670" y="0"/>
                    </a:cubicBezTo>
                    <a:lnTo>
                      <a:pt x="379730" y="0"/>
                    </a:lnTo>
                    <a:cubicBezTo>
                      <a:pt x="288290" y="0"/>
                      <a:pt x="203200" y="33020"/>
                      <a:pt x="138430" y="86360"/>
                    </a:cubicBezTo>
                    <a:cubicBezTo>
                      <a:pt x="129540" y="93980"/>
                      <a:pt x="120650" y="102870"/>
                      <a:pt x="111760" y="110490"/>
                    </a:cubicBezTo>
                    <a:cubicBezTo>
                      <a:pt x="99060" y="123190"/>
                      <a:pt x="86360" y="137160"/>
                      <a:pt x="76200" y="152400"/>
                    </a:cubicBezTo>
                    <a:cubicBezTo>
                      <a:pt x="68580" y="162560"/>
                      <a:pt x="62230" y="172720"/>
                      <a:pt x="55880" y="182880"/>
                    </a:cubicBezTo>
                    <a:cubicBezTo>
                      <a:pt x="49530" y="193040"/>
                      <a:pt x="43180" y="204470"/>
                      <a:pt x="38100" y="214630"/>
                    </a:cubicBezTo>
                    <a:cubicBezTo>
                      <a:pt x="29210" y="232410"/>
                      <a:pt x="22860" y="248920"/>
                      <a:pt x="16510" y="266700"/>
                    </a:cubicBezTo>
                    <a:cubicBezTo>
                      <a:pt x="12700" y="279400"/>
                      <a:pt x="10160" y="290830"/>
                      <a:pt x="7620" y="303530"/>
                    </a:cubicBezTo>
                    <a:cubicBezTo>
                      <a:pt x="2540" y="327660"/>
                      <a:pt x="0" y="354330"/>
                      <a:pt x="0" y="379730"/>
                    </a:cubicBezTo>
                    <a:lnTo>
                      <a:pt x="0" y="4803140"/>
                    </a:lnTo>
                    <a:cubicBezTo>
                      <a:pt x="0" y="5012690"/>
                      <a:pt x="170180" y="5182870"/>
                      <a:pt x="379730" y="5182870"/>
                    </a:cubicBezTo>
                    <a:lnTo>
                      <a:pt x="2184400" y="5182870"/>
                    </a:lnTo>
                    <a:cubicBezTo>
                      <a:pt x="2393950" y="5182870"/>
                      <a:pt x="2564130" y="5012690"/>
                      <a:pt x="2564130" y="4803140"/>
                    </a:cubicBezTo>
                    <a:lnTo>
                      <a:pt x="2564130" y="1184910"/>
                    </a:lnTo>
                    <a:close/>
                    <a:moveTo>
                      <a:pt x="2538730" y="1184910"/>
                    </a:moveTo>
                    <a:lnTo>
                      <a:pt x="2538730" y="4804410"/>
                    </a:lnTo>
                    <a:cubicBezTo>
                      <a:pt x="2538730" y="4999990"/>
                      <a:pt x="2379980" y="5158740"/>
                      <a:pt x="2184400" y="5158740"/>
                    </a:cubicBezTo>
                    <a:lnTo>
                      <a:pt x="379730" y="5158740"/>
                    </a:lnTo>
                    <a:cubicBezTo>
                      <a:pt x="184150" y="5158740"/>
                      <a:pt x="25400" y="4999990"/>
                      <a:pt x="25400" y="4804410"/>
                    </a:cubicBezTo>
                    <a:lnTo>
                      <a:pt x="25400" y="381000"/>
                    </a:lnTo>
                    <a:cubicBezTo>
                      <a:pt x="25400" y="184150"/>
                      <a:pt x="184150" y="25400"/>
                      <a:pt x="379730" y="25400"/>
                    </a:cubicBezTo>
                    <a:lnTo>
                      <a:pt x="2184400" y="25400"/>
                    </a:lnTo>
                    <a:cubicBezTo>
                      <a:pt x="2379980" y="25400"/>
                      <a:pt x="2538730" y="184150"/>
                      <a:pt x="2538730" y="379730"/>
                    </a:cubicBezTo>
                    <a:lnTo>
                      <a:pt x="2538730" y="1184910"/>
                    </a:ln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F013FAF-4A19-4AFC-AAF7-D957CED6E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l="27697" r="34666" b="51636"/>
            <a:stretch/>
          </p:blipFill>
          <p:spPr>
            <a:xfrm>
              <a:off x="5842820" y="2830208"/>
              <a:ext cx="378582" cy="378051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BC52C71-B350-41CC-AB50-2A68DAD3C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0046" y="3669578"/>
              <a:ext cx="463715" cy="73218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03F688-2E8E-4ACF-93D8-28B8023C9B13}"/>
                </a:ext>
              </a:extLst>
            </p:cNvPr>
            <p:cNvSpPr txBox="1"/>
            <p:nvPr/>
          </p:nvSpPr>
          <p:spPr>
            <a:xfrm>
              <a:off x="5383637" y="4393939"/>
              <a:ext cx="1305589" cy="473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Прохождение</a:t>
              </a:r>
              <a:b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чек-листа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70462A-ED0D-41EE-AD45-AF83478D3367}"/>
                </a:ext>
              </a:extLst>
            </p:cNvPr>
            <p:cNvSpPr txBox="1"/>
            <p:nvPr/>
          </p:nvSpPr>
          <p:spPr>
            <a:xfrm>
              <a:off x="5406197" y="3098729"/>
              <a:ext cx="1255086" cy="473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Проверки</a:t>
              </a:r>
              <a:b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Подмосковья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EB31546-74C8-4C62-A2A5-91495712C16A}"/>
              </a:ext>
            </a:extLst>
          </p:cNvPr>
          <p:cNvSpPr txBox="1"/>
          <p:nvPr/>
        </p:nvSpPr>
        <p:spPr>
          <a:xfrm>
            <a:off x="10555582" y="3934238"/>
            <a:ext cx="6091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398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0D62F37-6FD2-4D72-92AA-345DD129E881}"/>
              </a:ext>
            </a:extLst>
          </p:cNvPr>
          <p:cNvSpPr txBox="1"/>
          <p:nvPr/>
        </p:nvSpPr>
        <p:spPr>
          <a:xfrm>
            <a:off x="10208205" y="3332550"/>
            <a:ext cx="1321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Подтверждение устранения нарушения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E8816AFB-0B3C-4B1C-B0D5-6C41F9B55F63}"/>
              </a:ext>
            </a:extLst>
          </p:cNvPr>
          <p:cNvGrpSpPr/>
          <p:nvPr/>
        </p:nvGrpSpPr>
        <p:grpSpPr>
          <a:xfrm>
            <a:off x="6344192" y="2809153"/>
            <a:ext cx="1873718" cy="1970177"/>
            <a:chOff x="2588008" y="1513803"/>
            <a:chExt cx="1738156" cy="926293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CA5A8257-D1F2-464D-85F4-92330253DCAD}"/>
                </a:ext>
              </a:extLst>
            </p:cNvPr>
            <p:cNvSpPr/>
            <p:nvPr/>
          </p:nvSpPr>
          <p:spPr>
            <a:xfrm>
              <a:off x="2588008" y="1513803"/>
              <a:ext cx="1736436" cy="926293"/>
            </a:xfrm>
            <a:prstGeom prst="roundRect">
              <a:avLst/>
            </a:prstGeom>
            <a:solidFill>
              <a:srgbClr val="296353">
                <a:alpha val="3000"/>
              </a:srgbClr>
            </a:solidFill>
            <a:ln>
              <a:solidFill>
                <a:srgbClr val="296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1412C9F8-2D0A-4F7E-A955-4A5475EE4D7A}"/>
                </a:ext>
              </a:extLst>
            </p:cNvPr>
            <p:cNvGrpSpPr/>
            <p:nvPr/>
          </p:nvGrpSpPr>
          <p:grpSpPr>
            <a:xfrm>
              <a:off x="2683306" y="1591887"/>
              <a:ext cx="1569164" cy="174603"/>
              <a:chOff x="2711138" y="626226"/>
              <a:chExt cx="1665898" cy="18536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B4D1932-BF48-426F-B905-58B1B88C861F}"/>
                  </a:ext>
                </a:extLst>
              </p:cNvPr>
              <p:cNvSpPr txBox="1"/>
              <p:nvPr/>
            </p:nvSpPr>
            <p:spPr>
              <a:xfrm>
                <a:off x="3026186" y="654599"/>
                <a:ext cx="1350850" cy="153624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r>
                  <a:rPr lang="ru-RU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ГОСУСЛУГИ</a:t>
                </a:r>
              </a:p>
              <a:p>
                <a:r>
                  <a:rPr lang="ru-RU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Московской области</a:t>
                </a:r>
              </a:p>
            </p:txBody>
          </p:sp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2168D085-6887-4290-A85B-E071E06EB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11138" y="626226"/>
                <a:ext cx="292779" cy="185366"/>
              </a:xfrm>
              <a:prstGeom prst="rect">
                <a:avLst/>
              </a:prstGeom>
            </p:spPr>
          </p:pic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E81E41-AE95-467F-A50F-B9602D290707}"/>
                </a:ext>
              </a:extLst>
            </p:cNvPr>
            <p:cNvSpPr txBox="1"/>
            <p:nvPr/>
          </p:nvSpPr>
          <p:spPr>
            <a:xfrm>
              <a:off x="2591108" y="1845885"/>
              <a:ext cx="1735056" cy="46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Уведомление</a:t>
              </a: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 возможности пройти </a:t>
              </a: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чек-лист 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доступом к МП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Android, iOS</a:t>
              </a:r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Стрелка: вправо 100">
            <a:extLst>
              <a:ext uri="{FF2B5EF4-FFF2-40B4-BE49-F238E27FC236}">
                <a16:creationId xmlns:a16="http://schemas.microsoft.com/office/drawing/2014/main" id="{711C3B65-8301-4254-A571-3DB9591D1EED}"/>
              </a:ext>
            </a:extLst>
          </p:cNvPr>
          <p:cNvSpPr/>
          <p:nvPr/>
        </p:nvSpPr>
        <p:spPr>
          <a:xfrm>
            <a:off x="5834797" y="3651355"/>
            <a:ext cx="494013" cy="292893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Picture 3">
            <a:extLst>
              <a:ext uri="{FF2B5EF4-FFF2-40B4-BE49-F238E27FC236}">
                <a16:creationId xmlns:a16="http://schemas.microsoft.com/office/drawing/2014/main" id="{D34123C8-C9FF-41A3-8415-4513B87FC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6035" y="3465431"/>
            <a:ext cx="667160" cy="65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04000" sy="104000" algn="ctr" rotWithShape="0">
              <a:schemeClr val="bg1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65353" y="337130"/>
            <a:ext cx="109370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РАБОТА С НАРУШЕНИЯМИ ПО </a:t>
            </a:r>
            <a:r>
              <a:rPr lang="ru-RU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ОБРАЩЕНИЯМ ГРАЖДАН </a:t>
            </a:r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В МОБИЛЬНОМ ПРИЛОЖЕНИИ</a:t>
            </a:r>
          </a:p>
        </p:txBody>
      </p:sp>
      <p:grpSp>
        <p:nvGrpSpPr>
          <p:cNvPr id="86" name="Группа 85"/>
          <p:cNvGrpSpPr/>
          <p:nvPr/>
        </p:nvGrpSpPr>
        <p:grpSpPr>
          <a:xfrm rot="16200000" flipH="1">
            <a:off x="136417" y="-23759"/>
            <a:ext cx="158400" cy="1049182"/>
            <a:chOff x="2015414" y="402855"/>
            <a:chExt cx="158400" cy="1049182"/>
          </a:xfrm>
          <a:solidFill>
            <a:srgbClr val="398B74"/>
          </a:solidFill>
        </p:grpSpPr>
        <p:cxnSp>
          <p:nvCxnSpPr>
            <p:cNvPr id="88" name="Прямая соединительная линия 87"/>
            <p:cNvCxnSpPr/>
            <p:nvPr/>
          </p:nvCxnSpPr>
          <p:spPr>
            <a:xfrm rot="16200000" flipH="1">
              <a:off x="1918041" y="579427"/>
              <a:ext cx="353146" cy="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Равнобедренный треугольник 93"/>
            <p:cNvSpPr/>
            <p:nvPr/>
          </p:nvSpPr>
          <p:spPr>
            <a:xfrm flipV="1">
              <a:off x="2015414" y="935664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Равнобедренный треугольник 107"/>
            <p:cNvSpPr/>
            <p:nvPr/>
          </p:nvSpPr>
          <p:spPr>
            <a:xfrm flipV="1">
              <a:off x="2015414" y="1079718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Равнобедренный треугольник 108"/>
            <p:cNvSpPr/>
            <p:nvPr/>
          </p:nvSpPr>
          <p:spPr>
            <a:xfrm flipV="1">
              <a:off x="2015414" y="1223772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Равнобедренный треугольник 111"/>
            <p:cNvSpPr/>
            <p:nvPr/>
          </p:nvSpPr>
          <p:spPr>
            <a:xfrm flipV="1">
              <a:off x="2015414" y="1367826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C5543B0-1492-4B55-8EF5-BD31B6DF5E75}"/>
              </a:ext>
            </a:extLst>
          </p:cNvPr>
          <p:cNvGrpSpPr/>
          <p:nvPr/>
        </p:nvGrpSpPr>
        <p:grpSpPr>
          <a:xfrm>
            <a:off x="3150622" y="2409107"/>
            <a:ext cx="2620369" cy="2770240"/>
            <a:chOff x="2967740" y="2409107"/>
            <a:chExt cx="2620369" cy="2770240"/>
          </a:xfrm>
        </p:grpSpPr>
        <p:sp>
          <p:nvSpPr>
            <p:cNvPr id="118" name="Прямоугольник: скругленные углы 40">
              <a:extLst>
                <a:ext uri="{FF2B5EF4-FFF2-40B4-BE49-F238E27FC236}">
                  <a16:creationId xmlns:a16="http://schemas.microsoft.com/office/drawing/2014/main" id="{CA5A8257-D1F2-464D-85F4-92330253DCAD}"/>
                </a:ext>
              </a:extLst>
            </p:cNvPr>
            <p:cNvSpPr/>
            <p:nvPr/>
          </p:nvSpPr>
          <p:spPr>
            <a:xfrm>
              <a:off x="2967740" y="2409107"/>
              <a:ext cx="2620369" cy="2770240"/>
            </a:xfrm>
            <a:prstGeom prst="roundRect">
              <a:avLst>
                <a:gd name="adj" fmla="val 13312"/>
              </a:avLst>
            </a:prstGeom>
            <a:solidFill>
              <a:srgbClr val="296353">
                <a:alpha val="3000"/>
              </a:srgbClr>
            </a:solidFill>
            <a:ln>
              <a:solidFill>
                <a:srgbClr val="296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3A7CFEB4-9250-44A9-B983-DE80A87FFA96}"/>
                </a:ext>
              </a:extLst>
            </p:cNvPr>
            <p:cNvSpPr/>
            <p:nvPr/>
          </p:nvSpPr>
          <p:spPr>
            <a:xfrm>
              <a:off x="3169145" y="3155153"/>
              <a:ext cx="2217243" cy="136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0F407C3D-A0A7-4A45-954B-410E9D419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4650" y="2673908"/>
              <a:ext cx="2267388" cy="231737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26AC560-A826-4D53-9B18-8EC514C92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69145" y="2706708"/>
              <a:ext cx="2217202" cy="57225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80143937-4460-4132-A356-4EBDE2613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alphaModFix/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5" t="26883" r="31076" b="27588"/>
            <a:stretch/>
          </p:blipFill>
          <p:spPr>
            <a:xfrm>
              <a:off x="4784111" y="3856697"/>
              <a:ext cx="604020" cy="678617"/>
            </a:xfrm>
            <a:prstGeom prst="rect">
              <a:avLst/>
            </a:prstGeom>
          </p:spPr>
        </p:pic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60A537C1-87BA-46AB-8E53-3620BFED7B15}"/>
                </a:ext>
              </a:extLst>
            </p:cNvPr>
            <p:cNvSpPr/>
            <p:nvPr/>
          </p:nvSpPr>
          <p:spPr>
            <a:xfrm>
              <a:off x="3481865" y="2875023"/>
              <a:ext cx="1573911" cy="2312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ЕГИС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144648" y="3272145"/>
              <a:ext cx="2267388" cy="1015663"/>
            </a:xfrm>
            <a:prstGeom prst="rect">
              <a:avLst/>
            </a:prstGeom>
            <a:effectLst>
              <a:outerShdw blurRad="215900" dist="63500" sx="105000" sy="105000" algn="ctr" rotWithShape="0">
                <a:schemeClr val="bg1">
                  <a:lumMod val="5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чек-листа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для подтверждения устранения нарушений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за 48 часов</a:t>
              </a:r>
            </a:p>
          </p:txBody>
        </p:sp>
        <p:pic>
          <p:nvPicPr>
            <p:cNvPr id="131" name="Picture 7">
              <a:extLst>
                <a:ext uri="{FF2B5EF4-FFF2-40B4-BE49-F238E27FC236}">
                  <a16:creationId xmlns:a16="http://schemas.microsoft.com/office/drawing/2014/main" id="{B8FCA0BB-02FE-407F-9314-902CECDD7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225" y="3892570"/>
              <a:ext cx="607053" cy="608913"/>
            </a:xfrm>
            <a:prstGeom prst="roundRect">
              <a:avLst>
                <a:gd name="adj" fmla="val 27004"/>
              </a:avLst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04000" sy="104000" algn="ctr" rotWithShape="0">
                <a:schemeClr val="bg1"/>
              </a:outerShdw>
            </a:effectLst>
          </p:spPr>
        </p:pic>
      </p:grp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22FE61C8-B87A-21EB-1E73-90FFD7C5B18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1C443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94" y="264934"/>
            <a:ext cx="386367" cy="48282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8BE81E41-AE95-467F-A50F-B9602D290707}"/>
              </a:ext>
            </a:extLst>
          </p:cNvPr>
          <p:cNvSpPr txBox="1"/>
          <p:nvPr/>
        </p:nvSpPr>
        <p:spPr>
          <a:xfrm>
            <a:off x="4877345" y="1614415"/>
            <a:ext cx="4998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Задание на прохождение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чек-листа за 48 часов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1860539" y="64588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7BC2F29-00AE-4A37-B019-5E524211B71A}"/>
              </a:ext>
            </a:extLst>
          </p:cNvPr>
          <p:cNvGrpSpPr/>
          <p:nvPr/>
        </p:nvGrpSpPr>
        <p:grpSpPr>
          <a:xfrm>
            <a:off x="4381502" y="1949825"/>
            <a:ext cx="5981078" cy="419091"/>
            <a:chOff x="1434005" y="1949825"/>
            <a:chExt cx="6996798" cy="41909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99259" y="1949825"/>
              <a:ext cx="6831544" cy="419091"/>
              <a:chOff x="2132836" y="1685859"/>
              <a:chExt cx="6831544" cy="419091"/>
            </a:xfrm>
          </p:grpSpPr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5718F090-8E06-4831-80BD-20D467377C03}"/>
                  </a:ext>
                </a:extLst>
              </p:cNvPr>
              <p:cNvSpPr/>
              <p:nvPr/>
            </p:nvSpPr>
            <p:spPr>
              <a:xfrm rot="16200000">
                <a:off x="5353945" y="-1535250"/>
                <a:ext cx="144000" cy="6586217"/>
              </a:xfrm>
              <a:prstGeom prst="rect">
                <a:avLst/>
              </a:prstGeom>
              <a:solidFill>
                <a:srgbClr val="296353">
                  <a:alpha val="56000"/>
                </a:srgbClr>
              </a:soli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Стрелка: вправо 100">
                <a:extLst>
                  <a:ext uri="{FF2B5EF4-FFF2-40B4-BE49-F238E27FC236}">
                    <a16:creationId xmlns:a16="http://schemas.microsoft.com/office/drawing/2014/main" id="{711C3B65-8301-4254-A571-3DB9591D1EED}"/>
                  </a:ext>
                </a:extLst>
              </p:cNvPr>
              <p:cNvSpPr/>
              <p:nvPr/>
            </p:nvSpPr>
            <p:spPr>
              <a:xfrm rot="5400000">
                <a:off x="8592526" y="1733095"/>
                <a:ext cx="417814" cy="325895"/>
              </a:xfrm>
              <a:prstGeom prst="rightArrow">
                <a:avLst>
                  <a:gd name="adj1" fmla="val 49825"/>
                  <a:gd name="adj2" fmla="val 50000"/>
                </a:avLst>
              </a:prstGeom>
              <a:solidFill>
                <a:srgbClr val="296353">
                  <a:alpha val="56000"/>
                </a:srgbClr>
              </a:soli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2F799DA4-71F1-41EB-A974-AC53F38E4864}"/>
                </a:ext>
              </a:extLst>
            </p:cNvPr>
            <p:cNvSpPr/>
            <p:nvPr/>
          </p:nvSpPr>
          <p:spPr>
            <a:xfrm>
              <a:off x="1434005" y="1950747"/>
              <a:ext cx="165477" cy="413693"/>
            </a:xfrm>
            <a:prstGeom prst="rect">
              <a:avLst/>
            </a:prstGeom>
            <a:solidFill>
              <a:srgbClr val="296353">
                <a:alpha val="56000"/>
              </a:srgbClr>
            </a:soli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83C0E5D8-1827-4E11-8C1F-A3569C9C516D}"/>
              </a:ext>
            </a:extLst>
          </p:cNvPr>
          <p:cNvCxnSpPr/>
          <p:nvPr/>
        </p:nvCxnSpPr>
        <p:spPr>
          <a:xfrm rot="5400000" flipV="1">
            <a:off x="-128521" y="3732791"/>
            <a:ext cx="5796000" cy="7274"/>
          </a:xfrm>
          <a:prstGeom prst="line">
            <a:avLst/>
          </a:prstGeom>
          <a:ln w="25400">
            <a:solidFill>
              <a:srgbClr val="286251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Стрелка: вправо 106">
            <a:extLst>
              <a:ext uri="{FF2B5EF4-FFF2-40B4-BE49-F238E27FC236}">
                <a16:creationId xmlns:a16="http://schemas.microsoft.com/office/drawing/2014/main" id="{A1FFF62C-7EB3-4281-8FD6-096AC426A03F}"/>
              </a:ext>
            </a:extLst>
          </p:cNvPr>
          <p:cNvSpPr/>
          <p:nvPr/>
        </p:nvSpPr>
        <p:spPr>
          <a:xfrm>
            <a:off x="11675929" y="3651881"/>
            <a:ext cx="494013" cy="292893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56AEE06-7DCE-4B48-B9C4-544006E69BC4}"/>
              </a:ext>
            </a:extLst>
          </p:cNvPr>
          <p:cNvGrpSpPr/>
          <p:nvPr/>
        </p:nvGrpSpPr>
        <p:grpSpPr>
          <a:xfrm>
            <a:off x="280551" y="4303111"/>
            <a:ext cx="2301587" cy="2317375"/>
            <a:chOff x="289650" y="1593700"/>
            <a:chExt cx="2301587" cy="2317375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93CA1BDD-3939-4558-986F-A2B2D9911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650" y="1593700"/>
              <a:ext cx="2267388" cy="2317375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67464AE-7372-45B9-811E-DBA4FCBB0200}"/>
                </a:ext>
              </a:extLst>
            </p:cNvPr>
            <p:cNvSpPr txBox="1"/>
            <p:nvPr/>
          </p:nvSpPr>
          <p:spPr>
            <a:xfrm>
              <a:off x="341181" y="1983230"/>
              <a:ext cx="225005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rgbClr val="CD3033"/>
                  </a:solidFill>
                </a:rPr>
                <a:t>Ц</a:t>
              </a:r>
              <a:r>
                <a:rPr lang="ru-RU" sz="2000" b="1" dirty="0"/>
                <a:t>ЕНТР </a:t>
              </a:r>
              <a:br>
                <a:rPr lang="ru-RU" sz="2000" b="1" dirty="0"/>
              </a:br>
              <a:r>
                <a:rPr lang="ru-RU" sz="2000" b="1" dirty="0">
                  <a:solidFill>
                    <a:srgbClr val="CD3033"/>
                  </a:solidFill>
                </a:rPr>
                <a:t>У</a:t>
              </a:r>
              <a:r>
                <a:rPr lang="ru-RU" sz="2000" b="1" dirty="0"/>
                <a:t>ПРАВЛЕНИЯ </a:t>
              </a:r>
              <a:r>
                <a:rPr lang="ru-RU" sz="2000" b="1" dirty="0">
                  <a:solidFill>
                    <a:srgbClr val="CD3033"/>
                  </a:solidFill>
                </a:rPr>
                <a:t>Р</a:t>
              </a:r>
              <a:r>
                <a:rPr lang="ru-RU" sz="2000" b="1" dirty="0"/>
                <a:t>ЕГИОНОМ </a:t>
              </a: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B7F71F34-4233-41D3-A81E-52560FD45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22603" y="1699423"/>
              <a:ext cx="445004" cy="447154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45B4702-E2B7-4691-856B-359B8575E339}"/>
              </a:ext>
            </a:extLst>
          </p:cNvPr>
          <p:cNvSpPr txBox="1"/>
          <p:nvPr/>
        </p:nvSpPr>
        <p:spPr>
          <a:xfrm>
            <a:off x="653923" y="1154137"/>
            <a:ext cx="15758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AD3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Добродел</a:t>
            </a:r>
            <a:endParaRPr lang="ru-RU" b="1" dirty="0">
              <a:solidFill>
                <a:srgbClr val="FFAD3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Решаем проблемы вместе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E496002-F16E-42F3-81E3-495A288C6C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7584" y="1238459"/>
            <a:ext cx="275946" cy="31441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9F023E8D-1182-494D-89BF-80942B09C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04" y="1682065"/>
            <a:ext cx="244220" cy="30508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C7609F74-152E-40F9-ADDA-26F0C403A5C5}"/>
              </a:ext>
            </a:extLst>
          </p:cNvPr>
          <p:cNvSpPr txBox="1"/>
          <p:nvPr/>
        </p:nvSpPr>
        <p:spPr>
          <a:xfrm>
            <a:off x="654766" y="1671165"/>
            <a:ext cx="1070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МСЭД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B22BFC1-9A09-4360-8AE4-7B13316EB615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346" y="2108262"/>
            <a:ext cx="275947" cy="264779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C5FC2A6E-13A4-4EA8-9BB8-B45773C5A8AA}"/>
              </a:ext>
            </a:extLst>
          </p:cNvPr>
          <p:cNvSpPr txBox="1"/>
          <p:nvPr/>
        </p:nvSpPr>
        <p:spPr>
          <a:xfrm>
            <a:off x="663807" y="2091772"/>
            <a:ext cx="1917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E4C5E6A-2152-4069-B963-C9E5DA7BCFAB}"/>
              </a:ext>
            </a:extLst>
          </p:cNvPr>
          <p:cNvGrpSpPr/>
          <p:nvPr/>
        </p:nvGrpSpPr>
        <p:grpSpPr>
          <a:xfrm>
            <a:off x="407286" y="2505311"/>
            <a:ext cx="266244" cy="279612"/>
            <a:chOff x="409704" y="2727826"/>
            <a:chExt cx="266244" cy="27961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A3D30B6-703D-48D2-B7C8-A70D700E2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53286" y="2851227"/>
              <a:ext cx="157055" cy="1562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211AFDAA-AA97-4F37-A1DC-94ED7F988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28327" y="2766315"/>
              <a:ext cx="147621" cy="13819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ADF148C4-70CC-4A03-B4E1-6B0733BA6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09704" y="2727826"/>
              <a:ext cx="157055" cy="15705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E82ED21B-553B-457C-99EE-F29F54569E07}"/>
              </a:ext>
            </a:extLst>
          </p:cNvPr>
          <p:cNvSpPr txBox="1"/>
          <p:nvPr/>
        </p:nvSpPr>
        <p:spPr>
          <a:xfrm>
            <a:off x="661566" y="2453694"/>
            <a:ext cx="1319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Соцсети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AFCD591-B6DE-4A14-8264-09C6F252F3B2}"/>
              </a:ext>
            </a:extLst>
          </p:cNvPr>
          <p:cNvSpPr txBox="1"/>
          <p:nvPr/>
        </p:nvSpPr>
        <p:spPr>
          <a:xfrm>
            <a:off x="459658" y="2959417"/>
            <a:ext cx="1954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</a:p>
        </p:txBody>
      </p:sp>
      <p:cxnSp>
        <p:nvCxnSpPr>
          <p:cNvPr id="130" name="Прямая со стрелкой 129">
            <a:extLst>
              <a:ext uri="{FF2B5EF4-FFF2-40B4-BE49-F238E27FC236}">
                <a16:creationId xmlns:a16="http://schemas.microsoft.com/office/drawing/2014/main" id="{84E48A56-21FD-4563-905F-D20EEFD427AF}"/>
              </a:ext>
            </a:extLst>
          </p:cNvPr>
          <p:cNvCxnSpPr>
            <a:cxnSpLocks/>
          </p:cNvCxnSpPr>
          <p:nvPr/>
        </p:nvCxnSpPr>
        <p:spPr>
          <a:xfrm>
            <a:off x="874713" y="3322785"/>
            <a:ext cx="470693" cy="970609"/>
          </a:xfrm>
          <a:prstGeom prst="straightConnector1">
            <a:avLst/>
          </a:prstGeom>
          <a:ln w="60325">
            <a:solidFill>
              <a:srgbClr val="CD3033">
                <a:alpha val="6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E3F96CE4-B2CD-49BC-A439-510F1D8D38B3}"/>
              </a:ext>
            </a:extLst>
          </p:cNvPr>
          <p:cNvCxnSpPr>
            <a:cxnSpLocks/>
          </p:cNvCxnSpPr>
          <p:nvPr/>
        </p:nvCxnSpPr>
        <p:spPr>
          <a:xfrm flipH="1">
            <a:off x="1488282" y="3324225"/>
            <a:ext cx="466724" cy="969169"/>
          </a:xfrm>
          <a:prstGeom prst="straightConnector1">
            <a:avLst/>
          </a:prstGeom>
          <a:ln w="60325">
            <a:solidFill>
              <a:srgbClr val="CD3033">
                <a:alpha val="6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1FAFA7B1-01ED-4D92-8BF8-FFB269F1C435}"/>
              </a:ext>
            </a:extLst>
          </p:cNvPr>
          <p:cNvSpPr txBox="1"/>
          <p:nvPr/>
        </p:nvSpPr>
        <p:spPr>
          <a:xfrm>
            <a:off x="539670" y="3443457"/>
            <a:ext cx="17549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ОБРАЩЕНИЯ</a:t>
            </a:r>
          </a:p>
          <a:p>
            <a:pPr algn="ctr"/>
            <a:r>
              <a:rPr lang="ru-RU" sz="1600" b="1" dirty="0" smtClean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endParaRPr lang="ru-RU" sz="1600" b="1" dirty="0">
              <a:highlight>
                <a:srgbClr val="FFFFFF"/>
              </a:highlight>
            </a:endParaRPr>
          </a:p>
        </p:txBody>
      </p: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631776E4-89CE-4BFE-8567-0BB3BFE3201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05757" y="4176991"/>
            <a:ext cx="544771" cy="868315"/>
          </a:xfrm>
          <a:prstGeom prst="rect">
            <a:avLst/>
          </a:prstGeom>
        </p:spPr>
      </p:pic>
      <p:pic>
        <p:nvPicPr>
          <p:cNvPr id="1050" name="Рисунок 1049">
            <a:extLst>
              <a:ext uri="{FF2B5EF4-FFF2-40B4-BE49-F238E27FC236}">
                <a16:creationId xmlns:a16="http://schemas.microsoft.com/office/drawing/2014/main" id="{1C42DA53-C5C3-4321-B00E-A768E434672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2884" y="4193286"/>
            <a:ext cx="231015" cy="226126"/>
          </a:xfrm>
          <a:prstGeom prst="rect">
            <a:avLst/>
          </a:prstGeom>
          <a:ln>
            <a:noFill/>
          </a:ln>
          <a:effectLst>
            <a:outerShdw blurRad="63500" sx="120000" sy="120000" algn="ctr" rotWithShape="0">
              <a:schemeClr val="bg1"/>
            </a:outerShdw>
          </a:effectLst>
        </p:spPr>
      </p:pic>
      <p:sp>
        <p:nvSpPr>
          <p:cNvPr id="4" name="Стрелка вправо 3"/>
          <p:cNvSpPr/>
          <p:nvPr/>
        </p:nvSpPr>
        <p:spPr>
          <a:xfrm>
            <a:off x="2765780" y="3008065"/>
            <a:ext cx="326712" cy="1501694"/>
          </a:xfrm>
          <a:prstGeom prst="rightArrow">
            <a:avLst>
              <a:gd name="adj1" fmla="val 100000"/>
              <a:gd name="adj2" fmla="val 100000"/>
            </a:avLst>
          </a:prstGeom>
          <a:solidFill>
            <a:srgbClr val="398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0425648" y="2622389"/>
            <a:ext cx="823577" cy="770614"/>
            <a:chOff x="10409979" y="2552171"/>
            <a:chExt cx="823577" cy="77061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398B74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409979" y="2552171"/>
              <a:ext cx="823577" cy="770614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0563372" y="2660646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398B74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48</a:t>
              </a:r>
              <a:endParaRPr lang="ru-RU" sz="2400" dirty="0">
                <a:solidFill>
                  <a:srgbClr val="398B74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563308" y="2914697"/>
              <a:ext cx="5951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solidFill>
                    <a:srgbClr val="398B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часов</a:t>
              </a:r>
              <a:endParaRPr lang="ru-RU" sz="1200" dirty="0">
                <a:solidFill>
                  <a:srgbClr val="398B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2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1E574B-F11C-4EAE-BF04-2723A6AE0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97" y="846249"/>
            <a:ext cx="6227952" cy="58898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55" name="Прямоугольник: скругленные углы 40">
            <a:extLst>
              <a:ext uri="{FF2B5EF4-FFF2-40B4-BE49-F238E27FC236}">
                <a16:creationId xmlns:a16="http://schemas.microsoft.com/office/drawing/2014/main" id="{CA5A8257-D1F2-464D-85F4-92330253DCAD}"/>
              </a:ext>
            </a:extLst>
          </p:cNvPr>
          <p:cNvSpPr/>
          <p:nvPr/>
        </p:nvSpPr>
        <p:spPr>
          <a:xfrm>
            <a:off x="9919005" y="3532824"/>
            <a:ext cx="1933577" cy="961200"/>
          </a:xfrm>
          <a:prstGeom prst="roundRect">
            <a:avLst/>
          </a:prstGeom>
          <a:solidFill>
            <a:srgbClr val="296353">
              <a:alpha val="3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: скругленные углы 86">
            <a:extLst>
              <a:ext uri="{FF2B5EF4-FFF2-40B4-BE49-F238E27FC236}">
                <a16:creationId xmlns:a16="http://schemas.microsoft.com/office/drawing/2014/main" id="{CA84B1B6-1F8A-4F77-8BB1-2499101E45C6}"/>
              </a:ext>
            </a:extLst>
          </p:cNvPr>
          <p:cNvSpPr/>
          <p:nvPr/>
        </p:nvSpPr>
        <p:spPr>
          <a:xfrm>
            <a:off x="3812622" y="1235168"/>
            <a:ext cx="1855746" cy="961200"/>
          </a:xfrm>
          <a:prstGeom prst="roundRect">
            <a:avLst/>
          </a:prstGeom>
          <a:solidFill>
            <a:srgbClr val="296353">
              <a:alpha val="5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9AF0C3E-C225-4CCB-9F05-32899F46C693}"/>
              </a:ext>
            </a:extLst>
          </p:cNvPr>
          <p:cNvSpPr txBox="1"/>
          <p:nvPr/>
        </p:nvSpPr>
        <p:spPr>
          <a:xfrm>
            <a:off x="3822079" y="1399923"/>
            <a:ext cx="1855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98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подтверждено</a:t>
            </a:r>
          </a:p>
        </p:txBody>
      </p:sp>
      <p:sp>
        <p:nvSpPr>
          <p:cNvPr id="111" name="Прямоугольник: скругленные углы 89">
            <a:extLst>
              <a:ext uri="{FF2B5EF4-FFF2-40B4-BE49-F238E27FC236}">
                <a16:creationId xmlns:a16="http://schemas.microsoft.com/office/drawing/2014/main" id="{8A4D89E4-F477-4F5C-9A10-DFEECE8C73C0}"/>
              </a:ext>
            </a:extLst>
          </p:cNvPr>
          <p:cNvSpPr/>
          <p:nvPr/>
        </p:nvSpPr>
        <p:spPr>
          <a:xfrm>
            <a:off x="3813729" y="2375721"/>
            <a:ext cx="1855746" cy="2113911"/>
          </a:xfrm>
          <a:prstGeom prst="roundRect">
            <a:avLst>
              <a:gd name="adj" fmla="val 8721"/>
            </a:avLst>
          </a:prstGeom>
          <a:solidFill>
            <a:srgbClr val="296353">
              <a:alpha val="5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761C04F-721E-445D-82A4-C40FA6F88C4A}"/>
              </a:ext>
            </a:extLst>
          </p:cNvPr>
          <p:cNvSpPr txBox="1"/>
          <p:nvPr/>
        </p:nvSpPr>
        <p:spPr>
          <a:xfrm>
            <a:off x="3757946" y="3129946"/>
            <a:ext cx="1985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       не подтверждено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трелка: вправо 109">
            <a:extLst>
              <a:ext uri="{FF2B5EF4-FFF2-40B4-BE49-F238E27FC236}">
                <a16:creationId xmlns:a16="http://schemas.microsoft.com/office/drawing/2014/main" id="{FAC4F079-236B-4539-9177-6CAC02026ACF}"/>
              </a:ext>
            </a:extLst>
          </p:cNvPr>
          <p:cNvSpPr/>
          <p:nvPr/>
        </p:nvSpPr>
        <p:spPr>
          <a:xfrm>
            <a:off x="5736129" y="1532614"/>
            <a:ext cx="479688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трелка: вправо 110">
            <a:extLst>
              <a:ext uri="{FF2B5EF4-FFF2-40B4-BE49-F238E27FC236}">
                <a16:creationId xmlns:a16="http://schemas.microsoft.com/office/drawing/2014/main" id="{D12D0261-29E6-4296-BE09-6BD92488C756}"/>
              </a:ext>
            </a:extLst>
          </p:cNvPr>
          <p:cNvSpPr/>
          <p:nvPr/>
        </p:nvSpPr>
        <p:spPr>
          <a:xfrm>
            <a:off x="5736129" y="3871813"/>
            <a:ext cx="479688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: скругленные углы 124">
            <a:extLst>
              <a:ext uri="{FF2B5EF4-FFF2-40B4-BE49-F238E27FC236}">
                <a16:creationId xmlns:a16="http://schemas.microsoft.com/office/drawing/2014/main" id="{C4F2CE06-2D68-4B26-BA65-B6E12800268D}"/>
              </a:ext>
            </a:extLst>
          </p:cNvPr>
          <p:cNvSpPr/>
          <p:nvPr/>
        </p:nvSpPr>
        <p:spPr>
          <a:xfrm>
            <a:off x="6244664" y="1235168"/>
            <a:ext cx="3132000" cy="961200"/>
          </a:xfrm>
          <a:prstGeom prst="roundRect">
            <a:avLst/>
          </a:prstGeom>
          <a:solidFill>
            <a:srgbClr val="296353">
              <a:alpha val="5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0B6D3BF-F694-45F1-8403-6CCD375D791F}"/>
              </a:ext>
            </a:extLst>
          </p:cNvPr>
          <p:cNvSpPr txBox="1"/>
          <p:nvPr/>
        </p:nvSpPr>
        <p:spPr>
          <a:xfrm>
            <a:off x="6235810" y="1516753"/>
            <a:ext cx="31411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1600" b="1" dirty="0">
                <a:solidFill>
                  <a:srgbClr val="296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проводится</a:t>
            </a:r>
          </a:p>
        </p:txBody>
      </p: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22FE61C8-B87A-21EB-1E73-90FFD7C5B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1C443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94" y="264934"/>
            <a:ext cx="386367" cy="482822"/>
          </a:xfrm>
          <a:prstGeom prst="rect">
            <a:avLst/>
          </a:prstGeom>
        </p:spPr>
      </p:pic>
      <p:sp>
        <p:nvSpPr>
          <p:cNvPr id="98" name="Стрелка: вправо 102">
            <a:extLst>
              <a:ext uri="{FF2B5EF4-FFF2-40B4-BE49-F238E27FC236}">
                <a16:creationId xmlns:a16="http://schemas.microsoft.com/office/drawing/2014/main" id="{D4F0D88F-53F7-46F4-B006-16967A9CE52C}"/>
              </a:ext>
            </a:extLst>
          </p:cNvPr>
          <p:cNvSpPr/>
          <p:nvPr/>
        </p:nvSpPr>
        <p:spPr>
          <a:xfrm>
            <a:off x="3261601" y="3273868"/>
            <a:ext cx="514504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право 110">
            <a:extLst>
              <a:ext uri="{FF2B5EF4-FFF2-40B4-BE49-F238E27FC236}">
                <a16:creationId xmlns:a16="http://schemas.microsoft.com/office/drawing/2014/main" id="{D12D0261-29E6-4296-BE09-6BD92488C756}"/>
              </a:ext>
            </a:extLst>
          </p:cNvPr>
          <p:cNvSpPr/>
          <p:nvPr/>
        </p:nvSpPr>
        <p:spPr>
          <a:xfrm>
            <a:off x="5724101" y="2728885"/>
            <a:ext cx="479688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126">
            <a:extLst>
              <a:ext uri="{FF2B5EF4-FFF2-40B4-BE49-F238E27FC236}">
                <a16:creationId xmlns:a16="http://schemas.microsoft.com/office/drawing/2014/main" id="{20867F41-9CAA-4268-9510-2AAD606C50D4}"/>
              </a:ext>
            </a:extLst>
          </p:cNvPr>
          <p:cNvSpPr/>
          <p:nvPr/>
        </p:nvSpPr>
        <p:spPr>
          <a:xfrm>
            <a:off x="6234998" y="3532824"/>
            <a:ext cx="3133525" cy="961200"/>
          </a:xfrm>
          <a:prstGeom prst="roundRect">
            <a:avLst/>
          </a:prstGeom>
          <a:solidFill>
            <a:srgbClr val="296353">
              <a:alpha val="5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9423E3-ACEE-4EE7-A745-0DF927BCECB6}"/>
              </a:ext>
            </a:extLst>
          </p:cNvPr>
          <p:cNvSpPr txBox="1"/>
          <p:nvPr/>
        </p:nvSpPr>
        <p:spPr>
          <a:xfrm>
            <a:off x="6242441" y="3857371"/>
            <a:ext cx="3120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</a:t>
            </a:r>
          </a:p>
        </p:txBody>
      </p:sp>
      <p:sp>
        <p:nvSpPr>
          <p:cNvPr id="49" name="Прямоугольник: скругленные углы 40">
            <a:extLst>
              <a:ext uri="{FF2B5EF4-FFF2-40B4-BE49-F238E27FC236}">
                <a16:creationId xmlns:a16="http://schemas.microsoft.com/office/drawing/2014/main" id="{CA5A8257-D1F2-464D-85F4-92330253DCAD}"/>
              </a:ext>
            </a:extLst>
          </p:cNvPr>
          <p:cNvSpPr/>
          <p:nvPr/>
        </p:nvSpPr>
        <p:spPr>
          <a:xfrm>
            <a:off x="9927106" y="2390485"/>
            <a:ext cx="1933577" cy="961200"/>
          </a:xfrm>
          <a:prstGeom prst="roundRect">
            <a:avLst/>
          </a:prstGeom>
          <a:solidFill>
            <a:srgbClr val="296353">
              <a:alpha val="3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E81E41-AE95-467F-A50F-B9602D290707}"/>
              </a:ext>
            </a:extLst>
          </p:cNvPr>
          <p:cNvSpPr txBox="1"/>
          <p:nvPr/>
        </p:nvSpPr>
        <p:spPr>
          <a:xfrm>
            <a:off x="9919005" y="2751469"/>
            <a:ext cx="193357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о принятии решения о выдаче предостережения</a:t>
            </a:r>
          </a:p>
        </p:txBody>
      </p:sp>
      <p:sp>
        <p:nvSpPr>
          <p:cNvPr id="58" name="Прямоугольник: скругленные углы 40">
            <a:extLst>
              <a:ext uri="{FF2B5EF4-FFF2-40B4-BE49-F238E27FC236}">
                <a16:creationId xmlns:a16="http://schemas.microsoft.com/office/drawing/2014/main" id="{CA5A8257-D1F2-464D-85F4-92330253DCAD}"/>
              </a:ext>
            </a:extLst>
          </p:cNvPr>
          <p:cNvSpPr/>
          <p:nvPr/>
        </p:nvSpPr>
        <p:spPr>
          <a:xfrm>
            <a:off x="9927106" y="1235168"/>
            <a:ext cx="1933577" cy="961200"/>
          </a:xfrm>
          <a:prstGeom prst="roundRect">
            <a:avLst/>
          </a:prstGeom>
          <a:solidFill>
            <a:srgbClr val="296353">
              <a:alpha val="3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BE81E41-AE95-467F-A50F-B9602D290707}"/>
              </a:ext>
            </a:extLst>
          </p:cNvPr>
          <p:cNvSpPr txBox="1"/>
          <p:nvPr/>
        </p:nvSpPr>
        <p:spPr>
          <a:xfrm>
            <a:off x="9920024" y="1654917"/>
            <a:ext cx="19335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об отказе   от проведения проверки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1412C9F8-2D0A-4F7E-A955-4A5475EE4D7A}"/>
              </a:ext>
            </a:extLst>
          </p:cNvPr>
          <p:cNvGrpSpPr/>
          <p:nvPr/>
        </p:nvGrpSpPr>
        <p:grpSpPr>
          <a:xfrm>
            <a:off x="10288967" y="3577550"/>
            <a:ext cx="1314639" cy="299113"/>
            <a:chOff x="3026097" y="600813"/>
            <a:chExt cx="1395682" cy="20296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B4D1932-BF48-426F-B905-58B1B88C861F}"/>
                </a:ext>
              </a:extLst>
            </p:cNvPr>
            <p:cNvSpPr txBox="1"/>
            <p:nvPr/>
          </p:nvSpPr>
          <p:spPr>
            <a:xfrm>
              <a:off x="3249441" y="636703"/>
              <a:ext cx="1172338" cy="16707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ГОСУСЛУГИ</a:t>
              </a:r>
            </a:p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168D085-6887-4290-A85B-E071E06EB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26097" y="600813"/>
              <a:ext cx="230515" cy="202521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BE81E41-AE95-467F-A50F-B9602D290707}"/>
              </a:ext>
            </a:extLst>
          </p:cNvPr>
          <p:cNvSpPr txBox="1"/>
          <p:nvPr/>
        </p:nvSpPr>
        <p:spPr>
          <a:xfrm>
            <a:off x="9931502" y="3899392"/>
            <a:ext cx="193357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 принятии решения о проведении проверки</a:t>
            </a:r>
          </a:p>
        </p:txBody>
      </p:sp>
      <p:sp>
        <p:nvSpPr>
          <p:cNvPr id="54" name="Стрелка: вправо 102">
            <a:extLst>
              <a:ext uri="{FF2B5EF4-FFF2-40B4-BE49-F238E27FC236}">
                <a16:creationId xmlns:a16="http://schemas.microsoft.com/office/drawing/2014/main" id="{D4F0D88F-53F7-46F4-B006-16967A9CE52C}"/>
              </a:ext>
            </a:extLst>
          </p:cNvPr>
          <p:cNvSpPr/>
          <p:nvPr/>
        </p:nvSpPr>
        <p:spPr>
          <a:xfrm>
            <a:off x="3262929" y="1540479"/>
            <a:ext cx="514504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: вправо 109">
            <a:extLst>
              <a:ext uri="{FF2B5EF4-FFF2-40B4-BE49-F238E27FC236}">
                <a16:creationId xmlns:a16="http://schemas.microsoft.com/office/drawing/2014/main" id="{FAC4F079-236B-4539-9177-6CAC02026ACF}"/>
              </a:ext>
            </a:extLst>
          </p:cNvPr>
          <p:cNvSpPr/>
          <p:nvPr/>
        </p:nvSpPr>
        <p:spPr>
          <a:xfrm>
            <a:off x="9408129" y="1535706"/>
            <a:ext cx="479688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: вправо 109">
            <a:extLst>
              <a:ext uri="{FF2B5EF4-FFF2-40B4-BE49-F238E27FC236}">
                <a16:creationId xmlns:a16="http://schemas.microsoft.com/office/drawing/2014/main" id="{FAC4F079-236B-4539-9177-6CAC02026ACF}"/>
              </a:ext>
            </a:extLst>
          </p:cNvPr>
          <p:cNvSpPr/>
          <p:nvPr/>
        </p:nvSpPr>
        <p:spPr>
          <a:xfrm>
            <a:off x="9408701" y="2716483"/>
            <a:ext cx="479688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: вправо 109">
            <a:extLst>
              <a:ext uri="{FF2B5EF4-FFF2-40B4-BE49-F238E27FC236}">
                <a16:creationId xmlns:a16="http://schemas.microsoft.com/office/drawing/2014/main" id="{FAC4F079-236B-4539-9177-6CAC02026ACF}"/>
              </a:ext>
            </a:extLst>
          </p:cNvPr>
          <p:cNvSpPr/>
          <p:nvPr/>
        </p:nvSpPr>
        <p:spPr>
          <a:xfrm>
            <a:off x="9397496" y="3873360"/>
            <a:ext cx="479688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847682" y="341613"/>
            <a:ext cx="9885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ДИСТАНЦИОННАЯ РАБОТА ИНСПЕКТОРА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412C9F8-2D0A-4F7E-A955-4A5475EE4D7A}"/>
              </a:ext>
            </a:extLst>
          </p:cNvPr>
          <p:cNvGrpSpPr/>
          <p:nvPr/>
        </p:nvGrpSpPr>
        <p:grpSpPr>
          <a:xfrm>
            <a:off x="10228473" y="2436177"/>
            <a:ext cx="1314639" cy="299113"/>
            <a:chOff x="3026097" y="600813"/>
            <a:chExt cx="1395682" cy="20296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4D1932-BF48-426F-B905-58B1B88C861F}"/>
                </a:ext>
              </a:extLst>
            </p:cNvPr>
            <p:cNvSpPr txBox="1"/>
            <p:nvPr/>
          </p:nvSpPr>
          <p:spPr>
            <a:xfrm>
              <a:off x="3249441" y="636703"/>
              <a:ext cx="1172338" cy="16707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ГОСУСЛУГИ</a:t>
              </a:r>
            </a:p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168D085-6887-4290-A85B-E071E06EB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26097" y="600813"/>
              <a:ext cx="230515" cy="202521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12C9F8-2D0A-4F7E-A955-4A5475EE4D7A}"/>
              </a:ext>
            </a:extLst>
          </p:cNvPr>
          <p:cNvGrpSpPr/>
          <p:nvPr/>
        </p:nvGrpSpPr>
        <p:grpSpPr>
          <a:xfrm>
            <a:off x="10240970" y="1276340"/>
            <a:ext cx="1314639" cy="299113"/>
            <a:chOff x="3026097" y="600813"/>
            <a:chExt cx="1395682" cy="20296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B4D1932-BF48-426F-B905-58B1B88C861F}"/>
                </a:ext>
              </a:extLst>
            </p:cNvPr>
            <p:cNvSpPr txBox="1"/>
            <p:nvPr/>
          </p:nvSpPr>
          <p:spPr>
            <a:xfrm>
              <a:off x="3249441" y="636703"/>
              <a:ext cx="1172338" cy="16707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ГОСУСЛУГИ</a:t>
              </a:r>
            </a:p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2168D085-6887-4290-A85B-E071E06EB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26097" y="600813"/>
              <a:ext cx="230515" cy="202521"/>
            </a:xfrm>
            <a:prstGeom prst="rect">
              <a:avLst/>
            </a:prstGeom>
          </p:spPr>
        </p:pic>
      </p:grpSp>
      <p:sp>
        <p:nvSpPr>
          <p:cNvPr id="52" name="Прямоугольник 51"/>
          <p:cNvSpPr/>
          <p:nvPr/>
        </p:nvSpPr>
        <p:spPr>
          <a:xfrm>
            <a:off x="11860539" y="64588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78" name="Прямоугольник: скругленные углы 124">
            <a:extLst>
              <a:ext uri="{FF2B5EF4-FFF2-40B4-BE49-F238E27FC236}">
                <a16:creationId xmlns:a16="http://schemas.microsoft.com/office/drawing/2014/main" id="{46E7ECB0-0AB1-4F24-A9C2-0EBA8AB88835}"/>
              </a:ext>
            </a:extLst>
          </p:cNvPr>
          <p:cNvSpPr/>
          <p:nvPr/>
        </p:nvSpPr>
        <p:spPr>
          <a:xfrm>
            <a:off x="6228633" y="2402624"/>
            <a:ext cx="3132000" cy="961200"/>
          </a:xfrm>
          <a:prstGeom prst="roundRect">
            <a:avLst/>
          </a:prstGeom>
          <a:solidFill>
            <a:srgbClr val="296353">
              <a:alpha val="5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AD542E-6CE3-4E67-B9B2-04DCD8A6348D}"/>
              </a:ext>
            </a:extLst>
          </p:cNvPr>
          <p:cNvSpPr txBox="1"/>
          <p:nvPr/>
        </p:nvSpPr>
        <p:spPr>
          <a:xfrm>
            <a:off x="6227449" y="2580771"/>
            <a:ext cx="3133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принимается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о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выдаче предостережения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FFC5A6-7884-4539-BE85-B0A5CE0D43EF}"/>
              </a:ext>
            </a:extLst>
          </p:cNvPr>
          <p:cNvGrpSpPr/>
          <p:nvPr/>
        </p:nvGrpSpPr>
        <p:grpSpPr>
          <a:xfrm>
            <a:off x="337444" y="1236933"/>
            <a:ext cx="2874914" cy="3238501"/>
            <a:chOff x="337444" y="1676218"/>
            <a:chExt cx="2874914" cy="3238501"/>
          </a:xfrm>
        </p:grpSpPr>
        <p:sp>
          <p:nvSpPr>
            <p:cNvPr id="48" name="Прямоугольник: скругленные углы 40">
              <a:extLst>
                <a:ext uri="{FF2B5EF4-FFF2-40B4-BE49-F238E27FC236}">
                  <a16:creationId xmlns:a16="http://schemas.microsoft.com/office/drawing/2014/main" id="{CA5A8257-D1F2-464D-85F4-92330253DCAD}"/>
                </a:ext>
              </a:extLst>
            </p:cNvPr>
            <p:cNvSpPr/>
            <p:nvPr/>
          </p:nvSpPr>
          <p:spPr>
            <a:xfrm>
              <a:off x="337444" y="1676218"/>
              <a:ext cx="2874914" cy="3238501"/>
            </a:xfrm>
            <a:prstGeom prst="roundRect">
              <a:avLst>
                <a:gd name="adj" fmla="val 7059"/>
              </a:avLst>
            </a:prstGeom>
            <a:solidFill>
              <a:srgbClr val="296353">
                <a:alpha val="3000"/>
              </a:srgbClr>
            </a:solidFill>
            <a:ln>
              <a:solidFill>
                <a:srgbClr val="296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A6E5B43A-317A-4010-A894-BEDDCA908E97}"/>
                </a:ext>
              </a:extLst>
            </p:cNvPr>
            <p:cNvSpPr/>
            <p:nvPr/>
          </p:nvSpPr>
          <p:spPr>
            <a:xfrm>
              <a:off x="458904" y="2560543"/>
              <a:ext cx="2636380" cy="1654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F610E545-83A9-4110-B024-CC560034C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7961" y="2017425"/>
              <a:ext cx="2693880" cy="2753269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C77FB5C-F6E7-4606-B0F7-A3857C6AF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61545" y="3094693"/>
              <a:ext cx="734370" cy="1059313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89455DB-066E-4016-A419-45D5AABD4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9245" y="2053919"/>
              <a:ext cx="2636380" cy="572256"/>
            </a:xfrm>
            <a:prstGeom prst="rect">
              <a:avLst/>
            </a:prstGeom>
          </p:spPr>
        </p:pic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C0C7E410-E3E2-48C2-9B2E-A0F1D3090314}"/>
                </a:ext>
              </a:extLst>
            </p:cNvPr>
            <p:cNvSpPr/>
            <p:nvPr/>
          </p:nvSpPr>
          <p:spPr>
            <a:xfrm>
              <a:off x="842302" y="2222234"/>
              <a:ext cx="1871469" cy="2312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ЕГИС</a:t>
              </a:r>
            </a:p>
          </p:txBody>
        </p: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BB5628D3-3A1A-471E-AB46-F58EFADBB311}"/>
                </a:ext>
              </a:extLst>
            </p:cNvPr>
            <p:cNvGrpSpPr/>
            <p:nvPr/>
          </p:nvGrpSpPr>
          <p:grpSpPr>
            <a:xfrm>
              <a:off x="552199" y="2631170"/>
              <a:ext cx="2403266" cy="1426423"/>
              <a:chOff x="2468718" y="1288625"/>
              <a:chExt cx="1736436" cy="1074264"/>
            </a:xfrm>
          </p:grpSpPr>
          <p:pic>
            <p:nvPicPr>
              <p:cNvPr id="85" name="Picture 7">
                <a:extLst>
                  <a:ext uri="{FF2B5EF4-FFF2-40B4-BE49-F238E27FC236}">
                    <a16:creationId xmlns:a16="http://schemas.microsoft.com/office/drawing/2014/main" id="{301FA481-EF4E-44B6-9A99-FBF63A002F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8398" y="1709665"/>
                <a:ext cx="651229" cy="653224"/>
              </a:xfrm>
              <a:prstGeom prst="roundRect">
                <a:avLst>
                  <a:gd name="adj" fmla="val 27003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0" dist="50800" dir="5400000" sx="105000" sy="105000" algn="ctr" rotWithShape="0">
                  <a:schemeClr val="bg1">
                    <a:alpha val="40000"/>
                  </a:schemeClr>
                </a:outerShdw>
              </a:effectLst>
            </p:spPr>
          </p:pic>
          <p:sp>
            <p:nvSpPr>
              <p:cNvPr id="87" name="Прямоугольник 86">
                <a:extLst>
                  <a:ext uri="{FF2B5EF4-FFF2-40B4-BE49-F238E27FC236}">
                    <a16:creationId xmlns:a16="http://schemas.microsoft.com/office/drawing/2014/main" id="{35F10CE4-D902-4B18-A744-4FC86967BA61}"/>
                  </a:ext>
                </a:extLst>
              </p:cNvPr>
              <p:cNvSpPr/>
              <p:nvPr/>
            </p:nvSpPr>
            <p:spPr>
              <a:xfrm>
                <a:off x="2468718" y="1288625"/>
                <a:ext cx="1736436" cy="3732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Оценка результатов</a:t>
                </a:r>
                <a:br>
                  <a:rPr lang="ru-RU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чек-листа</a:t>
                </a:r>
              </a:p>
            </p:txBody>
          </p:sp>
        </p:grpSp>
      </p:grpSp>
      <p:grpSp>
        <p:nvGrpSpPr>
          <p:cNvPr id="79" name="Группа 78"/>
          <p:cNvGrpSpPr/>
          <p:nvPr/>
        </p:nvGrpSpPr>
        <p:grpSpPr>
          <a:xfrm rot="16200000" flipH="1">
            <a:off x="136417" y="-23759"/>
            <a:ext cx="158400" cy="1049182"/>
            <a:chOff x="2015414" y="402855"/>
            <a:chExt cx="158400" cy="1049182"/>
          </a:xfrm>
          <a:solidFill>
            <a:srgbClr val="398B74"/>
          </a:solidFill>
        </p:grpSpPr>
        <p:cxnSp>
          <p:nvCxnSpPr>
            <p:cNvPr id="81" name="Прямая соединительная линия 80"/>
            <p:cNvCxnSpPr/>
            <p:nvPr/>
          </p:nvCxnSpPr>
          <p:spPr>
            <a:xfrm rot="16200000" flipH="1">
              <a:off x="1918041" y="579427"/>
              <a:ext cx="353146" cy="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Равнобедренный треугольник 81"/>
            <p:cNvSpPr/>
            <p:nvPr/>
          </p:nvSpPr>
          <p:spPr>
            <a:xfrm flipV="1">
              <a:off x="2015414" y="935664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Равнобедренный треугольник 82"/>
            <p:cNvSpPr/>
            <p:nvPr/>
          </p:nvSpPr>
          <p:spPr>
            <a:xfrm flipV="1">
              <a:off x="2015414" y="1079718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Равнобедренный треугольник 89"/>
            <p:cNvSpPr/>
            <p:nvPr/>
          </p:nvSpPr>
          <p:spPr>
            <a:xfrm flipV="1">
              <a:off x="2015414" y="1223772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 flipV="1">
              <a:off x="2015414" y="1367826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8" name="Стрелка вправо 87"/>
          <p:cNvSpPr/>
          <p:nvPr/>
        </p:nvSpPr>
        <p:spPr>
          <a:xfrm rot="5400000">
            <a:off x="5936437" y="4293164"/>
            <a:ext cx="326712" cy="1501694"/>
          </a:xfrm>
          <a:prstGeom prst="rightArrow">
            <a:avLst>
              <a:gd name="adj1" fmla="val 100000"/>
              <a:gd name="adj2" fmla="val 100000"/>
            </a:avLst>
          </a:prstGeom>
          <a:solidFill>
            <a:srgbClr val="398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ая круглая скобка 3"/>
          <p:cNvSpPr/>
          <p:nvPr/>
        </p:nvSpPr>
        <p:spPr>
          <a:xfrm rot="5400000">
            <a:off x="5976853" y="-987927"/>
            <a:ext cx="236317" cy="11515139"/>
          </a:xfrm>
          <a:prstGeom prst="rightBracket">
            <a:avLst>
              <a:gd name="adj" fmla="val 2436376"/>
            </a:avLst>
          </a:prstGeom>
          <a:ln w="15875" cap="rnd">
            <a:solidFill>
              <a:srgbClr val="398B7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7442" y="5381526"/>
            <a:ext cx="11523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ОЦЕНКИ НАПРАВЛЯЕТСЯ ОТВЕТ НА ОБРАЩЕНИЕ ГРАЖДАНИНУ С ПОДТВЕРЖДЕНИЕМ УСТРАНЕНИЯ НАРУШЕНИЙ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7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4150</TotalTime>
  <Words>145</Words>
  <Application>Microsoft Office PowerPoint</Application>
  <PresentationFormat>Широкоэкранный</PresentationFormat>
  <Paragraphs>79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Алиса Сергеевна</dc:creator>
  <cp:lastModifiedBy>Хорев Олег Геннадьевич</cp:lastModifiedBy>
  <cp:revision>389</cp:revision>
  <dcterms:created xsi:type="dcterms:W3CDTF">2019-11-14T13:42:56Z</dcterms:created>
  <dcterms:modified xsi:type="dcterms:W3CDTF">2023-03-23T05:51:49Z</dcterms:modified>
</cp:coreProperties>
</file>