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6"/>
  </p:notesMasterIdLst>
  <p:sldIdLst>
    <p:sldId id="256" r:id="rId2"/>
    <p:sldId id="279" r:id="rId3"/>
    <p:sldId id="257" r:id="rId4"/>
    <p:sldId id="258" r:id="rId5"/>
    <p:sldId id="278" r:id="rId6"/>
    <p:sldId id="259" r:id="rId7"/>
    <p:sldId id="260" r:id="rId8"/>
    <p:sldId id="261" r:id="rId9"/>
    <p:sldId id="263" r:id="rId10"/>
    <p:sldId id="264" r:id="rId11"/>
    <p:sldId id="265" r:id="rId12"/>
    <p:sldId id="266" r:id="rId13"/>
    <p:sldId id="267" r:id="rId14"/>
    <p:sldId id="277" r:id="rId15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E77401"/>
    <a:srgbClr val="CC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86" autoAdjust="0"/>
  </p:normalViewPr>
  <p:slideViewPr>
    <p:cSldViewPr>
      <p:cViewPr varScale="1">
        <p:scale>
          <a:sx n="84" d="100"/>
          <a:sy n="84" d="100"/>
        </p:scale>
        <p:origin x="-1438" y="-8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 cap="sq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>
              <a:ea typeface="+mn-ea"/>
              <a:cs typeface="Arial" charset="0"/>
            </a:endParaRPr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>
              <a:ea typeface="+mn-ea"/>
              <a:cs typeface="Arial" charset="0"/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>
              <a:ea typeface="+mn-ea"/>
              <a:cs typeface="Arial" charset="0"/>
            </a:endParaRP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68625" cy="4540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Calibri" pitchFamily="32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390" name="Rectangle 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8825" cy="3425825"/>
          </a:xfrm>
          <a:prstGeom prst="rect">
            <a:avLst/>
          </a:prstGeom>
          <a:noFill/>
          <a:ln w="12600" cap="sq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4" name="Rectangle 6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>
              <a:ea typeface="+mn-ea"/>
              <a:cs typeface="Arial" charset="0"/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Calibri" pitchFamily="32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33B68135-0FAF-4260-B385-DC4B870FE9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B7C6C7F-4802-4F66-874C-EB18C3532E05}" type="slidenum">
              <a:rPr lang="ru-RU" smtClean="0">
                <a:latin typeface="Calibri" pitchFamily="34" charset="0"/>
                <a:ea typeface="Microsoft YaHei" charset="-122"/>
              </a:rPr>
              <a:pPr/>
              <a:t>1</a:t>
            </a:fld>
            <a:endParaRPr lang="ru-RU" smtClean="0">
              <a:latin typeface="Calibri" pitchFamily="34" charset="0"/>
              <a:ea typeface="Microsoft YaHei" charset="-122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78309FE0-6B9B-4FC3-A6F1-3BB836C894D4}" type="slidenum">
              <a:rPr lang="ru-RU" smtClean="0">
                <a:latin typeface="Calibri" pitchFamily="34" charset="0"/>
                <a:ea typeface="Microsoft YaHei" charset="-122"/>
              </a:rPr>
              <a:pPr/>
              <a:t>10</a:t>
            </a:fld>
            <a:endParaRPr lang="ru-RU" smtClean="0">
              <a:latin typeface="Calibri" pitchFamily="34" charset="0"/>
              <a:ea typeface="Microsoft YaHei" charset="-122"/>
            </a:endParaRPr>
          </a:p>
        </p:txBody>
      </p:sp>
      <p:sp>
        <p:nvSpPr>
          <p:cNvPr id="266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66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202DF516-7096-48B9-86BB-739712587016}" type="slidenum">
              <a:rPr lang="ru-RU" smtClean="0">
                <a:latin typeface="Calibri" pitchFamily="34" charset="0"/>
                <a:ea typeface="Microsoft YaHei" charset="-122"/>
              </a:rPr>
              <a:pPr/>
              <a:t>11</a:t>
            </a:fld>
            <a:endParaRPr lang="ru-RU" smtClean="0">
              <a:latin typeface="Calibri" pitchFamily="34" charset="0"/>
              <a:ea typeface="Microsoft YaHei" charset="-122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6615D7EB-C18C-4C59-8E09-DE3D12CFB4A3}" type="slidenum">
              <a:rPr lang="ru-RU" smtClean="0">
                <a:latin typeface="Calibri" pitchFamily="34" charset="0"/>
                <a:ea typeface="Microsoft YaHei" charset="-122"/>
              </a:rPr>
              <a:pPr/>
              <a:t>12</a:t>
            </a:fld>
            <a:endParaRPr lang="ru-RU" smtClean="0">
              <a:latin typeface="Calibri" pitchFamily="34" charset="0"/>
              <a:ea typeface="Microsoft YaHei" charset="-122"/>
            </a:endParaRPr>
          </a:p>
        </p:txBody>
      </p:sp>
      <p:sp>
        <p:nvSpPr>
          <p:cNvPr id="286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86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DBB7983-AC42-4C62-87FD-D06071CCD107}" type="slidenum">
              <a:rPr lang="ru-RU" smtClean="0">
                <a:latin typeface="Calibri" pitchFamily="34" charset="0"/>
                <a:ea typeface="Microsoft YaHei" charset="-122"/>
              </a:rPr>
              <a:pPr/>
              <a:t>13</a:t>
            </a:fld>
            <a:endParaRPr lang="ru-RU" smtClean="0">
              <a:latin typeface="Calibri" pitchFamily="34" charset="0"/>
              <a:ea typeface="Microsoft YaHei" charset="-122"/>
            </a:endParaRPr>
          </a:p>
        </p:txBody>
      </p:sp>
      <p:sp>
        <p:nvSpPr>
          <p:cNvPr id="296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97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9FB6DDAC-B949-46A3-8407-4E5FD5C92D89}" type="slidenum">
              <a:rPr lang="ru-RU" smtClean="0">
                <a:latin typeface="Calibri" pitchFamily="34" charset="0"/>
                <a:ea typeface="Microsoft YaHei" charset="-122"/>
              </a:rPr>
              <a:pPr/>
              <a:t>14</a:t>
            </a:fld>
            <a:endParaRPr lang="ru-RU" smtClean="0">
              <a:latin typeface="Calibri" pitchFamily="34" charset="0"/>
              <a:ea typeface="Microsoft YaHei" charset="-122"/>
            </a:endParaRPr>
          </a:p>
        </p:txBody>
      </p:sp>
      <p:sp>
        <p:nvSpPr>
          <p:cNvPr id="307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07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8C7163D9-4162-49BA-97AC-62618C5396CD}" type="slidenum">
              <a:rPr lang="ru-RU" smtClean="0">
                <a:latin typeface="Calibri" pitchFamily="34" charset="0"/>
                <a:ea typeface="Microsoft YaHei" charset="-122"/>
              </a:rPr>
              <a:pPr/>
              <a:t>2</a:t>
            </a:fld>
            <a:endParaRPr lang="ru-RU" smtClean="0">
              <a:latin typeface="Calibri" pitchFamily="34" charset="0"/>
              <a:ea typeface="Microsoft YaHei" charset="-122"/>
            </a:endParaRPr>
          </a:p>
        </p:txBody>
      </p:sp>
      <p:sp>
        <p:nvSpPr>
          <p:cNvPr id="184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84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1D1D3F3C-0C3B-4F54-8EEE-BA8F584376B3}" type="slidenum">
              <a:rPr lang="ru-RU" smtClean="0">
                <a:latin typeface="Calibri" pitchFamily="34" charset="0"/>
                <a:ea typeface="Microsoft YaHei" charset="-122"/>
              </a:rPr>
              <a:pPr/>
              <a:t>3</a:t>
            </a:fld>
            <a:endParaRPr lang="ru-RU" smtClean="0">
              <a:latin typeface="Calibri" pitchFamily="34" charset="0"/>
              <a:ea typeface="Microsoft YaHei" charset="-122"/>
            </a:endParaRPr>
          </a:p>
        </p:txBody>
      </p:sp>
      <p:sp>
        <p:nvSpPr>
          <p:cNvPr id="19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94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C358779A-FE43-4EE0-BBCF-938076F631D4}" type="slidenum">
              <a:rPr lang="ru-RU" smtClean="0">
                <a:latin typeface="Calibri" pitchFamily="34" charset="0"/>
                <a:ea typeface="Microsoft YaHei" charset="-122"/>
              </a:rPr>
              <a:pPr/>
              <a:t>4</a:t>
            </a:fld>
            <a:endParaRPr lang="ru-RU" smtClean="0">
              <a:latin typeface="Calibri" pitchFamily="34" charset="0"/>
              <a:ea typeface="Microsoft YaHei" charset="-122"/>
            </a:endParaRPr>
          </a:p>
        </p:txBody>
      </p:sp>
      <p:sp>
        <p:nvSpPr>
          <p:cNvPr id="204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04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3CF8685C-F438-4A32-BE94-085ECE27B5B4}" type="slidenum">
              <a:rPr lang="ru-RU" smtClean="0">
                <a:latin typeface="Calibri" pitchFamily="34" charset="0"/>
                <a:ea typeface="Microsoft YaHei" charset="-122"/>
              </a:rPr>
              <a:pPr/>
              <a:t>5</a:t>
            </a:fld>
            <a:endParaRPr lang="ru-RU" smtClean="0">
              <a:latin typeface="Calibri" pitchFamily="34" charset="0"/>
              <a:ea typeface="Microsoft YaHei" charset="-122"/>
            </a:endParaRPr>
          </a:p>
        </p:txBody>
      </p:sp>
      <p:sp>
        <p:nvSpPr>
          <p:cNvPr id="215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15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234E169F-650C-4DA4-BE47-EBD101B401AC}" type="slidenum">
              <a:rPr lang="ru-RU" smtClean="0">
                <a:latin typeface="Calibri" pitchFamily="34" charset="0"/>
                <a:ea typeface="Microsoft YaHei" charset="-122"/>
              </a:rPr>
              <a:pPr/>
              <a:t>6</a:t>
            </a:fld>
            <a:endParaRPr lang="ru-RU" smtClean="0">
              <a:latin typeface="Calibri" pitchFamily="34" charset="0"/>
              <a:ea typeface="Microsoft YaHei" charset="-122"/>
            </a:endParaRPr>
          </a:p>
        </p:txBody>
      </p:sp>
      <p:sp>
        <p:nvSpPr>
          <p:cNvPr id="225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25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90CC5123-4982-45B3-8F02-678F9D444B05}" type="slidenum">
              <a:rPr lang="ru-RU" smtClean="0">
                <a:latin typeface="Calibri" pitchFamily="34" charset="0"/>
                <a:ea typeface="Microsoft YaHei" charset="-122"/>
              </a:rPr>
              <a:pPr/>
              <a:t>7</a:t>
            </a:fld>
            <a:endParaRPr lang="ru-RU" smtClean="0">
              <a:latin typeface="Calibri" pitchFamily="34" charset="0"/>
              <a:ea typeface="Microsoft YaHei" charset="-122"/>
            </a:endParaRPr>
          </a:p>
        </p:txBody>
      </p:sp>
      <p:sp>
        <p:nvSpPr>
          <p:cNvPr id="235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35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07939DD8-BF73-418C-B693-E669683268D5}" type="slidenum">
              <a:rPr lang="ru-RU" smtClean="0">
                <a:latin typeface="Calibri" pitchFamily="34" charset="0"/>
                <a:ea typeface="Microsoft YaHei" charset="-122"/>
              </a:rPr>
              <a:pPr/>
              <a:t>8</a:t>
            </a:fld>
            <a:endParaRPr lang="ru-RU" smtClean="0">
              <a:latin typeface="Calibri" pitchFamily="34" charset="0"/>
              <a:ea typeface="Microsoft YaHei" charset="-122"/>
            </a:endParaRPr>
          </a:p>
        </p:txBody>
      </p:sp>
      <p:sp>
        <p:nvSpPr>
          <p:cNvPr id="245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45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AB2A226D-FE14-4139-9B9C-104EB4B2483C}" type="slidenum">
              <a:rPr lang="ru-RU" smtClean="0">
                <a:latin typeface="Calibri" pitchFamily="34" charset="0"/>
                <a:ea typeface="Microsoft YaHei" charset="-122"/>
              </a:rPr>
              <a:pPr/>
              <a:t>9</a:t>
            </a:fld>
            <a:endParaRPr lang="ru-RU" smtClean="0">
              <a:latin typeface="Calibri" pitchFamily="34" charset="0"/>
              <a:ea typeface="Microsoft YaHei" charset="-122"/>
            </a:endParaRPr>
          </a:p>
        </p:txBody>
      </p:sp>
      <p:sp>
        <p:nvSpPr>
          <p:cNvPr id="256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56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F2D17-037D-4F5A-8D7D-735C4A53F8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03D39-768C-4E7F-94DD-8176CF5C08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7813" y="274638"/>
            <a:ext cx="2055812" cy="58483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8213" cy="58483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789A4-AB07-412A-8053-AA5297DBE7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8E20E-17A3-4FCE-8FFB-4A412E851A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5D8F5F-FCA7-4D50-9709-1E5BEF838B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7012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F5AFE9-6F74-4BEB-920A-07865F0A10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0598B-7748-4EDF-AA28-217E32CC67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B17F1D-6AA9-4953-A371-531725B9B2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56116-886D-4609-9614-A7F2449F21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4940C-B099-481B-B36C-652D2A76D0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8DFF9-167C-434B-9EFB-3A4481A0EA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6425" cy="1139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заглавия щёлкните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6425" cy="4522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щёлкните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0425" cy="3619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898989"/>
                </a:solidFill>
                <a:latin typeface="+mn-lt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>
              <a:ea typeface="+mn-ea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0425" cy="3619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898989"/>
                </a:solidFill>
                <a:latin typeface="+mn-lt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C1FB1525-B36F-4869-A150-9D6CE7B56C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Serg\Desktop\&#1055;&#1088;&#1077;&#1079;&#1077;&#1085;&#1090;&#1072;&#1094;&#1080;&#1103;\AUD-20230327-WA0028%20(mp3cut.net)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714375" y="0"/>
            <a:ext cx="8429625" cy="6858000"/>
          </a:xfrm>
          <a:prstGeom prst="rect">
            <a:avLst/>
          </a:prstGeom>
          <a:solidFill>
            <a:srgbClr val="C3D69B"/>
          </a:solidFill>
          <a:ln w="25560" cap="sq">
            <a:solidFill>
              <a:srgbClr val="C3D69B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4643438" y="1214438"/>
            <a:ext cx="4500562" cy="4071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>
                <a:solidFill>
                  <a:srgbClr val="D56509"/>
                </a:solidFill>
                <a:latin typeface="Times New Roman" pitchFamily="18" charset="0"/>
                <a:cs typeface="Times New Roman" pitchFamily="18" charset="0"/>
              </a:rPr>
              <a:t>Воеводина Светлана Андреевна</a:t>
            </a:r>
          </a:p>
          <a:p>
            <a:pPr algn="ctr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>
                <a:solidFill>
                  <a:srgbClr val="D56509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>
                <a:solidFill>
                  <a:srgbClr val="D56509"/>
                </a:solidFill>
                <a:latin typeface="Times New Roman" pitchFamily="18" charset="0"/>
                <a:cs typeface="Times New Roman" pitchFamily="18" charset="0"/>
              </a:rPr>
              <a:t>специалист по социальной работе</a:t>
            </a:r>
          </a:p>
          <a:p>
            <a:pPr algn="ctr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D5650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Краевое государственное бюджетное учреждение социального обслуживания «Хорольский дом – интернат для престарелых и инвалидов»</a:t>
            </a:r>
          </a:p>
          <a:p>
            <a:pPr algn="ctr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D5650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>
                <a:solidFill>
                  <a:srgbClr val="D56509"/>
                </a:solidFill>
                <a:latin typeface="Times New Roman" pitchFamily="18" charset="0"/>
                <a:cs typeface="Times New Roman" pitchFamily="18" charset="0"/>
              </a:rPr>
              <a:t>Министерство труда и социальной политики Приморского края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714375" y="1600200"/>
            <a:ext cx="8429625" cy="3686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42900" indent="-339725" algn="ctr">
              <a:spcBef>
                <a:spcPts val="800"/>
              </a:spcBef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ru-RU" sz="3200">
              <a:solidFill>
                <a:srgbClr val="D5650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0"/>
            <a:ext cx="714375" cy="6858000"/>
          </a:xfrm>
          <a:prstGeom prst="rect">
            <a:avLst/>
          </a:prstGeom>
          <a:solidFill>
            <a:srgbClr val="D56509"/>
          </a:solidFill>
          <a:ln w="25560" cap="sq">
            <a:solidFill>
              <a:srgbClr val="D56509"/>
            </a:solidFill>
            <a:miter lim="800000"/>
            <a:headEnd/>
            <a:tailEnd/>
          </a:ln>
        </p:spPr>
        <p:txBody>
          <a:bodyPr vert="vert270" wrap="none" anchor="ctr"/>
          <a:lstStyle/>
          <a:p>
            <a:pPr>
              <a:defRPr/>
            </a:pPr>
            <a:r>
              <a:rPr lang="ru-RU" dirty="0"/>
              <a:t>                  </a:t>
            </a:r>
            <a:r>
              <a:rPr lang="ru-RU" sz="24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СВОБОДА ПЕРЕДВИЖЕНИЯ 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714375" cy="1109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055" name="Рисунок 11" descr="C:\Users\Dir\Downloads\IMG-20230323-WA00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5" y="714375"/>
            <a:ext cx="38576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AUD-20230327-WA0028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15375" y="214313"/>
            <a:ext cx="24606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24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714375" y="0"/>
            <a:ext cx="8429625" cy="6858000"/>
          </a:xfrm>
          <a:prstGeom prst="rect">
            <a:avLst/>
          </a:prstGeom>
          <a:solidFill>
            <a:srgbClr val="C3D69B"/>
          </a:solidFill>
          <a:ln w="25560" cap="sq">
            <a:solidFill>
              <a:srgbClr val="C3D69B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Тренировочные маршруты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разрабатывались с учетом обеспечения максимальной безопасности для участников движения, протяженность в среднем  3 км и времени нахождения на маршруте не более 45 минут. По маршруту максимум асфальтового покрытия, минимум движения автотранспорта и препятствий по ходу движения.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5" y="1285875"/>
            <a:ext cx="8429625" cy="5030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0"/>
            <a:ext cx="714375" cy="6858000"/>
          </a:xfrm>
          <a:prstGeom prst="rect">
            <a:avLst/>
          </a:prstGeom>
          <a:solidFill>
            <a:srgbClr val="D56509"/>
          </a:solidFill>
          <a:ln w="25560" cap="sq">
            <a:solidFill>
              <a:srgbClr val="D56509"/>
            </a:solidFill>
            <a:miter lim="800000"/>
            <a:headEnd/>
            <a:tailEnd/>
          </a:ln>
        </p:spPr>
        <p:txBody>
          <a:bodyPr vert="vert270" wrap="none" anchor="ctr"/>
          <a:lstStyle/>
          <a:p>
            <a:pPr>
              <a:defRPr/>
            </a:pPr>
            <a:r>
              <a:rPr lang="ru-RU" dirty="0"/>
              <a:t>                  </a:t>
            </a:r>
            <a:r>
              <a:rPr lang="ru-RU" sz="24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СВОБОДА ПЕРЕДВИЖЕНИЯ </a:t>
            </a:r>
          </a:p>
        </p:txBody>
      </p:sp>
      <p:pic>
        <p:nvPicPr>
          <p:cNvPr id="1126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714375" cy="1109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12797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714375" y="0"/>
            <a:ext cx="8429625" cy="6858000"/>
          </a:xfrm>
          <a:prstGeom prst="rect">
            <a:avLst/>
          </a:prstGeom>
          <a:solidFill>
            <a:srgbClr val="C3D69B"/>
          </a:solidFill>
          <a:ln w="25560" cap="sq">
            <a:solidFill>
              <a:srgbClr val="C3D69B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Тренировочная площадка для изучения техники управления и приемов маневрирования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025" y="720725"/>
            <a:ext cx="8164513" cy="6048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0"/>
            <a:ext cx="714375" cy="6858000"/>
          </a:xfrm>
          <a:prstGeom prst="rect">
            <a:avLst/>
          </a:prstGeom>
          <a:solidFill>
            <a:srgbClr val="D56509"/>
          </a:solidFill>
          <a:ln w="25560" cap="sq">
            <a:solidFill>
              <a:srgbClr val="D56509"/>
            </a:solidFill>
            <a:miter lim="800000"/>
            <a:headEnd/>
            <a:tailEnd/>
          </a:ln>
        </p:spPr>
        <p:txBody>
          <a:bodyPr vert="vert270" wrap="none" anchor="ctr"/>
          <a:lstStyle/>
          <a:p>
            <a:pPr>
              <a:defRPr/>
            </a:pPr>
            <a:r>
              <a:rPr lang="ru-RU" dirty="0"/>
              <a:t>                  </a:t>
            </a:r>
            <a:r>
              <a:rPr lang="ru-RU" sz="24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СВОБОДА ПЕРЕДВИЖЕНИЯ </a:t>
            </a:r>
          </a:p>
        </p:txBody>
      </p:sp>
      <p:pic>
        <p:nvPicPr>
          <p:cNvPr id="1229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714375" cy="1109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8015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714375" y="0"/>
            <a:ext cx="8429625" cy="6858000"/>
          </a:xfrm>
          <a:prstGeom prst="rect">
            <a:avLst/>
          </a:prstGeom>
          <a:solidFill>
            <a:srgbClr val="C3D69B"/>
          </a:solidFill>
          <a:ln w="25560" cap="sq">
            <a:solidFill>
              <a:srgbClr val="C3D69B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b="1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Перед выходом на маршрут проводится инструктаж по технике и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правилам безопасности, соблюдению ПДД.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725" y="801688"/>
            <a:ext cx="8391525" cy="5894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0"/>
            <a:ext cx="714375" cy="6858000"/>
          </a:xfrm>
          <a:prstGeom prst="rect">
            <a:avLst/>
          </a:prstGeom>
          <a:solidFill>
            <a:srgbClr val="D56509"/>
          </a:solidFill>
          <a:ln w="25560" cap="sq">
            <a:solidFill>
              <a:srgbClr val="D56509"/>
            </a:solidFill>
            <a:miter lim="800000"/>
            <a:headEnd/>
            <a:tailEnd/>
          </a:ln>
        </p:spPr>
        <p:txBody>
          <a:bodyPr vert="vert270" wrap="none" anchor="ctr"/>
          <a:lstStyle/>
          <a:p>
            <a:pPr>
              <a:defRPr/>
            </a:pPr>
            <a:r>
              <a:rPr lang="ru-RU" dirty="0"/>
              <a:t>                  </a:t>
            </a:r>
            <a:r>
              <a:rPr lang="ru-RU" sz="24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СВОБОДА ПЕРЕДВИЖЕНИЯ </a:t>
            </a:r>
          </a:p>
        </p:txBody>
      </p:sp>
      <p:pic>
        <p:nvPicPr>
          <p:cNvPr id="1331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714375" cy="1109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8906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714375" y="0"/>
            <a:ext cx="8429625" cy="6858000"/>
          </a:xfrm>
          <a:prstGeom prst="rect">
            <a:avLst/>
          </a:prstGeom>
          <a:solidFill>
            <a:srgbClr val="C3D69B"/>
          </a:solidFill>
          <a:ln w="25560" cap="sq">
            <a:solidFill>
              <a:srgbClr val="C3D69B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Фотоматериалы клубной деятельности.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45350" y="4071938"/>
            <a:ext cx="1898650" cy="2500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4340" name="Picture 5" descr="20220803_111821-m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8" y="4071938"/>
            <a:ext cx="3286125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 descr="20220803_120209-mi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5" y="4071938"/>
            <a:ext cx="3357563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5" descr="IMG_20220822_10335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75" y="500063"/>
            <a:ext cx="4017963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Рисунок 6" descr="D:\Велодорога\фото\IMG-20221028-WA000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4875" y="500063"/>
            <a:ext cx="2189163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Рисунок 5" descr="D:\Велодорога\фото\IMG-20221028-WA000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64350" y="500063"/>
            <a:ext cx="227965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0" y="0"/>
            <a:ext cx="714375" cy="6858000"/>
          </a:xfrm>
          <a:prstGeom prst="rect">
            <a:avLst/>
          </a:prstGeom>
          <a:solidFill>
            <a:srgbClr val="D56509"/>
          </a:solidFill>
          <a:ln w="25560" cap="sq">
            <a:solidFill>
              <a:srgbClr val="D56509"/>
            </a:solidFill>
            <a:miter lim="800000"/>
            <a:headEnd/>
            <a:tailEnd/>
          </a:ln>
        </p:spPr>
        <p:txBody>
          <a:bodyPr vert="vert270" wrap="none" anchor="ctr"/>
          <a:lstStyle/>
          <a:p>
            <a:pPr>
              <a:defRPr/>
            </a:pPr>
            <a:r>
              <a:rPr lang="ru-RU" dirty="0"/>
              <a:t>                  </a:t>
            </a:r>
            <a:r>
              <a:rPr lang="ru-RU" sz="24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СВОБОДА ПЕРЕДВИЖЕНИЯ </a:t>
            </a:r>
          </a:p>
        </p:txBody>
      </p:sp>
      <p:pic>
        <p:nvPicPr>
          <p:cNvPr id="14346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714375" cy="1109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14047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/>
          </p:cNvSpPr>
          <p:nvPr/>
        </p:nvSpPr>
        <p:spPr bwMode="auto">
          <a:xfrm>
            <a:off x="714375" y="0"/>
            <a:ext cx="8429625" cy="6858000"/>
          </a:xfrm>
          <a:prstGeom prst="rect">
            <a:avLst/>
          </a:prstGeom>
          <a:solidFill>
            <a:srgbClr val="C3D69B"/>
          </a:solidFill>
          <a:ln w="25560" cap="sq">
            <a:solidFill>
              <a:srgbClr val="C3D69B"/>
            </a:solidFill>
            <a:miter lim="800000"/>
            <a:headEnd/>
            <a:tailEnd type="triangle" w="med" len="med"/>
          </a:ln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b="1" dirty="0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1" dirty="0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Результаты внедрения:</a:t>
            </a:r>
          </a:p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600" b="1" dirty="0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1" dirty="0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   Практика применяется с мая 2022 года на территории </a:t>
            </a:r>
            <a:r>
              <a:rPr lang="ru-RU" sz="1600" b="1" dirty="0" err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Хорольского</a:t>
            </a:r>
            <a:r>
              <a:rPr lang="ru-RU" sz="1600" b="1" dirty="0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 района, Приморского края. За это время в клубе было обучено 23 человека с различными ограничениями здоровья.</a:t>
            </a:r>
            <a:r>
              <a:rPr lang="ru-RU" sz="1600" b="1" dirty="0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                	Практика показала, что регулярные занятия в клубе помогли людям с ОВЗ и инвалидам справиться с бездействием, изоляцией и проблемами с психикой как результат улучшилось общее состояние здоровья. Необходимость при движении следить за окружающим пространством заставляет быть более наблюдательными и дисциплинированными. Участники стали более свободно ориентироваться в городском пространстве и освоили возможности использования </a:t>
            </a:r>
            <a:r>
              <a:rPr lang="ru-RU" sz="1600" b="1" dirty="0" err="1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байков</a:t>
            </a:r>
            <a:r>
              <a:rPr lang="ru-RU" sz="1600" b="1" dirty="0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. За время применения практики организовано 25 поездок по территории населенного пункта и за его пределы с  посещением различных общественных мест (парк, стадион, торговая площадь) в которых приняло участие 18  </a:t>
            </a:r>
            <a:r>
              <a:rPr lang="ru-RU" sz="1600" b="1" dirty="0" err="1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клубников</a:t>
            </a:r>
            <a:r>
              <a:rPr lang="ru-RU" sz="1600" b="1" dirty="0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1" dirty="0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   На базе клуба были организованы и проведены соревнования по технике вождения </a:t>
            </a:r>
            <a:r>
              <a:rPr lang="ru-RU" sz="1600" b="1" dirty="0" err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электроскутера</a:t>
            </a:r>
            <a:r>
              <a:rPr lang="ru-RU" sz="1600" b="1" dirty="0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 и знаниям ПДД при поддержке благотворительного фонда Елены Андреевской «Новая жизнь - Другое зрение», организовано участие в акции посвященной «Дню Российского флага»,  проведено социально – адаптационное мероприятие с детьми класса инклюзивного направления МБОУ «СОШ № 1 имени В.М. Пучковой» с. Хороль.</a:t>
            </a:r>
          </a:p>
          <a:p>
            <a:pPr algn="just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600" b="1" dirty="0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1" dirty="0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Тиражирование практики, открытие школ и организация клубов на базе НКО, может положительно повлиять на доступность инфраструктуры Приморского края и развитие бизнеса (изготовление, прокат и ремонт </a:t>
            </a:r>
            <a:r>
              <a:rPr lang="ru-RU" sz="1600" b="1" dirty="0" err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байков</a:t>
            </a:r>
            <a:r>
              <a:rPr lang="ru-RU" sz="1600" b="1" dirty="0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, обустройство инклюзивных маршрутов и объектов для инвалидов и людей с ОВЗ.  </a:t>
            </a:r>
          </a:p>
          <a:p>
            <a:pPr marL="342900" indent="-342900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200" b="1" dirty="0">
              <a:solidFill>
                <a:srgbClr val="E77401"/>
              </a:solidFill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b="1" dirty="0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b="1" dirty="0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b="1" dirty="0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b="1" dirty="0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b="1" dirty="0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b="1" dirty="0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b="1" dirty="0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0"/>
            <a:ext cx="714375" cy="6858000"/>
          </a:xfrm>
          <a:prstGeom prst="rect">
            <a:avLst/>
          </a:prstGeom>
          <a:solidFill>
            <a:srgbClr val="D56509"/>
          </a:solidFill>
          <a:ln w="25560" cap="sq">
            <a:solidFill>
              <a:srgbClr val="D56509"/>
            </a:solidFill>
            <a:miter lim="800000"/>
            <a:headEnd/>
            <a:tailEnd/>
          </a:ln>
        </p:spPr>
        <p:txBody>
          <a:bodyPr vert="vert270" wrap="none" anchor="ctr"/>
          <a:lstStyle/>
          <a:p>
            <a:pPr>
              <a:defRPr/>
            </a:pPr>
            <a:r>
              <a:rPr lang="ru-RU" dirty="0"/>
              <a:t>                  </a:t>
            </a:r>
            <a:r>
              <a:rPr lang="ru-RU" sz="24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СВОБОДА ПЕРЕДВИЖЕНИЯ </a:t>
            </a:r>
          </a:p>
        </p:txBody>
      </p:sp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14375" cy="1109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34828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ChangeArrowheads="1"/>
          </p:cNvSpPr>
          <p:nvPr/>
        </p:nvSpPr>
        <p:spPr bwMode="auto">
          <a:xfrm>
            <a:off x="0" y="0"/>
            <a:ext cx="714375" cy="6858000"/>
          </a:xfrm>
          <a:prstGeom prst="rect">
            <a:avLst/>
          </a:prstGeom>
          <a:solidFill>
            <a:srgbClr val="D56509"/>
          </a:solidFill>
          <a:ln w="25560" cap="sq">
            <a:solidFill>
              <a:srgbClr val="D56509"/>
            </a:solidFill>
            <a:miter lim="800000"/>
            <a:headEnd/>
            <a:tailEnd/>
          </a:ln>
        </p:spPr>
        <p:txBody>
          <a:bodyPr vert="vert270" wrap="none" anchor="ctr"/>
          <a:lstStyle/>
          <a:p>
            <a:pPr>
              <a:defRPr/>
            </a:pPr>
            <a:r>
              <a:rPr lang="ru-RU" dirty="0"/>
              <a:t>                  </a:t>
            </a:r>
            <a:r>
              <a:rPr lang="ru-RU" sz="24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СВОБОДА ПЕРЕДВИЖЕНИЯ </a:t>
            </a:r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714375" y="0"/>
            <a:ext cx="8429625" cy="6858000"/>
          </a:xfrm>
          <a:prstGeom prst="rect">
            <a:avLst/>
          </a:prstGeom>
          <a:solidFill>
            <a:srgbClr val="C3D69B"/>
          </a:solidFill>
          <a:ln w="25560" cap="sq">
            <a:solidFill>
              <a:srgbClr val="C3D69B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714375" y="142875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D5650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714375" y="142875"/>
            <a:ext cx="8429625" cy="6572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42900" indent="-339725" algn="ctr">
              <a:spcBef>
                <a:spcPts val="800"/>
              </a:spcBef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2400" b="1" dirty="0">
                <a:solidFill>
                  <a:srgbClr val="D56509"/>
                </a:solidFill>
                <a:latin typeface="Times New Roman" pitchFamily="18" charset="0"/>
                <a:cs typeface="Times New Roman" pitchFamily="18" charset="0"/>
              </a:rPr>
              <a:t>«СВОБОДА ПЕРЕДВИЖЕНИЯ»</a:t>
            </a:r>
          </a:p>
          <a:p>
            <a:pPr marL="342900" indent="-339725" algn="ctr">
              <a:spcBef>
                <a:spcPts val="800"/>
              </a:spcBef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1600" b="1" dirty="0">
                <a:solidFill>
                  <a:srgbClr val="D56509"/>
                </a:solidFill>
                <a:latin typeface="Times New Roman" pitchFamily="18" charset="0"/>
                <a:cs typeface="Times New Roman" pitchFamily="18" charset="0"/>
              </a:rPr>
              <a:t>      Социальная практика создания среды инклюзивного сопровождения граждан с ОВЗ и инвалидов по обучению </a:t>
            </a:r>
            <a:r>
              <a:rPr lang="ru-RU" sz="1600" b="1" dirty="0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использования</a:t>
            </a:r>
            <a:r>
              <a:rPr lang="ru-RU" sz="1600" b="1" dirty="0">
                <a:solidFill>
                  <a:srgbClr val="D56509"/>
                </a:solidFill>
                <a:latin typeface="Times New Roman" pitchFamily="18" charset="0"/>
                <a:cs typeface="Times New Roman" pitchFamily="18" charset="0"/>
              </a:rPr>
              <a:t> вело устройств и </a:t>
            </a:r>
            <a:r>
              <a:rPr lang="ru-RU" sz="1600" b="1" dirty="0" err="1">
                <a:solidFill>
                  <a:srgbClr val="D56509"/>
                </a:solidFill>
                <a:latin typeface="Times New Roman" pitchFamily="18" charset="0"/>
                <a:cs typeface="Times New Roman" pitchFamily="18" charset="0"/>
              </a:rPr>
              <a:t>электроскутеров</a:t>
            </a:r>
            <a:r>
              <a:rPr lang="ru-RU" sz="1600" b="1" dirty="0">
                <a:solidFill>
                  <a:srgbClr val="D56509"/>
                </a:solidFill>
                <a:latin typeface="Times New Roman" pitchFamily="18" charset="0"/>
                <a:cs typeface="Times New Roman" pitchFamily="18" charset="0"/>
              </a:rPr>
              <a:t>, состоит из комплекса регулярных занятий, спортивно – массовых мероприятий, акций с целью повышения мобильности и расширения социальных контактов этой категории. В основе лежит создание на базе учреждения вело туристического клуба и вовлечение в его деятельность людей с ОВЗ и инвалидов.</a:t>
            </a:r>
          </a:p>
          <a:p>
            <a:pPr marL="342900" indent="-339725">
              <a:spcBef>
                <a:spcPts val="800"/>
              </a:spcBef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endParaRPr lang="ru-RU" sz="1600" b="1" dirty="0">
              <a:solidFill>
                <a:srgbClr val="D56509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1" dirty="0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   Практика применяется с мая 2022 года на территории </a:t>
            </a:r>
            <a:r>
              <a:rPr lang="ru-RU" sz="1600" b="1" dirty="0" err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Хорольского</a:t>
            </a:r>
            <a:r>
              <a:rPr lang="ru-RU" sz="1600" b="1" dirty="0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 района, Приморского края. За это время в клубе было обучено 23 человека с различными ограничениями здоровья.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600" b="1" dirty="0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1" dirty="0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   Методика занятий включает в себя: </a:t>
            </a:r>
          </a:p>
          <a:p>
            <a:pPr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1" dirty="0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- теоретическую часть (изучение ПДД и технических характеристик используемых устройств);</a:t>
            </a:r>
          </a:p>
          <a:p>
            <a:pPr marL="342900" indent="-342900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1" dirty="0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- практические занятия по управлению устройствами на тренировочной площадке; </a:t>
            </a:r>
          </a:p>
          <a:p>
            <a:pPr marL="342900" indent="-342900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1" dirty="0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- обучение движению по дорогам общего пользования на заранее разработанных</a:t>
            </a:r>
          </a:p>
          <a:p>
            <a:pPr marL="342900" indent="-342900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1" dirty="0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 маршрутах и ориентированию в городской среде;</a:t>
            </a:r>
          </a:p>
          <a:p>
            <a:pPr marL="342900" indent="-342900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1" dirty="0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- разработку индивидуальных маршрутов для конкретных пользователей.</a:t>
            </a:r>
          </a:p>
          <a:p>
            <a:pPr marL="342900" indent="-342900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600" b="1" dirty="0">
              <a:solidFill>
                <a:srgbClr val="E7740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1" dirty="0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   Такой подход обеспечивает учет интересов граждан с ОВЗ и инвалидов при</a:t>
            </a:r>
          </a:p>
          <a:p>
            <a:pPr marL="342900" indent="-342900" algn="just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1" dirty="0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организации занятий и положительно влияет на процесс адаптации.  Особенность </a:t>
            </a:r>
          </a:p>
          <a:p>
            <a:pPr marL="342900" indent="-342900" algn="just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1" dirty="0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практики в том, что она создает равные возможности в мобильности для различных</a:t>
            </a:r>
          </a:p>
          <a:p>
            <a:pPr marL="342900" indent="-342900" algn="just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1" dirty="0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категорий инвалидов и людей с ОВЗ.</a:t>
            </a:r>
          </a:p>
          <a:p>
            <a:pPr marL="342900" indent="-339725" algn="ctr">
              <a:spcBef>
                <a:spcPts val="800"/>
              </a:spcBef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endParaRPr lang="ru-RU" sz="1400" b="1" dirty="0">
              <a:solidFill>
                <a:srgbClr val="D5650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8" name="Text Box 5"/>
          <p:cNvSpPr txBox="1">
            <a:spLocks noChangeArrowheads="1"/>
          </p:cNvSpPr>
          <p:nvPr/>
        </p:nvSpPr>
        <p:spPr bwMode="auto">
          <a:xfrm flipV="1">
            <a:off x="714375" y="6715125"/>
            <a:ext cx="8229600" cy="46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D5650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14375" cy="1109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60094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714375" y="0"/>
            <a:ext cx="8429625" cy="6858000"/>
          </a:xfrm>
          <a:prstGeom prst="rect">
            <a:avLst/>
          </a:prstGeom>
          <a:solidFill>
            <a:srgbClr val="C3D69B"/>
          </a:solidFill>
          <a:ln w="25560" cap="sq">
            <a:solidFill>
              <a:srgbClr val="C3D69B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ctr">
              <a:lnSpc>
                <a:spcPct val="115000"/>
              </a:lnSpc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Обучение людей с ОВЗ и инвалидов использованию велоустройстройств (электроскутеров) и разработка индивидуальных маршрутов.</a:t>
            </a: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Целевая аудитория: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Граждане с ОВЗ и инвалиды.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1. Создание инклюзивной практики использования велоустройств и электроскутеров;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2. Предоставление людям с ОВЗ и инвалидам возможности свободного передвижения по локации в месте проживания;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3. Обеспечение равных возможностей людям с ОВЗ и инвалидам для участия в культурно – спортивных мероприятиях различного уровня;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4. Комплексная подготовка людей с ОВЗ, инвалидов и их родственников для преодоления психологических барьеров.</a:t>
            </a:r>
          </a:p>
          <a:p>
            <a:pPr>
              <a:lnSpc>
                <a:spcPct val="115000"/>
              </a:lnSpc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400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0"/>
            <a:ext cx="714375" cy="6858000"/>
          </a:xfrm>
          <a:prstGeom prst="rect">
            <a:avLst/>
          </a:prstGeom>
          <a:solidFill>
            <a:srgbClr val="D56509"/>
          </a:solidFill>
          <a:ln w="25560" cap="sq">
            <a:solidFill>
              <a:srgbClr val="D56509"/>
            </a:solidFill>
            <a:miter lim="800000"/>
            <a:headEnd/>
            <a:tailEnd/>
          </a:ln>
        </p:spPr>
        <p:txBody>
          <a:bodyPr vert="vert270" wrap="none" anchor="ctr"/>
          <a:lstStyle/>
          <a:p>
            <a:pPr>
              <a:defRPr/>
            </a:pPr>
            <a:r>
              <a:rPr lang="ru-RU" dirty="0"/>
              <a:t>                  </a:t>
            </a:r>
            <a:r>
              <a:rPr lang="ru-RU" sz="24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СВОБОДА ПЕРЕДВИЖЕНИЯ </a:t>
            </a:r>
          </a:p>
        </p:txBody>
      </p:sp>
      <p:pic>
        <p:nvPicPr>
          <p:cNvPr id="410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14375" cy="1109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31500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714375" y="0"/>
            <a:ext cx="8429625" cy="6858000"/>
          </a:xfrm>
          <a:prstGeom prst="rect">
            <a:avLst/>
          </a:prstGeom>
          <a:solidFill>
            <a:srgbClr val="C3D69B"/>
          </a:solidFill>
          <a:ln w="25560" cap="sq">
            <a:solidFill>
              <a:srgbClr val="C3D69B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Проблема</a:t>
            </a:r>
          </a:p>
          <a:p>
            <a:pPr>
              <a:buClrTx/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 На сегодня средства мобилизации предусмотренные программой </a:t>
            </a:r>
          </a:p>
          <a:p>
            <a:pPr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реабилитации трости, ходунки, коляски (электро – коляска по показаням) не учитывают реальных потребносте людей с ОВЗ и инвалидов;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- Неосведомленность людей с ОВЗ и инвалидов о существующих видах, назначении и возможностях использования вело-циклов (нет культуры — вело-циклы как транспортное средство, средство отдыха, средство реабилитации, спорта);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не сформирована адаптационная развивающая среда (отсутствуют школы, клубы где обучают людей с ОВЗ и инвалидов);</a:t>
            </a:r>
            <a:br>
              <a:rPr lang="ru-RU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 - не адаптирована, неразвита под нужды  лиц с ОВЗ и инвалидов транспортная инфраструктура и объекты общего пользования (доступность и инклюзивность вело маршрутов);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 - сложности с поиском и приобретением транспортных средств (такие устройства не купить в обычном магазине и как правило приходится делать на заказ, что в свою очередь сильно увеличивает их стоимость). 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Решение</a:t>
            </a:r>
            <a:r>
              <a:rPr lang="ru-RU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 проблемы через создание на базе учреждения вело туристического клуба «Хэндбайк» и вовлечение в его работу проживающих дома — интерната, получателей социальных услуг Приморского центра социального обслуживания населения  (ПЦСОН), общества инвалидов, сотрудников и других заинтересованных лиц.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0"/>
            <a:ext cx="714375" cy="6858000"/>
          </a:xfrm>
          <a:prstGeom prst="rect">
            <a:avLst/>
          </a:prstGeom>
          <a:solidFill>
            <a:srgbClr val="D56509"/>
          </a:solidFill>
          <a:ln w="25560" cap="sq">
            <a:solidFill>
              <a:srgbClr val="D56509"/>
            </a:solidFill>
            <a:miter lim="800000"/>
            <a:headEnd/>
            <a:tailEnd/>
          </a:ln>
        </p:spPr>
        <p:txBody>
          <a:bodyPr vert="vert270" wrap="none" anchor="ctr"/>
          <a:lstStyle/>
          <a:p>
            <a:pPr>
              <a:defRPr/>
            </a:pPr>
            <a:r>
              <a:rPr lang="ru-RU" dirty="0"/>
              <a:t>                  </a:t>
            </a:r>
            <a:r>
              <a:rPr lang="ru-RU" sz="24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СВОБОДА ПЕРЕДВИЖЕНИЯ </a:t>
            </a:r>
          </a:p>
        </p:txBody>
      </p:sp>
      <p:pic>
        <p:nvPicPr>
          <p:cNvPr id="512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14375" cy="1109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45156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714375" y="0"/>
            <a:ext cx="8429625" cy="6858000"/>
          </a:xfrm>
          <a:prstGeom prst="rect">
            <a:avLst/>
          </a:prstGeom>
          <a:solidFill>
            <a:srgbClr val="C3D69B"/>
          </a:solidFill>
          <a:ln w="25560" cap="sq">
            <a:solidFill>
              <a:srgbClr val="C3D69B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Этапы:</a:t>
            </a:r>
          </a:p>
          <a:p>
            <a:pPr>
              <a:buClrTx/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Изучить уже существующие подобные практики и методики</a:t>
            </a:r>
          </a:p>
          <a:p>
            <a:pPr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- Провести опрос – анкетирование целевой группы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- Разработать положение о клубе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- Оборудовать тренировочную площадку и разработать тренировочные маршруты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- Приобрести необходимый инвентарь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- Обучить сотрудников (инструктор АФК)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- Организовать обучающий процесс участников велодвижения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- Организация соревнований различного уровня, участие в массовых мероприятиях, акциях</a:t>
            </a:r>
          </a:p>
          <a:p>
            <a:pPr>
              <a:buClrTx/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Оказание помощи в подборе подходящего устройства с учетом ограничений и разработка индивидуального маршрута</a:t>
            </a:r>
          </a:p>
          <a:p>
            <a:pPr>
              <a:buClrTx/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Для реализации практики необходим обученный персонал сотрудников, волонтеров и материально техническое обеспечение.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    Сотрудники прошли профессиональную переподготовку в Академии современных технологий г. Тюмень по программе «Адаптивная физическая культура и спорт», волонтеры прошли обучающие курсы на ресурсе Добро.ру и получили сертификаты «Событийное волонтерство».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 Приобретены 3 электроскутера – 240 000 руб., трицикл – 145 000 руб., 2 туристических велосипеда – 60 000 руб., 5 комплектов защиты (шлемы, перчатки, наколенники, налокотники) – 10 000 руб.,   на территории учреждения оборудована тренировочная площадка – 15 000 руб., при отсутствии своего зала, необходима аренда помещения для занятий в зимний период. Финансовые затраты составили 470 000 рублей без учета аренды зала.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Для полноценной работы клуба разработано Положение о клубе и утверждено расписание. Занятия проводятся 2 раза в неделю.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400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0"/>
            <a:ext cx="714375" cy="6858000"/>
          </a:xfrm>
          <a:prstGeom prst="rect">
            <a:avLst/>
          </a:prstGeom>
          <a:solidFill>
            <a:srgbClr val="D56509"/>
          </a:solidFill>
          <a:ln w="25560" cap="sq">
            <a:solidFill>
              <a:srgbClr val="D56509"/>
            </a:solidFill>
            <a:miter lim="800000"/>
            <a:headEnd/>
            <a:tailEnd/>
          </a:ln>
        </p:spPr>
        <p:txBody>
          <a:bodyPr vert="vert270" wrap="none" anchor="ctr"/>
          <a:lstStyle/>
          <a:p>
            <a:pPr>
              <a:defRPr/>
            </a:pPr>
            <a:r>
              <a:rPr lang="ru-RU" dirty="0"/>
              <a:t>                  </a:t>
            </a:r>
            <a:r>
              <a:rPr lang="ru-RU" sz="24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СВОБОДА ПЕРЕДВИЖЕНИЯ </a:t>
            </a:r>
          </a:p>
        </p:txBody>
      </p:sp>
      <p:pic>
        <p:nvPicPr>
          <p:cNvPr id="614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14375" cy="1109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36469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714375" y="0"/>
            <a:ext cx="8429625" cy="6858000"/>
          </a:xfrm>
          <a:prstGeom prst="rect">
            <a:avLst/>
          </a:prstGeom>
          <a:solidFill>
            <a:srgbClr val="C3D69B"/>
          </a:solidFill>
          <a:ln w="25560" cap="sq">
            <a:solidFill>
              <a:srgbClr val="C3D69B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</a:t>
            </a:r>
            <a:endParaRPr lang="ru-RU" sz="1400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5" y="0"/>
            <a:ext cx="5072063" cy="3756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17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38" y="0"/>
            <a:ext cx="2879725" cy="5080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5" y="3735388"/>
            <a:ext cx="5072063" cy="3122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0"/>
            <a:ext cx="714375" cy="6858000"/>
          </a:xfrm>
          <a:prstGeom prst="rect">
            <a:avLst/>
          </a:prstGeom>
          <a:solidFill>
            <a:srgbClr val="D56509"/>
          </a:solidFill>
          <a:ln w="25560" cap="sq">
            <a:solidFill>
              <a:srgbClr val="D56509"/>
            </a:solidFill>
            <a:miter lim="800000"/>
            <a:headEnd/>
            <a:tailEnd/>
          </a:ln>
        </p:spPr>
        <p:txBody>
          <a:bodyPr vert="vert270" wrap="none" anchor="ctr"/>
          <a:lstStyle/>
          <a:p>
            <a:pPr>
              <a:defRPr/>
            </a:pPr>
            <a:r>
              <a:rPr lang="ru-RU" dirty="0"/>
              <a:t>                  </a:t>
            </a:r>
            <a:r>
              <a:rPr lang="ru-RU" sz="24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СВОБОДА ПЕРЕДВИЖЕНИЯ </a:t>
            </a:r>
          </a:p>
        </p:txBody>
      </p:sp>
      <p:pic>
        <p:nvPicPr>
          <p:cNvPr id="717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714375" cy="1109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176" name="TextBox 9"/>
          <p:cNvSpPr txBox="1">
            <a:spLocks noChangeArrowheads="1"/>
          </p:cNvSpPr>
          <p:nvPr/>
        </p:nvSpPr>
        <p:spPr bwMode="auto">
          <a:xfrm>
            <a:off x="5857875" y="5214938"/>
            <a:ext cx="328612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Виды циклов: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Инвалидная коляска адаптированная под установку ручного привода,                                                                                      трицикл с ручным приводом, дуэт</a:t>
            </a:r>
          </a:p>
        </p:txBody>
      </p:sp>
    </p:spTree>
  </p:cSld>
  <p:clrMapOvr>
    <a:masterClrMapping/>
  </p:clrMapOvr>
  <p:transition spd="slow" advTm="6922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714375" y="0"/>
            <a:ext cx="8429625" cy="6858000"/>
          </a:xfrm>
          <a:prstGeom prst="rect">
            <a:avLst/>
          </a:prstGeom>
          <a:solidFill>
            <a:srgbClr val="C3D69B"/>
          </a:solidFill>
          <a:ln w="25560" cap="sq">
            <a:solidFill>
              <a:srgbClr val="C3D69B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5963" y="0"/>
            <a:ext cx="4618037" cy="4560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5" y="0"/>
            <a:ext cx="3897313" cy="2393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5" y="2357438"/>
            <a:ext cx="3841750" cy="3929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0"/>
            <a:ext cx="714375" cy="6858000"/>
          </a:xfrm>
          <a:prstGeom prst="rect">
            <a:avLst/>
          </a:prstGeom>
          <a:solidFill>
            <a:srgbClr val="D56509"/>
          </a:solidFill>
          <a:ln w="25560" cap="sq">
            <a:solidFill>
              <a:srgbClr val="D56509"/>
            </a:solidFill>
            <a:miter lim="800000"/>
            <a:headEnd/>
            <a:tailEnd/>
          </a:ln>
        </p:spPr>
        <p:txBody>
          <a:bodyPr vert="vert270" wrap="none" anchor="ctr"/>
          <a:lstStyle/>
          <a:p>
            <a:pPr>
              <a:defRPr/>
            </a:pPr>
            <a:r>
              <a:rPr lang="ru-RU" dirty="0"/>
              <a:t>                  </a:t>
            </a:r>
            <a:r>
              <a:rPr lang="ru-RU" sz="24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СВОБОДА ПЕРЕДВИЖЕНИЯ </a:t>
            </a:r>
          </a:p>
        </p:txBody>
      </p:sp>
      <p:pic>
        <p:nvPicPr>
          <p:cNvPr id="8199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714375" cy="1109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200" name="TextBox 10"/>
          <p:cNvSpPr txBox="1">
            <a:spLocks noChangeArrowheads="1"/>
          </p:cNvSpPr>
          <p:nvPr/>
        </p:nvSpPr>
        <p:spPr bwMode="auto">
          <a:xfrm>
            <a:off x="5072063" y="5072063"/>
            <a:ext cx="35004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Трицикл с ножным приводом, электроскутер, тандем</a:t>
            </a:r>
          </a:p>
        </p:txBody>
      </p:sp>
    </p:spTree>
  </p:cSld>
  <p:clrMapOvr>
    <a:masterClrMapping/>
  </p:clrMapOvr>
  <p:transition spd="slow" advTm="6844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714375" y="0"/>
            <a:ext cx="8429625" cy="6858000"/>
          </a:xfrm>
          <a:prstGeom prst="rect">
            <a:avLst/>
          </a:prstGeom>
          <a:solidFill>
            <a:srgbClr val="C3D69B"/>
          </a:solidFill>
          <a:ln w="25560" cap="sq">
            <a:solidFill>
              <a:srgbClr val="C3D69B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Сравнительная карта  велодорожек в городах мира.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Ситуация в Приморском крае: на Русском острове на четырёхкилометровом участке от поворота на форт Поспелова до посёлка Канал велосипедистам отдали по одной полосе движения с каждой стороны дороги т.е. всего 8 км. Велодорожек адаптированных под нужды людей с ОВЗ и инвалидов нет.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5" y="1285875"/>
            <a:ext cx="8429625" cy="557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0"/>
            <a:ext cx="714375" cy="6858000"/>
          </a:xfrm>
          <a:prstGeom prst="rect">
            <a:avLst/>
          </a:prstGeom>
          <a:solidFill>
            <a:srgbClr val="D56509"/>
          </a:solidFill>
          <a:ln w="25560" cap="sq">
            <a:solidFill>
              <a:srgbClr val="D56509"/>
            </a:solidFill>
            <a:miter lim="800000"/>
            <a:headEnd/>
            <a:tailEnd/>
          </a:ln>
        </p:spPr>
        <p:txBody>
          <a:bodyPr vert="vert270" wrap="none" anchor="ctr"/>
          <a:lstStyle/>
          <a:p>
            <a:pPr>
              <a:defRPr/>
            </a:pPr>
            <a:r>
              <a:rPr lang="ru-RU" dirty="0"/>
              <a:t>                  </a:t>
            </a:r>
            <a:r>
              <a:rPr lang="ru-RU" sz="24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СВОБОДА ПЕРЕДВИЖЕНИЯ </a:t>
            </a:r>
          </a:p>
        </p:txBody>
      </p:sp>
      <p:pic>
        <p:nvPicPr>
          <p:cNvPr id="9221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714375" cy="1109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6812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714375" y="0"/>
            <a:ext cx="8429625" cy="6858000"/>
          </a:xfrm>
          <a:prstGeom prst="rect">
            <a:avLst/>
          </a:prstGeom>
          <a:solidFill>
            <a:srgbClr val="C3D69B"/>
          </a:solidFill>
          <a:ln w="25560" cap="sq">
            <a:solidFill>
              <a:srgbClr val="C3D69B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Для выявления заинтересованности в применении такой практики проводился опрос потенциальных участников клуба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175" y="1201738"/>
            <a:ext cx="8191500" cy="4549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0"/>
            <a:ext cx="714375" cy="6858000"/>
          </a:xfrm>
          <a:prstGeom prst="rect">
            <a:avLst/>
          </a:prstGeom>
          <a:solidFill>
            <a:srgbClr val="D56509"/>
          </a:solidFill>
          <a:ln w="25560" cap="sq">
            <a:solidFill>
              <a:srgbClr val="D56509"/>
            </a:solidFill>
            <a:miter lim="800000"/>
            <a:headEnd/>
            <a:tailEnd/>
          </a:ln>
        </p:spPr>
        <p:txBody>
          <a:bodyPr vert="vert270" wrap="none" anchor="ctr"/>
          <a:lstStyle/>
          <a:p>
            <a:pPr>
              <a:defRPr/>
            </a:pPr>
            <a:r>
              <a:rPr lang="ru-RU" dirty="0"/>
              <a:t>                  </a:t>
            </a:r>
            <a:r>
              <a:rPr lang="ru-RU" sz="24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СВОБОДА ПЕРЕДВИЖЕНИЯ </a:t>
            </a:r>
          </a:p>
        </p:txBody>
      </p:sp>
      <p:pic>
        <p:nvPicPr>
          <p:cNvPr id="1024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714375" cy="1109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7360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6151</TotalTime>
  <Words>871</Words>
  <Application>Microsoft Office PowerPoint</Application>
  <PresentationFormat>Экран (4:3)</PresentationFormat>
  <Paragraphs>166</Paragraphs>
  <Slides>14</Slides>
  <Notes>14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Nasty</dc:creator>
  <cp:lastModifiedBy>Serg</cp:lastModifiedBy>
  <cp:revision>491</cp:revision>
  <cp:lastPrinted>1601-01-01T00:00:00Z</cp:lastPrinted>
  <dcterms:created xsi:type="dcterms:W3CDTF">2013-11-08T17:18:10Z</dcterms:created>
  <dcterms:modified xsi:type="dcterms:W3CDTF">2023-03-27T07:07:00Z</dcterms:modified>
</cp:coreProperties>
</file>