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86" r:id="rId3"/>
    <p:sldId id="288" r:id="rId4"/>
    <p:sldId id="301" r:id="rId5"/>
    <p:sldId id="302" r:id="rId6"/>
    <p:sldId id="303" r:id="rId7"/>
    <p:sldId id="306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37E7B6-99B8-439E-A169-8ED91859839C}">
          <p14:sldIdLst>
            <p14:sldId id="256"/>
            <p14:sldId id="286"/>
            <p14:sldId id="288"/>
            <p14:sldId id="301"/>
            <p14:sldId id="302"/>
            <p14:sldId id="303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58A"/>
    <a:srgbClr val="0033A0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54" autoAdjust="0"/>
  </p:normalViewPr>
  <p:slideViewPr>
    <p:cSldViewPr>
      <p:cViewPr varScale="1">
        <p:scale>
          <a:sx n="91" d="100"/>
          <a:sy n="91" d="100"/>
        </p:scale>
        <p:origin x="113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7-4316-936F-7717582D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A0247-486A-458E-90E6-E12A2856BFF3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6715-68A8-443D-B21E-E30A605F16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95FB40-11FC-441F-885D-1B1D205046B5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2F0623-F40F-4D02-A2BD-ECBA01124ED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6.wdp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microsoft.com/office/2007/relationships/hdphoto" Target="../media/hdphoto7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11.wdp"/><Relationship Id="rId3" Type="http://schemas.openxmlformats.org/officeDocument/2006/relationships/image" Target="../media/image39.jpeg"/><Relationship Id="rId7" Type="http://schemas.microsoft.com/office/2007/relationships/hdphoto" Target="../media/hdphoto9.wdp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650047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9758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2400" dirty="0">
                <a:latin typeface="Montserrat Medium" panose="00000600000000000000" pitchFamily="2" charset="-52"/>
                <a:cs typeface="Times New Roman"/>
              </a:rPr>
              <a:t> </a:t>
            </a:r>
            <a:r>
              <a:rPr lang="ru-RU" sz="2400" b="1" dirty="0">
                <a:solidFill>
                  <a:srgbClr val="09758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«Цифровой ЦЗН»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832668"/>
            <a:ext cx="7708776" cy="116428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197221" y="197114"/>
            <a:ext cx="774380" cy="694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0" y="5085184"/>
            <a:ext cx="3566358" cy="1772816"/>
          </a:xfrm>
          <a:prstGeom prst="triangle">
            <a:avLst>
              <a:gd name="adj" fmla="val 57008"/>
            </a:avLst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KlimovaOV\Desktop\Ольга\Климова ОВ\Запросы\2021\10122021 - Слайды по МС\Картинки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76304"/>
            <a:ext cx="3619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78" y="352474"/>
            <a:ext cx="7228284" cy="548640"/>
          </a:xfrm>
        </p:spPr>
        <p:txBody>
          <a:bodyPr/>
          <a:lstStyle/>
          <a:p>
            <a:r>
              <a:rPr lang="ru-RU" sz="1800" b="1" dirty="0">
                <a:solidFill>
                  <a:srgbClr val="0975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ПРОЦЕССОВ</a:t>
            </a:r>
          </a:p>
        </p:txBody>
      </p:sp>
      <p:pic>
        <p:nvPicPr>
          <p:cNvPr id="12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197221" y="197114"/>
            <a:ext cx="774380" cy="694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67022" y="1069344"/>
            <a:ext cx="429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Подача сведений о вакансиях и подбор персонала для работодателей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Содействие гражданам в поиске работы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Сопровождение трудоустройства инвалидов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98730" y="1153982"/>
            <a:ext cx="367504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161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общественных работ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161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Выдача справок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161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Предоставление отчетности в министерство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119" y="1069344"/>
            <a:ext cx="8295660" cy="94860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52120" y="891298"/>
            <a:ext cx="29654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ЦЕНТРЫ ЗАНЯТОСТИ НАСЕЛЕНИЯ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2100" y="2348880"/>
            <a:ext cx="6706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Регистрация коллективных договоров и соглашений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289" y="2359063"/>
            <a:ext cx="8295661" cy="30518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1" y="2250047"/>
            <a:ext cx="15573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1E86C8"/>
                </a:solidFill>
                <a:latin typeface="+mj-lt"/>
              </a:defRPr>
            </a:lvl1pPr>
          </a:lstStyle>
          <a:p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МИНИСТЕРСТВО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401989" y="2780928"/>
            <a:ext cx="8335961" cy="43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0" kern="1200">
                <a:solidFill>
                  <a:srgbClr val="0975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8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62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4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/>
            <a:r>
              <a:rPr lang="ru-RU" b="1" dirty="0"/>
              <a:t>ЭЛЕМЕНТЫ ДИАГНОСТИКИ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6044" y="3213125"/>
            <a:ext cx="1448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КАРТИРОВАНИЕ ПРОЦЕССОВ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75506" y="3213125"/>
            <a:ext cx="2250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ОЦЕНКА УРОВНЯ УДОВЛЕТВОРЕННОСТИ КЛИЕНТОВ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57358" y="3198529"/>
            <a:ext cx="1839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КАРТИРОВАНИЕ ПОТОКА ДОКУМЕНТОВ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66490" y="3198529"/>
            <a:ext cx="145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ВРЕМЕННЫЕ ЗАМЕРЫ ПРОЦЕССОВ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01989" y="4330141"/>
            <a:ext cx="2073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ДЕТАЛЬНЫЙ АНАЛИЗ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трудоёмкости всех этапов процессов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1989" y="3679567"/>
            <a:ext cx="1958747" cy="13011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3817" y="3711192"/>
            <a:ext cx="2073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ДЕТАЛЬНЫЙ АНАЛИЗ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трудоёмкости всех этапов процессов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407" l="0" r="100000">
                        <a14:foregroundMark x1="37100" y1="1667" x2="46200" y2="7222"/>
                        <a14:foregroundMark x1="31600" y1="72593" x2="700" y2="80370"/>
                        <a14:foregroundMark x1="53500" y1="5370" x2="48900" y2="8796"/>
                        <a14:foregroundMark x1="96700" y1="53611" x2="63800" y2="50741"/>
                        <a14:backgroundMark x1="28800" y1="9167" x2="13900" y2="30370"/>
                        <a14:backgroundMark x1="29000" y1="1204" x2="2300" y2="1389"/>
                        <a14:backgroundMark x1="2200" y1="2315" x2="800" y2="66667"/>
                        <a14:backgroundMark x1="800" y1="66667" x2="25700" y2="65741"/>
                        <a14:backgroundMark x1="27000" y1="66481" x2="12100" y2="32315"/>
                        <a14:backgroundMark x1="30300" y1="4444" x2="52800" y2="26204"/>
                        <a14:backgroundMark x1="59100" y1="2130" x2="98200" y2="2407"/>
                        <a14:backgroundMark x1="97800" y1="3333" x2="98300" y2="40463"/>
                        <a14:backgroundMark x1="99000" y1="41389" x2="63900" y2="40463"/>
                        <a14:backgroundMark x1="92400" y1="82315" x2="16900" y2="88241"/>
                        <a14:backgroundMark x1="73300" y1="66204" x2="96700" y2="83333"/>
                        <a14:backgroundMark x1="46700" y1="62963" x2="54000" y2="60370"/>
                        <a14:backgroundMark x1="34600" y1="62407" x2="44000" y2="63333"/>
                        <a14:backgroundMark x1="44000" y1="35833" x2="34400" y2="52593"/>
                        <a14:backgroundMark x1="50300" y1="47500" x2="29500" y2="41852"/>
                        <a14:backgroundMark x1="65000" y1="66852" x2="56300" y2="74444"/>
                        <a14:backgroundMark x1="14700" y1="90278" x2="9400" y2="90278"/>
                        <a14:backgroundMark x1="8300" y1="90741" x2="3100" y2="91944"/>
                        <a14:backgroundMark x1="60200" y1="27870" x2="58600" y2="31759"/>
                        <a14:backgroundMark x1="61200" y1="34815" x2="59300" y2="32500"/>
                        <a14:backgroundMark x1="62200" y1="35463" x2="62200" y2="35463"/>
                        <a14:backgroundMark x1="67700" y1="27685" x2="64600" y2="33333"/>
                        <a14:backgroundMark x1="97400" y1="64074" x2="73800" y2="58704"/>
                        <a14:backgroundMark x1="97100" y1="62037" x2="79200" y2="58704"/>
                        <a14:backgroundMark x1="72500" y1="59074" x2="66900" y2="60000"/>
                        <a14:backgroundMark x1="65600" y1="60093" x2="56100" y2="55926"/>
                        <a14:backgroundMark x1="1000" y1="90093" x2="24700" y2="83241"/>
                        <a14:backgroundMark x1="40900" y1="76852" x2="32300" y2="79259"/>
                        <a14:backgroundMark x1="25300" y1="68704" x2="23800" y2="68981"/>
                        <a14:backgroundMark x1="61500" y1="21204" x2="61500" y2="21204"/>
                        <a14:backgroundMark x1="44100" y1="70556" x2="43500" y2="70926"/>
                        <a14:backgroundMark x1="61700" y1="21111" x2="62200" y2="21481"/>
                        <a14:backgroundMark x1="60800" y1="20648" x2="60800" y2="20648"/>
                        <a14:backgroundMark x1="89900" y1="24352" x2="80500" y2="1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9" y="4099512"/>
            <a:ext cx="1398834" cy="9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2603085" y="3679567"/>
            <a:ext cx="1958747" cy="13011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30404" y="3719637"/>
            <a:ext cx="2104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ПОИСК ПОТЕРЬ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неэффективности в работе</a:t>
            </a: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7778" l="3556" r="97778">
                        <a14:foregroundMark x1="23556" y1="25556" x2="25556" y2="23333"/>
                        <a14:foregroundMark x1="28000" y1="21111" x2="31333" y2="18444"/>
                        <a14:foregroundMark x1="32222" y1="17778" x2="35556" y2="16000"/>
                        <a14:foregroundMark x1="36667" y1="15333" x2="39333" y2="14222"/>
                        <a14:foregroundMark x1="40667" y1="14000" x2="44000" y2="12889"/>
                        <a14:foregroundMark x1="45111" y1="12889" x2="48667" y2="12222"/>
                        <a14:foregroundMark x1="52000" y1="6667" x2="52000" y2="5111"/>
                        <a14:foregroundMark x1="51556" y1="5111" x2="51556" y2="5111"/>
                        <a14:foregroundMark x1="52889" y1="5556" x2="64889" y2="16000"/>
                        <a14:foregroundMark x1="65111" y1="15111" x2="66889" y2="16000"/>
                        <a14:foregroundMark x1="68222" y1="16444" x2="70667" y2="18000"/>
                        <a14:foregroundMark x1="71333" y1="18444" x2="73333" y2="19778"/>
                        <a14:foregroundMark x1="74000" y1="20222" x2="76889" y2="22889"/>
                        <a14:foregroundMark x1="77111" y1="23556" x2="80444" y2="26444"/>
                        <a14:foregroundMark x1="88667" y1="49111" x2="88444" y2="46000"/>
                        <a14:foregroundMark x1="95111" y1="50889" x2="91556" y2="55111"/>
                        <a14:foregroundMark x1="85778" y1="62889" x2="82667" y2="68444"/>
                        <a14:foregroundMark x1="69778" y1="58222" x2="60222" y2="69333"/>
                        <a14:foregroundMark x1="71778" y1="47556" x2="66889" y2="36000"/>
                        <a14:foregroundMark x1="61778" y1="31556" x2="57111" y2="31556"/>
                        <a14:foregroundMark x1="47111" y1="28889" x2="40222" y2="31111"/>
                        <a14:foregroundMark x1="35333" y1="36000" x2="32222" y2="41111"/>
                        <a14:foregroundMark x1="88222" y1="44000" x2="87333" y2="39556"/>
                        <a14:foregroundMark x1="86889" y1="38000" x2="85111" y2="34222"/>
                        <a14:foregroundMark x1="84444" y1="32889" x2="80889" y2="27111"/>
                        <a14:foregroundMark x1="90000" y1="49778" x2="94667" y2="49556"/>
                        <a14:foregroundMark x1="57674" y1="38605" x2="37674" y2="48837"/>
                        <a14:backgroundMark x1="89333" y1="48667" x2="89333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80" y="4130744"/>
            <a:ext cx="891690" cy="8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716753" y="3678266"/>
            <a:ext cx="1958747" cy="13011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701485" y="3730634"/>
            <a:ext cx="1958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рабочей и клиентской зон</a:t>
            </a:r>
          </a:p>
        </p:txBody>
      </p: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2199" y1="42135" x2="52256" y2="41948"/>
                        <a14:foregroundMark x1="55169" y1="53558" x2="52632" y2="58801"/>
                        <a14:foregroundMark x1="54041" y1="23034" x2="51786" y2="25281"/>
                        <a14:foregroundMark x1="61184" y1="23408" x2="74248" y2="23783"/>
                        <a14:foregroundMark x1="73214" y1="59925" x2="58459" y2="66292"/>
                        <a14:foregroundMark x1="46147" y1="76404" x2="50188" y2="77528"/>
                        <a14:foregroundMark x1="52820" y1="88015" x2="54417" y2="91948"/>
                        <a14:foregroundMark x1="56485" y1="91573" x2="55075" y2="94007"/>
                        <a14:foregroundMark x1="24248" y1="63296" x2="35056" y2="62360"/>
                        <a14:foregroundMark x1="38534" y1="75281" x2="36466" y2="78277"/>
                        <a14:foregroundMark x1="39944" y1="77715" x2="39380" y2="79026"/>
                        <a14:foregroundMark x1="36560" y1="81648" x2="34398" y2="82584"/>
                        <a14:foregroundMark x1="76974" y1="37079" x2="77068" y2="40449"/>
                        <a14:foregroundMark x1="58929" y1="38202" x2="59680" y2="41011"/>
                        <a14:foregroundMark x1="60338" y1="41760" x2="63252" y2="43446"/>
                        <a14:foregroundMark x1="65226" y1="44382" x2="69549" y2="43820"/>
                        <a14:foregroundMark x1="75752" y1="40824" x2="74154" y2="42135"/>
                        <a14:foregroundMark x1="72932" y1="43258" x2="71335" y2="44007"/>
                        <a14:foregroundMark x1="36842" y1="58801" x2="37030" y2="64794"/>
                        <a14:foregroundMark x1="36372" y1="55431" x2="36748" y2="56367"/>
                        <a14:foregroundMark x1="72838" y1="54682" x2="72838" y2="54682"/>
                        <a14:foregroundMark x1="73402" y1="66292" x2="73308" y2="59176"/>
                        <a14:foregroundMark x1="73308" y1="57678" x2="73402" y2="59738"/>
                        <a14:foregroundMark x1="56861" y1="59551" x2="56861" y2="64232"/>
                        <a14:foregroundMark x1="56861" y1="64981" x2="56767" y2="70599"/>
                        <a14:foregroundMark x1="51108" y1="9412" x2="44018" y2="16471"/>
                        <a14:foregroundMark x1="34564" y1="29706" x2="25702" y2="35000"/>
                        <a14:foregroundMark x1="30576" y1="22059" x2="24225" y2="24706"/>
                        <a14:foregroundMark x1="36484" y1="22059" x2="36337" y2="42059"/>
                        <a14:foregroundMark x1="36484" y1="20588" x2="36484" y2="20588"/>
                        <a14:foregroundMark x1="51108" y1="96471" x2="45790" y2="96765"/>
                        <a14:foregroundMark x1="22009" y1="77941" x2="23338" y2="80294"/>
                        <a14:foregroundMark x1="45980" y1="71629" x2="45416" y2="92978"/>
                        <a14:backgroundMark x1="67575" y1="29213" x2="67669" y2="30712"/>
                        <a14:backgroundMark x1="73120" y1="30150" x2="72932" y2="32397"/>
                        <a14:backgroundMark x1="4887" y1="61798" x2="5827" y2="73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24" y="4058191"/>
            <a:ext cx="1666992" cy="8366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776236" y="3678266"/>
            <a:ext cx="1958747" cy="13011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800039" y="3702017"/>
            <a:ext cx="1958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маршрутов передвижения сотрудников и клиентских потоков</a:t>
            </a: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0" r="100000">
                        <a14:foregroundMark x1="62600" y1="13205" x2="61400" y2="12308"/>
                        <a14:foregroundMark x1="55100" y1="15000" x2="53500" y2="16667"/>
                        <a14:foregroundMark x1="37200" y1="16410" x2="36100" y2="18846"/>
                        <a14:foregroundMark x1="29200" y1="16410" x2="29200" y2="18462"/>
                        <a14:foregroundMark x1="22700" y1="17821" x2="22400" y2="20000"/>
                        <a14:foregroundMark x1="30900" y1="22821" x2="31000" y2="24359"/>
                        <a14:foregroundMark x1="64300" y1="39744" x2="64300" y2="39744"/>
                        <a14:foregroundMark x1="39024" y1="33333" x2="39373" y2="27230"/>
                        <a14:foregroundMark x1="24390" y1="21596" x2="21603" y2="23005"/>
                        <a14:foregroundMark x1="29617" y1="22535" x2="29617" y2="26291"/>
                        <a14:foregroundMark x1="25784" y1="25822" x2="24739" y2="27230"/>
                        <a14:foregroundMark x1="66202" y1="32394" x2="65854" y2="36150"/>
                        <a14:backgroundMark x1="6200" y1="7821" x2="71400" y2="6410"/>
                        <a14:backgroundMark x1="97100" y1="3974" x2="97600" y2="43846"/>
                        <a14:backgroundMark x1="92700" y1="80000" x2="37400" y2="84103"/>
                        <a14:backgroundMark x1="5100" y1="37821" x2="4300" y2="67308"/>
                        <a14:backgroundMark x1="8100" y1="38974" x2="8000" y2="67051"/>
                        <a14:backgroundMark x1="68300" y1="67564" x2="53000" y2="44231"/>
                        <a14:backgroundMark x1="42800" y1="26795" x2="44300" y2="30513"/>
                        <a14:backgroundMark x1="10500" y1="48974" x2="26600" y2="46410"/>
                        <a14:backgroundMark x1="39200" y1="44103" x2="36500" y2="44487"/>
                        <a14:backgroundMark x1="33300" y1="17821" x2="32700" y2="27949"/>
                        <a14:backgroundMark x1="63400" y1="40256" x2="53300" y2="41795"/>
                        <a14:backgroundMark x1="75300" y1="38333" x2="73100" y2="38590"/>
                        <a14:backgroundMark x1="81100" y1="36154" x2="79000" y2="37308"/>
                        <a14:backgroundMark x1="58500" y1="18846" x2="58600" y2="20513"/>
                        <a14:backgroundMark x1="63900" y1="18333" x2="63800" y2="20385"/>
                        <a14:backgroundMark x1="27500" y1="24872" x2="28400" y2="30000"/>
                        <a14:backgroundMark x1="71700" y1="30513" x2="70800" y2="31282"/>
                        <a14:backgroundMark x1="56200" y1="20769" x2="56200" y2="20769"/>
                        <a14:backgroundMark x1="61900" y1="22564" x2="61900" y2="22564"/>
                        <a14:backgroundMark x1="66900" y1="17692" x2="66900" y2="17692"/>
                        <a14:backgroundMark x1="38200" y1="22436" x2="38300" y2="24103"/>
                        <a14:backgroundMark x1="40400" y1="26154" x2="40400" y2="26154"/>
                        <a14:backgroundMark x1="37100" y1="27821" x2="37100" y2="27821"/>
                        <a14:backgroundMark x1="29300" y1="45000" x2="29200" y2="46410"/>
                        <a14:backgroundMark x1="33100" y1="45897" x2="33100" y2="45897"/>
                        <a14:backgroundMark x1="34800" y1="44615" x2="34800" y2="44615"/>
                        <a14:backgroundMark x1="41800" y1="44231" x2="41800" y2="44231"/>
                        <a14:backgroundMark x1="66700" y1="38718" x2="66500" y2="40000"/>
                        <a14:backgroundMark x1="64700" y1="39359" x2="64700" y2="39359"/>
                        <a14:backgroundMark x1="67800" y1="39872" x2="67800" y2="39872"/>
                        <a14:backgroundMark x1="70300" y1="38205" x2="70300" y2="39359"/>
                        <a14:backgroundMark x1="87168" y1="71591" x2="38717" y2="78693"/>
                        <a14:backgroundMark x1="22566" y1="87216" x2="1549" y2="88068"/>
                        <a14:backgroundMark x1="16593" y1="54830" x2="11062" y2="63068"/>
                        <a14:backgroundMark x1="92478" y1="11648" x2="92478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91" y="4058191"/>
            <a:ext cx="1321435" cy="982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6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9758A"/>
                </a:solidFill>
              </a:rPr>
              <a:t>  ДОСТИЖЕНИЯ</a:t>
            </a:r>
            <a:endParaRPr lang="ru-RU" sz="2000" dirty="0">
              <a:solidFill>
                <a:srgbClr val="09758A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0" y="5085184"/>
            <a:ext cx="3566358" cy="1772816"/>
          </a:xfrm>
          <a:prstGeom prst="triangle">
            <a:avLst>
              <a:gd name="adj" fmla="val 57008"/>
            </a:avLst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197221" y="197114"/>
            <a:ext cx="774380" cy="694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76347" y="1052736"/>
            <a:ext cx="2813663" cy="1752600"/>
          </a:xfrm>
          <a:prstGeom prst="roundRect">
            <a:avLst>
              <a:gd name="adj" fmla="val 4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872" y="1076855"/>
            <a:ext cx="2813663" cy="1752600"/>
          </a:xfrm>
          <a:prstGeom prst="roundRect">
            <a:avLst>
              <a:gd name="adj" fmla="val 4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973" y="3058431"/>
            <a:ext cx="2814212" cy="1772816"/>
          </a:xfrm>
          <a:prstGeom prst="roundRect">
            <a:avLst>
              <a:gd name="adj" fmla="val 4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91807" y="3058431"/>
            <a:ext cx="2797917" cy="1752600"/>
          </a:xfrm>
          <a:prstGeom prst="roundRect">
            <a:avLst>
              <a:gd name="adj" fmla="val 4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6347" y="1183714"/>
            <a:ext cx="2894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УМЕНЬШЕНИЕ ВРЕМЕНИ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подачу работодателями вакансий на 97%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100000" l="10000" r="90000">
                        <a14:foregroundMark x1="46087" y1="33203" x2="48913" y2="58008"/>
                        <a14:foregroundMark x1="50543" y1="29297" x2="56630" y2="52344"/>
                        <a14:foregroundMark x1="57826" y1="36328" x2="43152" y2="49023"/>
                        <a14:foregroundMark x1="52065" y1="47070" x2="53587" y2="55859"/>
                        <a14:foregroundMark x1="36087" y1="73828" x2="50978" y2="83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5" y="1772816"/>
            <a:ext cx="1494547" cy="8317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45B05E-5165-1C64-545A-AEBE296F3C93}"/>
              </a:ext>
            </a:extLst>
          </p:cNvPr>
          <p:cNvSpPr/>
          <p:nvPr/>
        </p:nvSpPr>
        <p:spPr>
          <a:xfrm>
            <a:off x="376347" y="3105834"/>
            <a:ext cx="281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СОКРАЩЕНИЕ КОЛИЧЕСТВА </a:t>
            </a:r>
          </a:p>
          <a:p>
            <a:r>
              <a:rPr lang="ru-RU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отчетов, предоставляемых центрами занятости в министерство на 65%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19B44-0CF0-AEAD-232C-E052671E3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37" y="3817270"/>
            <a:ext cx="1609483" cy="10729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2E0605-38DF-A859-C02A-06034AEEA944}"/>
              </a:ext>
            </a:extLst>
          </p:cNvPr>
          <p:cNvSpPr/>
          <p:nvPr/>
        </p:nvSpPr>
        <p:spPr>
          <a:xfrm>
            <a:off x="3391807" y="1191593"/>
            <a:ext cx="29289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СОКРАЩЕНИЕ КОЛИЧЕСТВА </a:t>
            </a:r>
            <a:r>
              <a:rPr lang="ru-RU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административных процедур по регистрации коллективных договоров и соглашений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F904A-E4DF-25F4-B4EE-FD35B06B3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097" y="1697198"/>
            <a:ext cx="1536325" cy="11461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32538-08E4-9037-6EC4-C91D37789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906" y="1654226"/>
            <a:ext cx="823031" cy="6828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5E4570-DD3D-61CB-A7D4-6F4C90B409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5422" y="2159831"/>
            <a:ext cx="1207113" cy="6828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CA8BEE-79C8-090F-A485-3EE58876B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692" y="1636506"/>
            <a:ext cx="823031" cy="6828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30E2C1-D3AE-E08F-C54D-8434510E25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4303" y="2160534"/>
            <a:ext cx="1201016" cy="6828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3E4293-963F-4562-C12B-852F0EC86F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8613" y="3164044"/>
            <a:ext cx="3377477" cy="5060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97FD6F-3EC5-7AA2-3E65-F729846565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6487" y="3459574"/>
            <a:ext cx="2761727" cy="14570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1059E0-FB4B-4E75-EBDE-81E34E040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3168" y="3715779"/>
            <a:ext cx="932769" cy="810838"/>
          </a:xfrm>
          <a:prstGeom prst="rect">
            <a:avLst/>
          </a:prstGeom>
        </p:spPr>
      </p:pic>
      <p:sp>
        <p:nvSpPr>
          <p:cNvPr id="17" name="Скругленный прямоугольник 13">
            <a:extLst>
              <a:ext uri="{FF2B5EF4-FFF2-40B4-BE49-F238E27FC236}">
                <a16:creationId xmlns:a16="http://schemas.microsoft.com/office/drawing/2014/main" id="{51DBC8F7-6AF7-0FD7-C988-0A18389AE336}"/>
              </a:ext>
            </a:extLst>
          </p:cNvPr>
          <p:cNvSpPr/>
          <p:nvPr/>
        </p:nvSpPr>
        <p:spPr>
          <a:xfrm>
            <a:off x="6346051" y="1266099"/>
            <a:ext cx="2667784" cy="3584663"/>
          </a:xfrm>
          <a:prstGeom prst="roundRect">
            <a:avLst>
              <a:gd name="adj" fmla="val 3366"/>
            </a:avLst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111D3C-EE74-A94C-8BA2-DB0E624563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8873" y="809621"/>
            <a:ext cx="2664183" cy="55478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EF7B8B-4AEB-420D-B3F5-D57FB7BFCAB2}"/>
              </a:ext>
            </a:extLst>
          </p:cNvPr>
          <p:cNvSpPr/>
          <p:nvPr/>
        </p:nvSpPr>
        <p:spPr>
          <a:xfrm>
            <a:off x="7323976" y="1591702"/>
            <a:ext cx="18145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Информирование о положении на рынке труда</a:t>
            </a:r>
          </a:p>
          <a:p>
            <a:pPr marL="177800" indent="-177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 Организация ярмарок вакансий и учебных рабочих мест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3F8D5E-CB8F-6728-7E47-CE13A40F10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85221" y="1685104"/>
            <a:ext cx="847417" cy="11522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5C42B0-5C72-D621-2244-9F011A244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1198" y="3279684"/>
            <a:ext cx="1798476" cy="944962"/>
          </a:xfrm>
          <a:prstGeom prst="rect">
            <a:avLst/>
          </a:prstGeom>
        </p:spPr>
      </p:pic>
      <p:sp>
        <p:nvSpPr>
          <p:cNvPr id="30" name="Куб 29">
            <a:extLst>
              <a:ext uri="{FF2B5EF4-FFF2-40B4-BE49-F238E27FC236}">
                <a16:creationId xmlns:a16="http://schemas.microsoft.com/office/drawing/2014/main" id="{FFB7D9C5-C6F9-970B-4A9F-F2BB9E15C3C8}"/>
              </a:ext>
            </a:extLst>
          </p:cNvPr>
          <p:cNvSpPr/>
          <p:nvPr/>
        </p:nvSpPr>
        <p:spPr>
          <a:xfrm flipH="1">
            <a:off x="6524037" y="3242121"/>
            <a:ext cx="762862" cy="923653"/>
          </a:xfrm>
          <a:prstGeom prst="cube">
            <a:avLst>
              <a:gd name="adj" fmla="val 400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3F77915-F133-8303-9444-69E6AE1DA3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3276" y="3315231"/>
            <a:ext cx="823031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52F693-5AE8-7363-8BE0-27B97016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11" y="0"/>
            <a:ext cx="8035224" cy="12314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326073-5762-2DE8-3E8E-7FF442ED2D94}"/>
              </a:ext>
            </a:extLst>
          </p:cNvPr>
          <p:cNvSpPr/>
          <p:nvPr/>
        </p:nvSpPr>
        <p:spPr>
          <a:xfrm>
            <a:off x="3851920" y="548679"/>
            <a:ext cx="5292079" cy="453650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405EC1-13CA-5BF8-073F-25146AB3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12" y="764704"/>
            <a:ext cx="345056" cy="332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BCEDD3-35BA-BF47-C761-37B423E78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849186"/>
            <a:ext cx="3194581" cy="2127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331814-F641-2B6A-E43B-F64D533A7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076" y="1375222"/>
            <a:ext cx="345056" cy="332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9BCEC6-BAD9-2457-A479-3CF42FA4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78" y="1841804"/>
            <a:ext cx="347502" cy="3353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2C047-E69C-AAA1-BBB5-6D5F3637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04" y="2258316"/>
            <a:ext cx="347502" cy="3353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399130-4FC9-3AC5-DC82-FAF17031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12" y="2789320"/>
            <a:ext cx="347502" cy="3353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A81FEF-BFA0-17A9-902E-1EB9CE37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70" y="3340928"/>
            <a:ext cx="347502" cy="33530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4B6DFA-356A-2827-A6AF-9CA9EDDEB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442" y="1125404"/>
            <a:ext cx="1260148" cy="14078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565A245-48B8-4CBC-7F0B-8591EB8DB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273"/>
            <a:ext cx="2356105" cy="1328920"/>
          </a:xfrm>
          <a:prstGeom prst="rect">
            <a:avLst/>
          </a:prstGeom>
        </p:spPr>
      </p:pic>
      <p:pic>
        <p:nvPicPr>
          <p:cNvPr id="14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197221" y="197114"/>
            <a:ext cx="387190" cy="347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69132" y="763647"/>
            <a:ext cx="491771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100" dirty="0">
                <a:latin typeface="+mn-lt"/>
              </a:rPr>
              <a:t>Увеличение на 68 процентных пунктов доли сведений, предоставляемых в электронном виде (с 2% до 70%)</a:t>
            </a:r>
          </a:p>
          <a:p>
            <a:pPr>
              <a:spcAft>
                <a:spcPts val="1800"/>
              </a:spcAft>
            </a:pPr>
            <a:r>
              <a:rPr lang="ru-RU" sz="1100" dirty="0">
                <a:latin typeface="+mn-lt"/>
              </a:rPr>
              <a:t>Увеличение на 15 процентных пунктов доли работодателей, заявляющих о вакансиях в службу занятости </a:t>
            </a:r>
            <a:r>
              <a:rPr lang="ru-RU" sz="1100" dirty="0" smtClean="0">
                <a:latin typeface="+mn-lt"/>
              </a:rPr>
              <a:t>населения </a:t>
            </a:r>
            <a:r>
              <a:rPr lang="ru-RU" sz="1100" dirty="0">
                <a:latin typeface="+mn-lt"/>
              </a:rPr>
              <a:t>(с 35% до 50%)</a:t>
            </a:r>
          </a:p>
          <a:p>
            <a:pPr>
              <a:spcAft>
                <a:spcPts val="1800"/>
              </a:spcAft>
            </a:pPr>
            <a:r>
              <a:rPr lang="ru-RU" sz="1100" dirty="0">
                <a:latin typeface="+mn-lt"/>
              </a:rPr>
              <a:t>Сокращение сроков регистрации клиентов на </a:t>
            </a:r>
            <a:r>
              <a:rPr lang="ru-RU" sz="1100" dirty="0" smtClean="0">
                <a:latin typeface="+mn-lt"/>
              </a:rPr>
              <a:t>88%</a:t>
            </a:r>
            <a:endParaRPr lang="ru-RU" sz="1100" dirty="0"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ru-RU" sz="1100" dirty="0">
                <a:latin typeface="+mn-lt"/>
              </a:rPr>
              <a:t>Сокращение среднего времени </a:t>
            </a:r>
            <a:r>
              <a:rPr lang="ru-RU" sz="1100" dirty="0" smtClean="0">
                <a:latin typeface="+mn-lt"/>
              </a:rPr>
              <a:t>безработицы – </a:t>
            </a:r>
            <a:r>
              <a:rPr lang="ru-RU" sz="1100" dirty="0">
                <a:latin typeface="+mn-lt"/>
              </a:rPr>
              <a:t>с 6 до 4 месяцев</a:t>
            </a:r>
          </a:p>
          <a:p>
            <a:pPr>
              <a:spcAft>
                <a:spcPts val="1800"/>
              </a:spcAft>
            </a:pPr>
            <a:r>
              <a:rPr lang="ru-RU" sz="1100" dirty="0">
                <a:latin typeface="+mn-lt"/>
              </a:rPr>
              <a:t>Сокращение времени протекания процессов оказания государственных услуг на 33% - 97% в зависимости от услуги</a:t>
            </a:r>
          </a:p>
          <a:p>
            <a:pPr>
              <a:spcAft>
                <a:spcPts val="1800"/>
              </a:spcAft>
            </a:pPr>
            <a:r>
              <a:rPr lang="ru-RU" sz="1100" dirty="0">
                <a:latin typeface="+mn-lt"/>
              </a:rPr>
              <a:t>Оцифровано (переведено в цифровой формат) </a:t>
            </a:r>
            <a:r>
              <a:rPr lang="ru-RU" sz="1100" dirty="0" smtClean="0">
                <a:latin typeface="+mn-lt"/>
              </a:rPr>
              <a:t> </a:t>
            </a:r>
            <a:r>
              <a:rPr lang="ru-RU" sz="1100" dirty="0">
                <a:latin typeface="+mn-lt"/>
              </a:rPr>
              <a:t>личных дел безработных граждан, </a:t>
            </a:r>
            <a:r>
              <a:rPr lang="ru-RU" sz="1100" dirty="0" smtClean="0">
                <a:latin typeface="+mn-lt"/>
              </a:rPr>
              <a:t>сведения </a:t>
            </a:r>
            <a:r>
              <a:rPr lang="ru-RU" sz="1100" dirty="0">
                <a:latin typeface="+mn-lt"/>
              </a:rPr>
              <a:t>о которых хранились только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19577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363910-E93F-501F-4FF6-97706418062C}"/>
              </a:ext>
            </a:extLst>
          </p:cNvPr>
          <p:cNvSpPr/>
          <p:nvPr/>
        </p:nvSpPr>
        <p:spPr>
          <a:xfrm>
            <a:off x="196117" y="544206"/>
            <a:ext cx="4185760" cy="24920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80E0B-C3DB-A6A8-4AE9-4A8292CADE9C}"/>
              </a:ext>
            </a:extLst>
          </p:cNvPr>
          <p:cNvSpPr txBox="1"/>
          <p:nvPr/>
        </p:nvSpPr>
        <p:spPr>
          <a:xfrm>
            <a:off x="467545" y="1137601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Calibri Light" panose="020F0302020204030204"/>
              </a:rPr>
              <a:t>ЗАПРОСЫ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D7E8CB-32F0-BEAB-CBF7-08D441F78422}"/>
              </a:ext>
            </a:extLst>
          </p:cNvPr>
          <p:cNvSpPr/>
          <p:nvPr/>
        </p:nvSpPr>
        <p:spPr>
          <a:xfrm>
            <a:off x="2367816" y="1211269"/>
            <a:ext cx="20259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Calibri Light" panose="020F0302020204030204"/>
              </a:rPr>
              <a:t>ОКАЗАННЫЕ УСЛУГИ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30CDB92-711C-00E2-0198-A365821B0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77550"/>
              </p:ext>
            </p:extLst>
          </p:nvPr>
        </p:nvGraphicFramePr>
        <p:xfrm>
          <a:off x="-425278" y="1497558"/>
          <a:ext cx="2988063" cy="153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FBDA61-9DF9-782D-8389-E92ABD9AD9EA}"/>
              </a:ext>
            </a:extLst>
          </p:cNvPr>
          <p:cNvSpPr txBox="1">
            <a:spLocks/>
          </p:cNvSpPr>
          <p:nvPr/>
        </p:nvSpPr>
        <p:spPr>
          <a:xfrm>
            <a:off x="1043609" y="57253"/>
            <a:ext cx="7886700" cy="83253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9758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9758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ЦИФРОВИЗАЦИЯ СЛУЖБЫ ЗАНЯТОСТИ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67CF38-6C5C-4BD1-8294-DD011F1C9EA7}"/>
              </a:ext>
            </a:extLst>
          </p:cNvPr>
          <p:cNvSpPr/>
          <p:nvPr/>
        </p:nvSpPr>
        <p:spPr>
          <a:xfrm>
            <a:off x="184228" y="682035"/>
            <a:ext cx="4185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C3F64"/>
                </a:solidFill>
                <a:latin typeface="Calibri Light" panose="020F0302020204030204"/>
              </a:rPr>
              <a:t>ПОКАЗАТЕЛИ ПРОЦЕССА ОКАЗАНИЯ ГОСУСЛУГ </a:t>
            </a:r>
          </a:p>
          <a:p>
            <a:pPr algn="ctr"/>
            <a:r>
              <a:rPr lang="ru-RU" sz="1050" b="1" dirty="0">
                <a:solidFill>
                  <a:srgbClr val="0C3F64"/>
                </a:solidFill>
                <a:latin typeface="Calibri Light" panose="020F0302020204030204"/>
              </a:rPr>
              <a:t>в электронном виде в 2020 году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726A4F-0054-9FB6-E8B6-7B2849D84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1" y="1493793"/>
            <a:ext cx="2987299" cy="1536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30F47A-B235-191C-59DD-2937F6A32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92" y="1661565"/>
            <a:ext cx="707197" cy="463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6E02A1-8680-28E9-F8E2-EE2E2434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9" y="1893233"/>
            <a:ext cx="780356" cy="463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F3CF7F-6A5B-A392-D01C-D371D3CE1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602" y="1338227"/>
            <a:ext cx="1421540" cy="449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AD4A30-A3ED-396B-235B-CBC05B0A9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766" y="1337439"/>
            <a:ext cx="1421540" cy="4497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1350F0-BB38-9B1F-A3AF-97E497386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750072"/>
            <a:ext cx="2469094" cy="3840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F59BBB-F37E-D605-8FF4-E4B9BDBA7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1943" y="1365765"/>
            <a:ext cx="1548518" cy="896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4B0642-AD5C-450E-6270-8DFDCA935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321" y="1493793"/>
            <a:ext cx="1511939" cy="19752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238045-BDB6-C983-0CDB-80CD507B0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461" y="3266225"/>
            <a:ext cx="1298561" cy="128636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EED9995-A402-D866-42BE-D55FE625209B}"/>
              </a:ext>
            </a:extLst>
          </p:cNvPr>
          <p:cNvSpPr/>
          <p:nvPr/>
        </p:nvSpPr>
        <p:spPr>
          <a:xfrm>
            <a:off x="5426885" y="1348988"/>
            <a:ext cx="16622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Единая система предварительной записи на прием за получением государственных услуг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A3AFC9A-0505-9547-D71C-ACFBC2A90328}"/>
              </a:ext>
            </a:extLst>
          </p:cNvPr>
          <p:cNvSpPr/>
          <p:nvPr/>
        </p:nvSpPr>
        <p:spPr>
          <a:xfrm>
            <a:off x="7734581" y="2012070"/>
            <a:ext cx="12979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Электронная очередь с автоматической системой вызова клиентов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1C56BA5-9DCC-9077-1B4E-318F47F571E9}"/>
              </a:ext>
            </a:extLst>
          </p:cNvPr>
          <p:cNvSpPr/>
          <p:nvPr/>
        </p:nvSpPr>
        <p:spPr>
          <a:xfrm>
            <a:off x="7231711" y="3613873"/>
            <a:ext cx="191228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Автоматическое формирование справок о начисленных выплатах в режиме онлайн, без участия сотрудников ЦЗН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927A8CA-3CD0-828E-929C-205255F76FBD}"/>
              </a:ext>
            </a:extLst>
          </p:cNvPr>
          <p:cNvSpPr/>
          <p:nvPr/>
        </p:nvSpPr>
        <p:spPr>
          <a:xfrm>
            <a:off x="3734389" y="3610725"/>
            <a:ext cx="198782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Информирование через СМС-оповещение с напоминанием о необходимости прохождения перерегистрации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F1EBE8-47F8-DE29-B946-DACC13C52F85}"/>
              </a:ext>
            </a:extLst>
          </p:cNvPr>
          <p:cNvSpPr/>
          <p:nvPr/>
        </p:nvSpPr>
        <p:spPr>
          <a:xfrm>
            <a:off x="1194569" y="3610725"/>
            <a:ext cx="17376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alibri Light" panose="020F0302020204030204"/>
              </a:rPr>
              <a:t>Автоматическое информирование о начисленных и выплаченных суммах пособий и выплат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7FF85A12-8A61-6A79-FF3D-364102C5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7" y="3447370"/>
            <a:ext cx="1151561" cy="12436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86E15B-A0BD-3F15-8723-9355BAF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618" y="3533300"/>
            <a:ext cx="928991" cy="10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197221" y="197114"/>
            <a:ext cx="774380" cy="694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5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375936-CFDE-CFB7-464F-9DE88C75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" y="1448290"/>
            <a:ext cx="2974197" cy="235627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466E9C1-1A7B-C12C-F980-EB0A82C6E83A}"/>
              </a:ext>
            </a:extLst>
          </p:cNvPr>
          <p:cNvGrpSpPr/>
          <p:nvPr/>
        </p:nvGrpSpPr>
        <p:grpSpPr>
          <a:xfrm>
            <a:off x="3122157" y="1350927"/>
            <a:ext cx="3030434" cy="2356270"/>
            <a:chOff x="2934331" y="1540994"/>
            <a:chExt cx="2558846" cy="200253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563BF8-9B4B-DB2A-A7F2-DB9BC8AEE37A}"/>
                </a:ext>
              </a:extLst>
            </p:cNvPr>
            <p:cNvSpPr/>
            <p:nvPr/>
          </p:nvSpPr>
          <p:spPr>
            <a:xfrm>
              <a:off x="2934331" y="1540994"/>
              <a:ext cx="2558846" cy="2002536"/>
            </a:xfrm>
            <a:prstGeom prst="ellipse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E09534-1692-3A26-3AB3-82D171A72825}"/>
                </a:ext>
              </a:extLst>
            </p:cNvPr>
            <p:cNvSpPr txBox="1"/>
            <p:nvPr/>
          </p:nvSpPr>
          <p:spPr>
            <a:xfrm>
              <a:off x="3769643" y="1659029"/>
              <a:ext cx="12843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</a:rPr>
                <a:t>БЭК-ОФИС</a:t>
              </a:r>
            </a:p>
          </p:txBody>
        </p:sp>
        <p:pic>
          <p:nvPicPr>
            <p:cNvPr id="16" name="Picture 3" descr="C:\Users\KuroshinAV\Pictures\Портал Работа в России.jpg">
              <a:extLst>
                <a:ext uri="{FF2B5EF4-FFF2-40B4-BE49-F238E27FC236}">
                  <a16:creationId xmlns:a16="http://schemas.microsoft.com/office/drawing/2014/main" id="{719CC959-96F2-27B8-F514-DC6E596528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8" t="6303" r="20060" b="4812"/>
            <a:stretch/>
          </p:blipFill>
          <p:spPr bwMode="auto">
            <a:xfrm>
              <a:off x="4423503" y="2124119"/>
              <a:ext cx="1027250" cy="83628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A7BAC00-8714-14C6-86B6-72721F5FE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44" l="0" r="100000">
                          <a14:foregroundMark x1="27250" y1="52778" x2="25625" y2="88556"/>
                          <a14:foregroundMark x1="74000" y1="54222" x2="71500" y2="87778"/>
                          <a14:foregroundMark x1="18251" y1="56757" x2="17871" y2="70608"/>
                          <a14:foregroundMark x1="12928" y1="86486" x2="41065" y2="85135"/>
                          <a14:foregroundMark x1="29278" y1="6419" x2="21673" y2="33784"/>
                          <a14:foregroundMark x1="55513" y1="8784" x2="43346" y2="7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19" y="1928113"/>
              <a:ext cx="1091820" cy="12282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Стрелка вправо 20">
              <a:extLst>
                <a:ext uri="{FF2B5EF4-FFF2-40B4-BE49-F238E27FC236}">
                  <a16:creationId xmlns:a16="http://schemas.microsoft.com/office/drawing/2014/main" id="{41B4CBC9-F88D-714B-8C6A-91F1C37CA4A6}"/>
                </a:ext>
              </a:extLst>
            </p:cNvPr>
            <p:cNvSpPr/>
            <p:nvPr/>
          </p:nvSpPr>
          <p:spPr>
            <a:xfrm>
              <a:off x="3952725" y="2270502"/>
              <a:ext cx="606987" cy="394448"/>
            </a:xfrm>
            <a:prstGeom prst="rightArrow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C52728D-0C68-64C5-9E92-6919CB8606FF}"/>
              </a:ext>
            </a:extLst>
          </p:cNvPr>
          <p:cNvSpPr txBox="1">
            <a:spLocks/>
          </p:cNvSpPr>
          <p:nvPr/>
        </p:nvSpPr>
        <p:spPr>
          <a:xfrm>
            <a:off x="755576" y="-7603"/>
            <a:ext cx="7886700" cy="99417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9758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9758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ИННОВАЦИОННЫЕ ТЕХНОЛОГИИ РАБОТЫ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4DB2C83-24DC-E9FB-A8B7-A52A74C6D460}"/>
              </a:ext>
            </a:extLst>
          </p:cNvPr>
          <p:cNvGrpSpPr/>
          <p:nvPr/>
        </p:nvGrpSpPr>
        <p:grpSpPr>
          <a:xfrm>
            <a:off x="390150" y="696138"/>
            <a:ext cx="8363700" cy="522090"/>
            <a:chOff x="354999" y="760567"/>
            <a:chExt cx="8363700" cy="52209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FFCCDC6-A318-AE7A-4DC9-CACF60E22542}"/>
                </a:ext>
              </a:extLst>
            </p:cNvPr>
            <p:cNvSpPr/>
            <p:nvPr/>
          </p:nvSpPr>
          <p:spPr>
            <a:xfrm>
              <a:off x="3951853" y="761460"/>
              <a:ext cx="12490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C00000"/>
                  </a:solidFill>
                  <a:latin typeface="Calibri Light" panose="020F0302020204030204"/>
                </a:rPr>
                <a:t>РАСШИРЕНЫ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3EE8854-AFDD-3595-8D67-660804DDA8A5}"/>
                </a:ext>
              </a:extLst>
            </p:cNvPr>
            <p:cNvSpPr/>
            <p:nvPr/>
          </p:nvSpPr>
          <p:spPr>
            <a:xfrm>
              <a:off x="3657590" y="947028"/>
              <a:ext cx="188926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prstClr val="black"/>
                  </a:solidFill>
                  <a:latin typeface="Calibri Light" panose="020F0302020204030204"/>
                </a:rPr>
                <a:t>масштабы предоставления услуг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7440B5F-125B-57B5-5737-B377E4D963CE}"/>
                </a:ext>
              </a:extLst>
            </p:cNvPr>
            <p:cNvSpPr/>
            <p:nvPr/>
          </p:nvSpPr>
          <p:spPr>
            <a:xfrm>
              <a:off x="5901071" y="968725"/>
              <a:ext cx="281762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prstClr val="black"/>
                  </a:solidFill>
                  <a:latin typeface="Calibri Light" panose="020F0302020204030204"/>
                </a:rPr>
                <a:t>трудовые и временные ресурсы для обеспечения непрерывной деятельности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DEC011F-1B0E-6A0D-D48E-3749A95C437D}"/>
                </a:ext>
              </a:extLst>
            </p:cNvPr>
            <p:cNvSpPr/>
            <p:nvPr/>
          </p:nvSpPr>
          <p:spPr>
            <a:xfrm>
              <a:off x="6294482" y="775924"/>
              <a:ext cx="1928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C00000"/>
                  </a:solidFill>
                  <a:latin typeface="Calibri Light" panose="020F0302020204030204"/>
                </a:rPr>
                <a:t>ПЕРЕРАСПРЕДЕЛЕНЫ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497A46C-8F0B-3356-4FE7-EE654DA9ACB7}"/>
                </a:ext>
              </a:extLst>
            </p:cNvPr>
            <p:cNvSpPr/>
            <p:nvPr/>
          </p:nvSpPr>
          <p:spPr>
            <a:xfrm>
              <a:off x="354999" y="931109"/>
              <a:ext cx="279227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srgbClr val="A5A5A5">
                      <a:lumMod val="75000"/>
                    </a:srgbClr>
                  </a:solidFill>
                  <a:latin typeface="Calibri Light" panose="020F0302020204030204"/>
                </a:rPr>
                <a:t>приоритетные направления деятельности службы занятости населения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823878F-AB7A-FD1C-B26D-B4AAAF208999}"/>
                </a:ext>
              </a:extLst>
            </p:cNvPr>
            <p:cNvSpPr/>
            <p:nvPr/>
          </p:nvSpPr>
          <p:spPr>
            <a:xfrm>
              <a:off x="901299" y="760567"/>
              <a:ext cx="15183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C00000"/>
                  </a:solidFill>
                  <a:latin typeface="Calibri Light" panose="020F0302020204030204"/>
                </a:rPr>
                <a:t>ПЕРЕСМОТРЕНЫ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76EFAD2-93D3-DEE2-CD9D-43AAEA69751D}"/>
              </a:ext>
            </a:extLst>
          </p:cNvPr>
          <p:cNvGrpSpPr/>
          <p:nvPr/>
        </p:nvGrpSpPr>
        <p:grpSpPr>
          <a:xfrm>
            <a:off x="5524248" y="1705667"/>
            <a:ext cx="3539501" cy="2641900"/>
            <a:chOff x="5179198" y="1786922"/>
            <a:chExt cx="3539501" cy="2641900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C07DF27C-90ED-4A32-9280-799D2B2EF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02" b="98828" l="9961" r="89844">
                          <a14:foregroundMark x1="50781" y1="78906" x2="37695" y2="81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876" y="1797788"/>
              <a:ext cx="886191" cy="6646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B5DDC4A5-1E0C-84F1-AC47-06C225B61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9940"/>
            <a:stretch/>
          </p:blipFill>
          <p:spPr bwMode="auto">
            <a:xfrm>
              <a:off x="7236128" y="2322494"/>
              <a:ext cx="1343339" cy="79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id="{4EAE0070-9CD3-FD9E-4EE7-222370B81F1D}"/>
                </a:ext>
              </a:extLst>
            </p:cNvPr>
            <p:cNvSpPr/>
            <p:nvPr/>
          </p:nvSpPr>
          <p:spPr>
            <a:xfrm>
              <a:off x="6531616" y="2048691"/>
              <a:ext cx="1143314" cy="577734"/>
            </a:xfrm>
            <a:prstGeom prst="arc">
              <a:avLst/>
            </a:prstGeom>
            <a:noFill/>
            <a:ln w="22225" cap="flat" cmpd="sng" algn="ctr">
              <a:solidFill>
                <a:srgbClr val="1E86C8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09E81E-2820-6EAC-905D-9A4B7B819C6A}"/>
                </a:ext>
              </a:extLst>
            </p:cNvPr>
            <p:cNvSpPr txBox="1"/>
            <p:nvPr/>
          </p:nvSpPr>
          <p:spPr>
            <a:xfrm>
              <a:off x="7408927" y="1786922"/>
              <a:ext cx="11177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rgbClr val="A5A5A5">
                      <a:lumMod val="75000"/>
                    </a:srgbClr>
                  </a:solidFill>
                  <a:latin typeface="Calibri" panose="020F0502020204030204"/>
                </a:rPr>
                <a:t>Регистрация </a:t>
              </a:r>
            </a:p>
            <a:p>
              <a:pPr algn="r"/>
              <a:r>
                <a:rPr lang="ru-RU" sz="900" dirty="0">
                  <a:solidFill>
                    <a:srgbClr val="A5A5A5">
                      <a:lumMod val="75000"/>
                    </a:srgbClr>
                  </a:solidFill>
                  <a:latin typeface="Calibri" panose="020F0502020204030204"/>
                </a:rPr>
                <a:t>юридических лиц и ИП</a:t>
              </a:r>
            </a:p>
          </p:txBody>
        </p:sp>
        <p:pic>
          <p:nvPicPr>
            <p:cNvPr id="31" name="Picture 2" descr="C:\Users\KuroshinAV\Pictures\Устройства, механизмы, дома\f0a211986.png">
              <a:extLst>
                <a:ext uri="{FF2B5EF4-FFF2-40B4-BE49-F238E27FC236}">
                  <a16:creationId xmlns:a16="http://schemas.microsoft.com/office/drawing/2014/main" id="{EC741AE9-C444-3FF3-3CE7-0872C4DD5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128" y="3429824"/>
              <a:ext cx="1482571" cy="998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08654B6A-18BC-500C-413D-BBEF7D36B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978" y1="5840" x2="10652" y2="27056"/>
                          <a14:foregroundMark x1="17391" y1="10608" x2="10652" y2="39928"/>
                          <a14:foregroundMark x1="543" y1="4768" x2="6304" y2="57330"/>
                          <a14:foregroundMark x1="25000" y1="7986" x2="25000" y2="18713"/>
                          <a14:foregroundMark x1="7065" y1="66031" x2="34565" y2="98689"/>
                          <a14:foregroundMark x1="90109" y1="72586" x2="34022" y2="88200"/>
                          <a14:foregroundMark x1="85217" y1="66865" x2="68478" y2="53397"/>
                          <a14:backgroundMark x1="70870" y1="54946" x2="70870" y2="54946"/>
                          <a14:backgroundMark x1="72717" y1="56138" x2="72717" y2="561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417" y="3663821"/>
              <a:ext cx="657406" cy="5995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>
              <a:extLst>
                <a:ext uri="{FF2B5EF4-FFF2-40B4-BE49-F238E27FC236}">
                  <a16:creationId xmlns:a16="http://schemas.microsoft.com/office/drawing/2014/main" id="{570F8278-7351-EB52-9D13-A03EF15DD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89839">
                          <a14:foregroundMark x1="46637" y1="63670" x2="59649" y2="75365"/>
                          <a14:foregroundMark x1="43933" y1="63889" x2="52047" y2="77339"/>
                          <a14:foregroundMark x1="56360" y1="66594" x2="56360" y2="66594"/>
                          <a14:foregroundMark x1="59064" y1="62792" x2="58480" y2="68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98" y="3527218"/>
              <a:ext cx="689904" cy="68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B2F8ED7-B321-DB76-C2B9-734529D5C8CE}"/>
                </a:ext>
              </a:extLst>
            </p:cNvPr>
            <p:cNvSpPr/>
            <p:nvPr/>
          </p:nvSpPr>
          <p:spPr>
            <a:xfrm>
              <a:off x="5652995" y="3284658"/>
              <a:ext cx="28232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A5A5A5">
                      <a:lumMod val="75000"/>
                    </a:srgbClr>
                  </a:solidFill>
                  <a:latin typeface="Calibri Light" panose="020F0302020204030204"/>
                </a:rPr>
                <a:t>ИНТЕРНЕТ-ЯРМАРКИ ВАКАНСИЙ</a:t>
              </a:r>
            </a:p>
          </p:txBody>
        </p:sp>
        <p:sp>
          <p:nvSpPr>
            <p:cNvPr id="35" name="Двойная стрелка влево/вправо 28">
              <a:extLst>
                <a:ext uri="{FF2B5EF4-FFF2-40B4-BE49-F238E27FC236}">
                  <a16:creationId xmlns:a16="http://schemas.microsoft.com/office/drawing/2014/main" id="{9AE482A4-C6CB-2A89-4D5D-CB7D5983A89A}"/>
                </a:ext>
              </a:extLst>
            </p:cNvPr>
            <p:cNvSpPr/>
            <p:nvPr/>
          </p:nvSpPr>
          <p:spPr>
            <a:xfrm>
              <a:off x="5740986" y="3737653"/>
              <a:ext cx="491620" cy="269040"/>
            </a:xfrm>
            <a:prstGeom prst="leftRightArrow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Двойная стрелка влево/вправо 38">
              <a:extLst>
                <a:ext uri="{FF2B5EF4-FFF2-40B4-BE49-F238E27FC236}">
                  <a16:creationId xmlns:a16="http://schemas.microsoft.com/office/drawing/2014/main" id="{65B82FDF-7261-070A-A5D1-1A5445BF2AF4}"/>
                </a:ext>
              </a:extLst>
            </p:cNvPr>
            <p:cNvSpPr/>
            <p:nvPr/>
          </p:nvSpPr>
          <p:spPr>
            <a:xfrm>
              <a:off x="6922356" y="3738823"/>
              <a:ext cx="491620" cy="269040"/>
            </a:xfrm>
            <a:prstGeom prst="leftRightArrow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99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5760"/>
            <a:ext cx="7272808" cy="548640"/>
          </a:xfrm>
        </p:spPr>
        <p:txBody>
          <a:bodyPr/>
          <a:lstStyle/>
          <a:p>
            <a:r>
              <a:rPr lang="ru-RU" b="1" cap="none" dirty="0">
                <a:solidFill>
                  <a:srgbClr val="09758A"/>
                </a:solidFill>
                <a:latin typeface="Calibri Light" panose="020F0302020204030204"/>
              </a:rPr>
              <a:t>Оптимизация процесса предоставления мер поддержки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0" y="5085184"/>
            <a:ext cx="3566358" cy="1772816"/>
          </a:xfrm>
          <a:prstGeom prst="triangle">
            <a:avLst>
              <a:gd name="adj" fmla="val 57008"/>
            </a:avLst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197221" y="197114"/>
            <a:ext cx="774380" cy="694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imovaOV\Desktop\скрин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81" y="1412776"/>
            <a:ext cx="4671488" cy="33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imovaOV\Desktop\скрин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390510" cy="33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F4520"/>
      </a:accent2>
      <a:accent3>
        <a:srgbClr val="69B3E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4305</TotalTime>
  <Words>330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Montserrat Medium</vt:lpstr>
      <vt:lpstr>Times New Roman</vt:lpstr>
      <vt:lpstr>Tunga</vt:lpstr>
      <vt:lpstr>Verdana</vt:lpstr>
      <vt:lpstr>Wingdings</vt:lpstr>
      <vt:lpstr>Углы</vt:lpstr>
      <vt:lpstr>Проект «Цифровой ЦЗН»</vt:lpstr>
      <vt:lpstr>ПЕРЕЧЕНЬ ПРОЦЕССОВ</vt:lpstr>
      <vt:lpstr>  ДОСТИЖЕНИЯ</vt:lpstr>
      <vt:lpstr>Презентация PowerPoint</vt:lpstr>
      <vt:lpstr>Презентация PowerPoint</vt:lpstr>
      <vt:lpstr>Презентация PowerPoint</vt:lpstr>
      <vt:lpstr>Оптимизация процесса предоставления мер поддержки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эффективного взаимодействия с работодателя по качеству предоставления сведений о свободных рабочих местах и  вакантных должностях</dc:title>
  <dc:creator>Бирюкова Анна Николаевна</dc:creator>
  <cp:lastModifiedBy>Тюрина Ольга Владимировна</cp:lastModifiedBy>
  <cp:revision>299</cp:revision>
  <cp:lastPrinted>2023-04-20T06:38:33Z</cp:lastPrinted>
  <dcterms:created xsi:type="dcterms:W3CDTF">2019-02-11T10:54:12Z</dcterms:created>
  <dcterms:modified xsi:type="dcterms:W3CDTF">2023-04-24T12:40:33Z</dcterms:modified>
</cp:coreProperties>
</file>