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91" r:id="rId3"/>
    <p:sldId id="305" r:id="rId4"/>
    <p:sldId id="275" r:id="rId5"/>
    <p:sldId id="304" r:id="rId6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06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5A28"/>
    <a:srgbClr val="E6351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20" y="-62"/>
      </p:cViewPr>
      <p:guideLst>
        <p:guide orient="horz" pos="1706"/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82C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777740319241555E-3"/>
                  <c:y val="-0.426220107903178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22381889763779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60332549290249E-3"/>
                  <c:y val="-0.20786016331291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841330197160996E-3"/>
                  <c:y val="-0.203008530183727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380997647870756E-3"/>
                  <c:y val="-0.205784120734908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Corki" pitchFamily="50" charset="-52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безраб!$B$6:$B$10</c:f>
              <c:strCache>
                <c:ptCount val="5"/>
                <c:pt idx="0">
                  <c:v>на 01.01.2022</c:v>
                </c:pt>
                <c:pt idx="1">
                  <c:v>на 01.02.2022</c:v>
                </c:pt>
                <c:pt idx="2">
                  <c:v>на 01.03.2022</c:v>
                </c:pt>
                <c:pt idx="3">
                  <c:v>на 01.04.2022</c:v>
                </c:pt>
                <c:pt idx="4">
                  <c:v>на 18.04.2022</c:v>
                </c:pt>
              </c:strCache>
            </c:strRef>
          </c:cat>
          <c:val>
            <c:numRef>
              <c:f>безраб!$C$6:$C$10</c:f>
              <c:numCache>
                <c:formatCode>General</c:formatCode>
                <c:ptCount val="5"/>
                <c:pt idx="0">
                  <c:v>5799</c:v>
                </c:pt>
                <c:pt idx="1">
                  <c:v>5037</c:v>
                </c:pt>
                <c:pt idx="2">
                  <c:v>4962</c:v>
                </c:pt>
                <c:pt idx="3">
                  <c:v>4943</c:v>
                </c:pt>
                <c:pt idx="4">
                  <c:v>4972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142125056"/>
        <c:axId val="110041856"/>
      </c:barChart>
      <c:catAx>
        <c:axId val="142125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orki" pitchFamily="50" charset="-52"/>
              </a:defRPr>
            </a:pPr>
            <a:endParaRPr lang="ru-RU"/>
          </a:p>
        </c:txPr>
        <c:crossAx val="110041856"/>
        <c:crosses val="autoZero"/>
        <c:auto val="1"/>
        <c:lblAlgn val="ctr"/>
        <c:lblOffset val="100"/>
        <c:noMultiLvlLbl val="0"/>
      </c:catAx>
      <c:valAx>
        <c:axId val="110041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125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834215810441719"/>
          <c:y val="1.80252460199723E-2"/>
          <c:w val="0.62133244474774019"/>
          <c:h val="0.9601208421267780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Распределение!$B$6:$B$36</c:f>
              <c:strCache>
                <c:ptCount val="30"/>
                <c:pt idx="0">
                  <c:v>с.п. Териберка</c:v>
                </c:pt>
                <c:pt idx="1">
                  <c:v>с.п. Тулома</c:v>
                </c:pt>
                <c:pt idx="2">
                  <c:v>с.п. Междуречье</c:v>
                </c:pt>
                <c:pt idx="3">
                  <c:v>г.п. Умба </c:v>
                </c:pt>
                <c:pt idx="4">
                  <c:v>ЗАТО Островной</c:v>
                </c:pt>
                <c:pt idx="5">
                  <c:v>г.п. Зеленоборский</c:v>
                </c:pt>
                <c:pt idx="6">
                  <c:v>г.п. Туманный</c:v>
                </c:pt>
                <c:pt idx="7">
                  <c:v>г.п. Молочный</c:v>
                </c:pt>
                <c:pt idx="8">
                  <c:v>с. Ловозеро</c:v>
                </c:pt>
                <c:pt idx="9">
                  <c:v>ЗАТО Видяево</c:v>
                </c:pt>
                <c:pt idx="10">
                  <c:v>г.п. Верхнетуломский</c:v>
                </c:pt>
                <c:pt idx="11">
                  <c:v>г.п. Мурмаши</c:v>
                </c:pt>
                <c:pt idx="12">
                  <c:v>с.п. Алакуртти</c:v>
                </c:pt>
                <c:pt idx="13">
                  <c:v>г.п. Кола</c:v>
                </c:pt>
                <c:pt idx="14">
                  <c:v>Ловозерский район</c:v>
                </c:pt>
                <c:pt idx="15">
                  <c:v>г.п. Ревда </c:v>
                </c:pt>
                <c:pt idx="16">
                  <c:v>г.п. Кильдинстрой</c:v>
                </c:pt>
                <c:pt idx="17">
                  <c:v>Терский район</c:v>
                </c:pt>
                <c:pt idx="18">
                  <c:v>ЗАТО Североморск</c:v>
                </c:pt>
                <c:pt idx="19">
                  <c:v>ЗАТО Заозерск</c:v>
                </c:pt>
                <c:pt idx="20">
                  <c:v>г. Полярные Зори</c:v>
                </c:pt>
                <c:pt idx="21">
                  <c:v>Ковдорский район</c:v>
                </c:pt>
                <c:pt idx="22">
                  <c:v>Кандалакшский район</c:v>
                </c:pt>
                <c:pt idx="23">
                  <c:v>г. Апатиты</c:v>
                </c:pt>
                <c:pt idx="24">
                  <c:v>г. Мончегорск</c:v>
                </c:pt>
                <c:pt idx="25">
                  <c:v>г.п. Кандалакша</c:v>
                </c:pt>
                <c:pt idx="26">
                  <c:v>г. Мурманск</c:v>
                </c:pt>
                <c:pt idx="27">
                  <c:v>ЗАТО Александровск</c:v>
                </c:pt>
                <c:pt idx="28">
                  <c:v>г. Оленегорск</c:v>
                </c:pt>
                <c:pt idx="29">
                  <c:v>г. Кировск</c:v>
                </c:pt>
              </c:strCache>
            </c:strRef>
          </c:cat>
          <c:val>
            <c:numRef>
              <c:f>Распределение!$C$6:$C$36</c:f>
              <c:numCache>
                <c:formatCode>#,##0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2.4</c:v>
                </c:pt>
                <c:pt idx="3">
                  <c:v>2.4</c:v>
                </c:pt>
                <c:pt idx="4">
                  <c:v>2.8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4.2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5.8</c:v>
                </c:pt>
                <c:pt idx="13">
                  <c:v>6.4</c:v>
                </c:pt>
                <c:pt idx="14">
                  <c:v>6.8</c:v>
                </c:pt>
                <c:pt idx="15">
                  <c:v>9</c:v>
                </c:pt>
                <c:pt idx="16">
                  <c:v>9.8000000000000007</c:v>
                </c:pt>
                <c:pt idx="17">
                  <c:v>16</c:v>
                </c:pt>
                <c:pt idx="18">
                  <c:v>17</c:v>
                </c:pt>
                <c:pt idx="19">
                  <c:v>23.8</c:v>
                </c:pt>
                <c:pt idx="20">
                  <c:v>24.8</c:v>
                </c:pt>
                <c:pt idx="21">
                  <c:v>35.4</c:v>
                </c:pt>
                <c:pt idx="22">
                  <c:v>39</c:v>
                </c:pt>
                <c:pt idx="23">
                  <c:v>39.6</c:v>
                </c:pt>
                <c:pt idx="24">
                  <c:v>45</c:v>
                </c:pt>
                <c:pt idx="25">
                  <c:v>52.76</c:v>
                </c:pt>
                <c:pt idx="26">
                  <c:v>60</c:v>
                </c:pt>
                <c:pt idx="27">
                  <c:v>69.599999999999994</c:v>
                </c:pt>
                <c:pt idx="28">
                  <c:v>102.8</c:v>
                </c:pt>
                <c:pt idx="29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386240"/>
        <c:axId val="142060928"/>
      </c:barChart>
      <c:catAx>
        <c:axId val="149386240"/>
        <c:scaling>
          <c:orientation val="minMax"/>
        </c:scaling>
        <c:delete val="0"/>
        <c:axPos val="l"/>
        <c:majorTickMark val="out"/>
        <c:minorTickMark val="none"/>
        <c:tickLblPos val="nextTo"/>
        <c:crossAx val="142060928"/>
        <c:crosses val="autoZero"/>
        <c:auto val="1"/>
        <c:lblAlgn val="ctr"/>
        <c:lblOffset val="100"/>
        <c:noMultiLvlLbl val="0"/>
      </c:catAx>
      <c:valAx>
        <c:axId val="1420609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49386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AB47-A68A-48B8-8D89-6EF9DE6B683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52CAA-B29B-4E05-9757-7138BA7E0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7388"/>
            <a:ext cx="6107112" cy="3435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41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DDA6CC-EE8D-4FC8-9DE4-66FB90B9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F363F9B-552E-4806-8F01-B938769F9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A7FC72-B9E7-46E7-B0F7-1B6D618E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EB049D-24A8-46C1-8834-0133E2EB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DE7FBC-1BAD-4EB5-B3B2-C38915F2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80A6A0-E264-4AB0-9009-52056E3E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09A9131-31C5-41F8-BD1E-612700F93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02B0CC-90B7-47BA-8E17-B064CB79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011225-3C4F-4D3F-B16C-ED691BA9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9C52B0-A15B-4B05-8460-649636AF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0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62A1680-C069-468D-B607-34C74E9D4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C655AA-1A4B-4544-8C9D-ADB67FE2D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2F68CE-D500-4D80-8B68-A3903F88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0953F3-FFD7-4B9E-969F-989AC489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9AC0FE-74C9-47D0-B3AE-F8300FA6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6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23C501-A4F0-48D3-A062-33D87316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114D46-1FD8-4A90-A265-A5CD5DA4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67A0A6-F6C3-4543-AA69-2AFA06A3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034671-CC6F-460A-8C8D-0332EFE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24C5B9-2A2C-41EE-B3B3-CDF3C5A6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5D9952-ACCE-4036-9AD2-B8493D17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819042-0EEB-4281-B289-76ADF9D84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06800E-0767-4686-8313-CCB65FE4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978868-AFC5-466E-B865-F3593139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96F061-3EBD-433A-B72F-27F1C302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9C9DF-CA17-4472-A6E5-2ECB0ACA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F17EFC-643C-4F32-918C-D414A029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8662A6-326B-4ABD-B376-BA6827ECC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FC71A1-F85E-4C6C-8E1C-DA1EB605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57FE10-C832-4F76-A2B8-99ABE12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95683A3-6122-4DD8-B9AF-9271339C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EA6488-B6AD-4D72-8FB7-62D6B4B1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DC7E0F-02A1-4CEC-9FEB-2E79D05D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48D8DD-188E-44D9-8CEE-EFA1500D1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41E916-C87F-4CCA-B48E-89369E1D0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4AE7227-9149-4C45-81EA-56993BB3C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07E3360-7C90-4A2D-BB09-6340687A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BB4CD47-9563-45F9-91EE-661216FE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A96671E-6B44-426C-BBA7-320CA1C6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FF9161-D393-46B6-BA01-97D4D280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63591FB-6594-4C7A-AF3E-A2FCAB59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82FD9A7-D2D2-441F-AAD7-23544892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FD61E3-1606-40D8-BF44-5F62ABB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9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49DE647-E2B2-4DFD-A45A-54AAA602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9D6E6D1-9352-45E5-A22A-28166677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3EA515-D5A0-4A1C-AC6A-BE16E703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8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8468ED-2FF1-447F-8265-5BF591DF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E6CB53-24C5-4B16-BBA1-450D30ED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83345D-4869-4B1E-9462-5A7CBFBC8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CFC8B6-2256-4CC2-8F95-A9407238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3043E7-CA7A-40D2-82AD-5B07F7D0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92BF0D5-D27B-4B0A-AAA4-5D1207AE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4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337BF5-07F3-4010-B46F-22A580AE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4770913-3FFF-4933-A80D-18A40B6B6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0C9FA0-7DC2-46E8-B9BF-B81549A87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9BB3C22-A6AC-43D2-9270-3D3294A2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BB653CA-2F33-4466-9738-DE7DB378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FACE1E4-B2DE-441D-8FF5-A02462E1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E447-5A6A-4125-B888-81B354CC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1DF80F-1B00-4AFE-A723-E6BD544E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89C96F-89B3-4DC4-9CF4-DB1CEFE12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E5C9-238E-47D8-8E0F-7AD78CB1B41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540B6B-619B-4E78-883E-18F700E16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36DBDD0-78C1-470A-9FAB-60EE960EA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9ED3-B712-4BD5-8487-0CA9A1139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suslugi.ru)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C5C5390-DD28-4580-B95C-13739C6852E3}"/>
              </a:ext>
            </a:extLst>
          </p:cNvPr>
          <p:cNvSpPr/>
          <p:nvPr/>
        </p:nvSpPr>
        <p:spPr>
          <a:xfrm>
            <a:off x="9594702" y="5961734"/>
            <a:ext cx="2363683" cy="43703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F05A28"/>
                </a:solidFill>
                <a:latin typeface="Corki" panose="00000500000000000000" pitchFamily="2" charset="0"/>
              </a:rPr>
              <a:t>#</a:t>
            </a:r>
            <a:r>
              <a:rPr lang="ru-RU" sz="3200" dirty="0">
                <a:solidFill>
                  <a:srgbClr val="F05A28"/>
                </a:solidFill>
                <a:latin typeface="Corki" panose="00000500000000000000" pitchFamily="2" charset="0"/>
              </a:rPr>
              <a:t>насевережить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816C97-805E-489C-9819-8BFE06922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78" y="720144"/>
            <a:ext cx="2533205" cy="7450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F1359A1-4678-4B5D-BCE9-114B3237773B}"/>
              </a:ext>
            </a:extLst>
          </p:cNvPr>
          <p:cNvSpPr/>
          <p:nvPr/>
        </p:nvSpPr>
        <p:spPr>
          <a:xfrm>
            <a:off x="763669" y="2075803"/>
            <a:ext cx="10490814" cy="255454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ru-RU" sz="4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ОБ ОРГАНИЗАЦИИ ПРОВЕДЕНИЯ ВРЕМЕННЫХ </a:t>
            </a:r>
            <a:r>
              <a:rPr lang="ru-RU" sz="4000" dirty="0">
                <a:solidFill>
                  <a:srgbClr val="0082C8"/>
                </a:solidFill>
                <a:latin typeface="Corki" panose="00000500000000000000" pitchFamily="2" charset="-52"/>
              </a:rPr>
              <a:t>ОБЩЕСТВЕННО </a:t>
            </a:r>
          </a:p>
          <a:p>
            <a:r>
              <a:rPr lang="ru-RU" sz="4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ПОЛЕЗНЫХ РАБОТ ДЛЯ  ТРУДОУСТРОЙСТВА СТУДЕНТОВ,</a:t>
            </a:r>
            <a:endParaRPr lang="ru-RU" sz="4000" dirty="0">
              <a:solidFill>
                <a:srgbClr val="0082C8"/>
              </a:solidFill>
              <a:latin typeface="Corki" panose="00000500000000000000" pitchFamily="2" charset="-52"/>
            </a:endParaRPr>
          </a:p>
          <a:p>
            <a:r>
              <a:rPr lang="ru-RU" sz="4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БЕЗРАБОТНЫХ  И НЕСОВЕРШЕННОЛЕТНИХ ГРАЖДАН </a:t>
            </a:r>
          </a:p>
          <a:p>
            <a:r>
              <a:rPr lang="ru-RU" sz="4000" dirty="0" smtClean="0">
                <a:solidFill>
                  <a:srgbClr val="0082C8"/>
                </a:solidFill>
                <a:latin typeface="Corki" panose="00000500000000000000" pitchFamily="2" charset="-52"/>
              </a:rPr>
              <a:t>В 2022 ГОДУ</a:t>
            </a:r>
            <a:endParaRPr lang="ru-RU" sz="4000" dirty="0">
              <a:solidFill>
                <a:srgbClr val="0082C8"/>
              </a:solidFill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988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C8831B4E-72C9-4426-AFD0-4FF4BA60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6220" y="62331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8AEA689C-0428-2041-A422-96CC7CA87939}" type="slidenum">
              <a:rPr lang="ru-RU">
                <a:latin typeface="Corki" panose="00000500000000000000" pitchFamily="2" charset="-52"/>
              </a:rPr>
              <a:pPr/>
              <a:t>2</a:t>
            </a:fld>
            <a:endParaRPr lang="ru-RU">
              <a:latin typeface="Corki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43F230-29FF-47E3-B685-62525C6F377E}"/>
              </a:ext>
            </a:extLst>
          </p:cNvPr>
          <p:cNvSpPr txBox="1"/>
          <p:nvPr/>
        </p:nvSpPr>
        <p:spPr>
          <a:xfrm>
            <a:off x="1713175" y="293514"/>
            <a:ext cx="891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05A28"/>
                </a:solidFill>
                <a:latin typeface="Corki" panose="00000500000000000000" pitchFamily="2" charset="-52"/>
              </a:rPr>
              <a:t>О СИТУАЦИИ НА РЫНКЕ ТРУДА МУРМАНСКОЙ ОБЛАСТИ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3592E84E-E5A6-4425-A782-827248F080CD}"/>
              </a:ext>
            </a:extLst>
          </p:cNvPr>
          <p:cNvCxnSpPr/>
          <p:nvPr/>
        </p:nvCxnSpPr>
        <p:spPr>
          <a:xfrm>
            <a:off x="2092095" y="555124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C6A69F2F-F973-481B-9C0F-CB000F04BBB6}"/>
              </a:ext>
            </a:extLst>
          </p:cNvPr>
          <p:cNvCxnSpPr/>
          <p:nvPr/>
        </p:nvCxnSpPr>
        <p:spPr>
          <a:xfrm>
            <a:off x="9496216" y="555124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8C58C5-D011-4CFE-9B2B-090164664F6A}"/>
              </a:ext>
            </a:extLst>
          </p:cNvPr>
          <p:cNvSpPr txBox="1"/>
          <p:nvPr/>
        </p:nvSpPr>
        <p:spPr>
          <a:xfrm>
            <a:off x="353683" y="623315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898989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rgbClr val="898989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424960" y="3199743"/>
            <a:ext cx="204032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 dirty="0" smtClean="0">
                <a:solidFill>
                  <a:srgbClr val="0082C8"/>
                </a:solidFill>
                <a:latin typeface="Corki" pitchFamily="50" charset="-52"/>
              </a:rPr>
              <a:t>18.04.2022</a:t>
            </a:r>
            <a:endParaRPr lang="ru-RU" sz="1905" dirty="0">
              <a:latin typeface="Corki" pitchFamily="50" charset="-52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05121"/>
              </p:ext>
            </p:extLst>
          </p:nvPr>
        </p:nvGraphicFramePr>
        <p:xfrm>
          <a:off x="1314044" y="3657608"/>
          <a:ext cx="4776904" cy="257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2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202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82C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численность безработных граждан</a:t>
                      </a:r>
                      <a:endParaRPr lang="ru-RU" sz="2000" b="0" dirty="0">
                        <a:solidFill>
                          <a:srgbClr val="0082C8"/>
                        </a:solidFill>
                        <a:latin typeface="Corki" pitchFamily="50" charset="-52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400" dirty="0" smtClean="0">
                          <a:solidFill>
                            <a:srgbClr val="0082C8"/>
                          </a:solidFill>
                          <a:latin typeface="Muller Narrow ExtraBold" pitchFamily="50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400" b="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3400" b="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972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человека</a:t>
                      </a:r>
                      <a:endParaRPr lang="ru-RU" sz="2300" b="0" dirty="0">
                        <a:solidFill>
                          <a:srgbClr val="F05C27"/>
                        </a:solidFill>
                        <a:latin typeface="Corki" pitchFamily="50" charset="-52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76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82C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вакансии,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82C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заявленные</a:t>
                      </a:r>
                      <a:r>
                        <a:rPr lang="ru-RU" sz="2000" baseline="0" dirty="0" smtClean="0">
                          <a:solidFill>
                            <a:srgbClr val="0082C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 в службу занятости</a:t>
                      </a:r>
                      <a:endParaRPr lang="ru-RU" sz="2000" dirty="0">
                        <a:solidFill>
                          <a:srgbClr val="0082C8"/>
                        </a:solidFill>
                        <a:latin typeface="Corki" pitchFamily="50" charset="-52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40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340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340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252</a:t>
                      </a:r>
                      <a:r>
                        <a:rPr lang="ru-RU" sz="3400" dirty="0" smtClean="0">
                          <a:solidFill>
                            <a:srgbClr val="F05A28"/>
                          </a:solidFill>
                          <a:latin typeface="Muller Narrow ExtraBold" pitchFamily="50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единицы</a:t>
                      </a:r>
                      <a:endParaRPr lang="ru-RU" sz="2300" b="0" dirty="0">
                        <a:solidFill>
                          <a:srgbClr val="F05C27"/>
                        </a:solidFill>
                        <a:latin typeface="Corki" pitchFamily="50" charset="-52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20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82C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уровень регистрируемой безработицы</a:t>
                      </a:r>
                      <a:endParaRPr lang="ru-RU" sz="1050" dirty="0">
                        <a:solidFill>
                          <a:srgbClr val="0082C8"/>
                        </a:solidFill>
                        <a:latin typeface="Corki" pitchFamily="50" charset="-52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dirty="0" smtClean="0">
                          <a:solidFill>
                            <a:srgbClr val="0070C0"/>
                          </a:solidFill>
                          <a:latin typeface="Muller Narrow ExtraBold" pitchFamily="50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340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1,2</a:t>
                      </a:r>
                      <a:r>
                        <a:rPr lang="en-US" sz="3400" baseline="30000" dirty="0" smtClean="0">
                          <a:solidFill>
                            <a:srgbClr val="F05A28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2300" b="0" baseline="0" dirty="0" smtClean="0">
                          <a:solidFill>
                            <a:srgbClr val="F05C27"/>
                          </a:solidFill>
                          <a:latin typeface="Corki" pitchFamily="50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2300" b="0" dirty="0" smtClean="0">
                        <a:solidFill>
                          <a:srgbClr val="F05C27"/>
                        </a:solidFill>
                        <a:latin typeface="Corki" pitchFamily="50" charset="-52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Muller Narrow ExtraBold" pitchFamily="50" charset="-52"/>
                          <a:cs typeface="Arial" panose="020B0604020202020204" pitchFamily="34" charset="0"/>
                        </a:rPr>
                        <a:t>                          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Muller Narrow ExtraBold" pitchFamily="50" charset="-52"/>
                        <a:cs typeface="Arial" panose="020B0604020202020204" pitchFamily="34" charset="0"/>
                      </a:endParaRPr>
                    </a:p>
                  </a:txBody>
                  <a:tcPr marL="87105" marR="87105" marT="43552" marB="4355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1D536E9-97FF-9A48-B3B1-25E6B862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8" y="3588773"/>
            <a:ext cx="485660" cy="6262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18E7310-69F8-924E-9B82-A2EFBC1E1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2" y="5622014"/>
            <a:ext cx="569770" cy="5810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65223" y="1698092"/>
            <a:ext cx="746614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4" dirty="0">
                <a:solidFill>
                  <a:srgbClr val="F05C27"/>
                </a:solidFill>
                <a:latin typeface="Corki" pitchFamily="50" charset="-52"/>
              </a:rPr>
              <a:t>-762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0624" y="2144771"/>
            <a:ext cx="746614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4" dirty="0">
                <a:solidFill>
                  <a:srgbClr val="F05C27"/>
                </a:solidFill>
                <a:latin typeface="Corki" pitchFamily="50" charset="-52"/>
              </a:rPr>
              <a:t>-75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DF4ED3F0-3556-41DF-823A-00C727FEA688}"/>
              </a:ext>
            </a:extLst>
          </p:cNvPr>
          <p:cNvCxnSpPr>
            <a:cxnSpLocks/>
          </p:cNvCxnSpPr>
          <p:nvPr/>
        </p:nvCxnSpPr>
        <p:spPr>
          <a:xfrm>
            <a:off x="554048" y="3206070"/>
            <a:ext cx="5121524" cy="6327"/>
          </a:xfrm>
          <a:prstGeom prst="line">
            <a:avLst/>
          </a:prstGeom>
          <a:ln w="3175">
            <a:solidFill>
              <a:srgbClr val="F05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01E3AEC-1E2B-0541-BA89-D2AC16F89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58" y="4651267"/>
            <a:ext cx="565287" cy="523186"/>
          </a:xfrm>
          <a:prstGeom prst="rect">
            <a:avLst/>
          </a:prstGeom>
        </p:spPr>
      </p:pic>
      <p:pic>
        <p:nvPicPr>
          <p:cNvPr id="3074" name="Picture 2" descr="d:\Users\shestopalova\Desktop\Премастер-1609614-Информирование-о-положение-на-рынке-труда-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5" y="904568"/>
            <a:ext cx="3636531" cy="21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169606" y="4438105"/>
            <a:ext cx="5387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ЛЕНИНГРАДСКАЯ ОБЛАСТЬ –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0,4 %,</a:t>
            </a:r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  <a:ea typeface="Times New Roman" panose="02020603050405020304" pitchFamily="18" charset="0"/>
              </a:rPr>
              <a:t>САНКТ-ПЕТЕРБУРГ – 0,5 %, </a:t>
            </a:r>
            <a:endParaRPr lang="ru-RU" sz="1600" dirty="0">
              <a:solidFill>
                <a:srgbClr val="F05A28"/>
              </a:solidFill>
              <a:latin typeface="Corki" pitchFamily="50" charset="-52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Corki" pitchFamily="50" charset="-52"/>
                <a:ea typeface="Times New Roman" panose="02020603050405020304" pitchFamily="18" charset="0"/>
              </a:rPr>
              <a:t>ПСКОВСКАЯ </a:t>
            </a:r>
            <a:r>
              <a:rPr lang="ru-RU" sz="1600" dirty="0">
                <a:latin typeface="Corki" pitchFamily="50" charset="-52"/>
                <a:ea typeface="Times New Roman" panose="02020603050405020304" pitchFamily="18" charset="0"/>
              </a:rPr>
              <a:t>ОБЛАСТЬ – </a:t>
            </a:r>
            <a:r>
              <a:rPr lang="ru-RU" sz="1600" dirty="0" smtClean="0">
                <a:latin typeface="Corki" pitchFamily="50" charset="-52"/>
                <a:ea typeface="Times New Roman" panose="02020603050405020304" pitchFamily="18" charset="0"/>
              </a:rPr>
              <a:t>0,6 </a:t>
            </a:r>
            <a:r>
              <a:rPr lang="ru-RU" sz="1600" dirty="0">
                <a:latin typeface="Corki" pitchFamily="50" charset="-52"/>
                <a:ea typeface="Times New Roman" panose="02020603050405020304" pitchFamily="18" charset="0"/>
              </a:rPr>
              <a:t>%,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 НОВГОРОДСКАЯ ОБЛАСТЬ –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0,8 %, </a:t>
            </a:r>
            <a:endParaRPr lang="ru-RU" sz="1600" dirty="0">
              <a:solidFill>
                <a:srgbClr val="0082C8"/>
              </a:solidFill>
              <a:latin typeface="Corki" pitchFamily="50" charset="-52"/>
              <a:ea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КАЛИНИНГРАДСКАЯ ОБЛАСТЬ – 0,9 </a:t>
            </a:r>
            <a:r>
              <a:rPr lang="ru-RU" sz="1600" dirty="0" smtClean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%,</a:t>
            </a:r>
            <a:r>
              <a:rPr lang="ru-RU" sz="1600" dirty="0">
                <a:latin typeface="Corki" pitchFamily="50" charset="-52"/>
                <a:ea typeface="Times New Roman" panose="02020603050405020304" pitchFamily="18" charset="0"/>
              </a:rPr>
              <a:t> ВОЛОГОДСКАЯ ОБЛАСТЬ – 0,9 </a:t>
            </a:r>
            <a:r>
              <a:rPr lang="ru-RU" sz="1600" dirty="0" smtClean="0">
                <a:latin typeface="Corki" pitchFamily="50" charset="-52"/>
                <a:ea typeface="Times New Roman" panose="02020603050405020304" pitchFamily="18" charset="0"/>
              </a:rPr>
              <a:t>%</a:t>
            </a:r>
          </a:p>
          <a:p>
            <a:pPr algn="ctr"/>
            <a:r>
              <a:rPr lang="ru-RU" sz="1600" b="1" dirty="0" smtClean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МУРМАНСКАЯ ОБЛАСТЬ – 1,2 %,</a:t>
            </a:r>
            <a:endParaRPr lang="ru-RU" sz="1600" b="1" dirty="0">
              <a:solidFill>
                <a:srgbClr val="0082C8"/>
              </a:solidFill>
              <a:latin typeface="Corki" pitchFamily="50" charset="-52"/>
              <a:ea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Corki" pitchFamily="50" charset="-52"/>
                <a:ea typeface="Times New Roman" panose="02020603050405020304" pitchFamily="18" charset="0"/>
              </a:rPr>
              <a:t>АРХАНГЕЛЬСКАЯ ОБЛАСТЬ – 1,4 </a:t>
            </a:r>
            <a:r>
              <a:rPr lang="ru-RU" sz="1600" dirty="0" smtClean="0">
                <a:latin typeface="Corki" pitchFamily="50" charset="-52"/>
                <a:ea typeface="Times New Roman" panose="02020603050405020304" pitchFamily="18" charset="0"/>
              </a:rPr>
              <a:t>%,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 РЕСПУБЛИКА КОМИ – 1,4 %, </a:t>
            </a:r>
            <a:endParaRPr lang="ru-RU" sz="1600" dirty="0">
              <a:latin typeface="Corki" pitchFamily="50" charset="-52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НЕНЕЦКИЙ </a:t>
            </a:r>
            <a:r>
              <a:rPr lang="ru-RU" sz="1600" dirty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АО – </a:t>
            </a:r>
            <a:r>
              <a:rPr lang="ru-RU" sz="1600" dirty="0" smtClean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1,6 </a:t>
            </a:r>
            <a:r>
              <a:rPr lang="ru-RU" sz="1600" dirty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%,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РЕСПУБЛИКА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КАРЕЛИЯ –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1,6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  <a:ea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03396"/>
              </p:ext>
            </p:extLst>
          </p:nvPr>
        </p:nvGraphicFramePr>
        <p:xfrm>
          <a:off x="6355819" y="845573"/>
          <a:ext cx="541339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451614" y="2159596"/>
            <a:ext cx="746614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4" dirty="0" smtClean="0">
                <a:solidFill>
                  <a:srgbClr val="F05C27"/>
                </a:solidFill>
                <a:latin typeface="Corki" pitchFamily="50" charset="-52"/>
              </a:rPr>
              <a:t>-19</a:t>
            </a:r>
            <a:endParaRPr lang="ru-RU" sz="1334" dirty="0">
              <a:solidFill>
                <a:srgbClr val="F05C27"/>
              </a:solidFill>
              <a:latin typeface="Corki" pitchFamily="50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31068" y="2148846"/>
            <a:ext cx="589938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4" dirty="0" smtClean="0">
                <a:solidFill>
                  <a:srgbClr val="F05C27"/>
                </a:solidFill>
                <a:latin typeface="Corki" pitchFamily="50" charset="-52"/>
              </a:rPr>
              <a:t> +29</a:t>
            </a:r>
            <a:endParaRPr lang="ru-RU" sz="1334" dirty="0">
              <a:solidFill>
                <a:srgbClr val="F05C27"/>
              </a:solidFill>
              <a:latin typeface="Corki" pitchFamily="50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7643528" y="3958251"/>
            <a:ext cx="2040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rki" pitchFamily="50" charset="-52"/>
              </a:rPr>
              <a:t>на 01.04.2022</a:t>
            </a:r>
            <a:endParaRPr lang="ru-RU" sz="2000" dirty="0">
              <a:latin typeface="Corki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89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15767" y="1376516"/>
            <a:ext cx="4606093" cy="5364241"/>
          </a:xfrm>
          <a:prstGeom prst="roundRect">
            <a:avLst>
              <a:gd name="adj" fmla="val 40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2" tIns="44801" rIns="89602" bIns="44801"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04363" y="5900328"/>
            <a:ext cx="953237" cy="305921"/>
          </a:xfrm>
          <a:prstGeom prst="rect">
            <a:avLst/>
          </a:prstGeom>
        </p:spPr>
        <p:txBody>
          <a:bodyPr wrap="square" lIns="89602" tIns="44801" rIns="89602" bIns="44801">
            <a:spAutoFit/>
          </a:bodyPr>
          <a:lstStyle/>
          <a:p>
            <a:r>
              <a:rPr lang="ru-RU" sz="1400" dirty="0">
                <a:solidFill>
                  <a:srgbClr val="F05C27"/>
                </a:solidFill>
                <a:latin typeface="Corki" pitchFamily="50" charset="-52"/>
              </a:rPr>
              <a:t>(МЛН.РУБ.)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509" y="5606256"/>
            <a:ext cx="741365" cy="45090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580748" y="5597602"/>
            <a:ext cx="539390" cy="398239"/>
          </a:xfrm>
          <a:prstGeom prst="rect">
            <a:avLst/>
          </a:prstGeom>
        </p:spPr>
        <p:txBody>
          <a:bodyPr wrap="square" lIns="89588" tIns="44794" rIns="89588" bIns="44794">
            <a:spAutoFit/>
          </a:bodyPr>
          <a:lstStyle/>
          <a:p>
            <a:r>
              <a:rPr lang="ru-RU" sz="2000" b="1" dirty="0" smtClean="0">
                <a:solidFill>
                  <a:srgbClr val="F05C27"/>
                </a:solidFill>
                <a:latin typeface="Corki" pitchFamily="50" charset="-52"/>
                <a:ea typeface="Times New Roman" panose="02020603050405020304" pitchFamily="18" charset="0"/>
              </a:rPr>
              <a:t>53,0</a:t>
            </a:r>
            <a:r>
              <a:rPr lang="ru-RU" sz="1000" dirty="0" smtClean="0">
                <a:solidFill>
                  <a:srgbClr val="F05C27"/>
                </a:solidFill>
                <a:latin typeface="Muller Narrow Light" panose="00000400000000000000" pitchFamily="50" charset="-52"/>
                <a:ea typeface="Times New Roman" panose="02020603050405020304" pitchFamily="18" charset="0"/>
              </a:rPr>
              <a:t>  </a:t>
            </a:r>
            <a:endParaRPr lang="ru-RU" sz="1000" dirty="0">
              <a:solidFill>
                <a:srgbClr val="F05C27"/>
              </a:solidFill>
              <a:latin typeface="Muller Narrow Light" panose="00000400000000000000" pitchFamily="50" charset="-52"/>
              <a:ea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4593" y="2965749"/>
            <a:ext cx="2961199" cy="3799185"/>
          </a:xfrm>
          <a:prstGeom prst="rect">
            <a:avLst/>
          </a:prstGeom>
          <a:noFill/>
        </p:spPr>
        <p:txBody>
          <a:bodyPr wrap="square" lIns="89602" tIns="44801" rIns="89602" bIns="44801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Corki" pitchFamily="50" charset="-52"/>
              </a:rPr>
              <a:t>ВИДЫ РАБОТ</a:t>
            </a:r>
          </a:p>
          <a:p>
            <a:endParaRPr lang="ru-RU" sz="300" dirty="0">
              <a:latin typeface="Muller Narrow Light" pitchFamily="50" charset="-52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озеленение и благоустройство территорий, </a:t>
            </a:r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зон </a:t>
            </a: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отдыха и туризма;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подсобные работы при ремонтно-восстановительных и снегоочистительных работах;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санитарная очистка внутриквартальных территорий и контейнерных площадок от мусора и бытовых отходов;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косметический </a:t>
            </a: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ремонт помещений;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уборка помещений, лестничных площадок жилых домов;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82C8"/>
                </a:solidFill>
                <a:latin typeface="Corki" pitchFamily="50" charset="-52"/>
              </a:rPr>
              <a:t>вспомогательные виды работ в различных сферах деятельности (для несовершеннолетних граждан в возрасте от 14 до 18 лет);</a:t>
            </a:r>
          </a:p>
          <a:p>
            <a:endParaRPr lang="ru-RU" sz="1200" dirty="0">
              <a:latin typeface="Muller Narrow Light" pitchFamily="50" charset="-52"/>
            </a:endParaRPr>
          </a:p>
        </p:txBody>
      </p:sp>
      <p:sp>
        <p:nvSpPr>
          <p:cNvPr id="51" name="Треугольник 18">
            <a:extLst>
              <a:ext uri="{FF2B5EF4-FFF2-40B4-BE49-F238E27FC236}">
                <a16:creationId xmlns="" xmlns:a16="http://schemas.microsoft.com/office/drawing/2014/main" id="{91E45819-5BDE-B045-BA6C-D401701E3619}"/>
              </a:ext>
            </a:extLst>
          </p:cNvPr>
          <p:cNvSpPr/>
          <p:nvPr/>
        </p:nvSpPr>
        <p:spPr>
          <a:xfrm rot="10800000">
            <a:off x="1269707" y="2875206"/>
            <a:ext cx="1110972" cy="181086"/>
          </a:xfrm>
          <a:prstGeom prst="triangle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2" tIns="44801" rIns="89602" bIns="44801"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572300" y="1376516"/>
            <a:ext cx="4493025" cy="613697"/>
          </a:xfrm>
          <a:prstGeom prst="rect">
            <a:avLst/>
          </a:prstGeom>
        </p:spPr>
        <p:txBody>
          <a:bodyPr wrap="square" lIns="89602" tIns="44801" rIns="89602" bIns="44801">
            <a:spAutoFit/>
          </a:bodyPr>
          <a:lstStyle/>
          <a:p>
            <a:pPr algn="ctr"/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Среднемесячная численность граждан,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планируемая к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трудоустройству в муниципальных образованиях, чел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.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67738"/>
              </p:ext>
            </p:extLst>
          </p:nvPr>
        </p:nvGraphicFramePr>
        <p:xfrm>
          <a:off x="3791602" y="1869811"/>
          <a:ext cx="4186322" cy="487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8C58C5-D011-4CFE-9B2B-090164664F6A}"/>
              </a:ext>
            </a:extLst>
          </p:cNvPr>
          <p:cNvSpPr txBox="1"/>
          <p:nvPr/>
        </p:nvSpPr>
        <p:spPr>
          <a:xfrm>
            <a:off x="287222" y="648305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898989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rgbClr val="898989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015313" y="139047"/>
            <a:ext cx="7277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05A28"/>
                </a:solidFill>
                <a:latin typeface="Corki" pitchFamily="50" charset="-52"/>
              </a:rPr>
              <a:t>ОРГАНИЗАЦИЯ ПРОВЕДЕНИЯ ВРЕМЕННЫХ ОБЩЕСТВЕННО ПОЛЕЗНЫХ РАБОТ</a:t>
            </a:r>
            <a:endParaRPr lang="ru-RU" sz="2400" dirty="0">
              <a:solidFill>
                <a:srgbClr val="F05A28"/>
              </a:solidFill>
              <a:latin typeface="Corki" pitchFamily="50" charset="-52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C6A69F2F-F973-481B-9C0F-CB000F04BBB6}"/>
              </a:ext>
            </a:extLst>
          </p:cNvPr>
          <p:cNvCxnSpPr/>
          <p:nvPr/>
        </p:nvCxnSpPr>
        <p:spPr>
          <a:xfrm>
            <a:off x="9319975" y="369879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C6A69F2F-F973-481B-9C0F-CB000F04BBB6}"/>
              </a:ext>
            </a:extLst>
          </p:cNvPr>
          <p:cNvCxnSpPr/>
          <p:nvPr/>
        </p:nvCxnSpPr>
        <p:spPr>
          <a:xfrm>
            <a:off x="1269709" y="369879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gigabaza.ru/images/35/68106/3839bfd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70" y="1177941"/>
            <a:ext cx="2070303" cy="177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178923" y="2955898"/>
            <a:ext cx="369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В </a:t>
            </a:r>
            <a:r>
              <a:rPr lang="ru-RU" sz="1600" b="1" dirty="0" smtClean="0">
                <a:solidFill>
                  <a:srgbClr val="F05A28"/>
                </a:solidFill>
                <a:latin typeface="Corki" pitchFamily="50" charset="-52"/>
              </a:rPr>
              <a:t>31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 МУНИЦИПАЛЬНОМ ОБРАЗОВАНИИ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16410" y="3295016"/>
            <a:ext cx="3696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ПЛАНИРУЕТСЯ  ТРУДОУСТРОИТЬ </a:t>
            </a:r>
            <a:r>
              <a:rPr lang="ru-RU" sz="1600" b="1" dirty="0" smtClean="0">
                <a:solidFill>
                  <a:srgbClr val="F05A28"/>
                </a:solidFill>
                <a:latin typeface="Corki" pitchFamily="50" charset="-52"/>
              </a:rPr>
              <a:t>800 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sz="1600" dirty="0">
                <a:solidFill>
                  <a:srgbClr val="0082C8"/>
                </a:solidFill>
                <a:latin typeface="Corki" pitchFamily="50" charset="-52"/>
              </a:rPr>
              <a:t>чел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., в </a:t>
            </a:r>
            <a:r>
              <a:rPr lang="ru-RU" sz="1600" dirty="0" err="1" smtClean="0">
                <a:solidFill>
                  <a:srgbClr val="0082C8"/>
                </a:solidFill>
                <a:latin typeface="Corki" pitchFamily="50" charset="-52"/>
              </a:rPr>
              <a:t>т.ч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04362" y="4344590"/>
            <a:ext cx="3318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- НЕСОВЕРШЕННОЛЕТНИХ ГРАЖДАН - </a:t>
            </a:r>
            <a:r>
              <a:rPr lang="ru-RU" sz="1600" b="1" dirty="0" smtClean="0">
                <a:solidFill>
                  <a:srgbClr val="F05A28"/>
                </a:solidFill>
                <a:latin typeface="Corki" pitchFamily="50" charset="-52"/>
              </a:rPr>
              <a:t>400 </a:t>
            </a:r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 чел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04363" y="3944403"/>
            <a:ext cx="3318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- БЕЗРАБОТНЫХ ГРАЖДАН - </a:t>
            </a:r>
            <a:r>
              <a:rPr lang="ru-RU" sz="1600" b="1" dirty="0" smtClean="0">
                <a:solidFill>
                  <a:srgbClr val="F05A28"/>
                </a:solidFill>
                <a:latin typeface="Corki" pitchFamily="50" charset="-52"/>
              </a:rPr>
              <a:t>350 </a:t>
            </a:r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 чел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04363" y="4820617"/>
            <a:ext cx="33187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- СТУДЕНТОВ - </a:t>
            </a:r>
            <a:r>
              <a:rPr lang="ru-RU" sz="1600" b="1" dirty="0" smtClean="0">
                <a:solidFill>
                  <a:srgbClr val="F05A28"/>
                </a:solidFill>
                <a:latin typeface="Corki" pitchFamily="50" charset="-52"/>
              </a:rPr>
              <a:t>50 </a:t>
            </a:r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 чел</a:t>
            </a:r>
            <a:r>
              <a:rPr lang="ru-RU" sz="1600" dirty="0" smtClean="0">
                <a:solidFill>
                  <a:srgbClr val="0082C8"/>
                </a:solidFill>
                <a:latin typeface="Corki" pitchFamily="50" charset="-52"/>
              </a:rPr>
              <a:t>.</a:t>
            </a:r>
            <a:endParaRPr lang="ru-RU" sz="1600" dirty="0">
              <a:solidFill>
                <a:srgbClr val="0082C8"/>
              </a:solidFill>
              <a:latin typeface="Corki" pitchFamily="50" charset="-52"/>
            </a:endParaRPr>
          </a:p>
        </p:txBody>
      </p:sp>
      <p:pic>
        <p:nvPicPr>
          <p:cNvPr id="32" name="Picture 2" descr="d:\Users\shestopalova\Desktop\ОР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15450"/>
          <a:stretch/>
        </p:blipFill>
        <p:spPr bwMode="auto">
          <a:xfrm>
            <a:off x="472007" y="1376516"/>
            <a:ext cx="2706372" cy="16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8416411" y="677440"/>
            <a:ext cx="3367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rki" pitchFamily="50" charset="-52"/>
              </a:rPr>
              <a:t>ВРЕМЕННЫЕ ОБЩЕСТВЕННО ПОЛЕЗНЫЕ РАБОТЫ                    С 15.04.2022 ПО 31.08.2022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Corki" pitchFamily="50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734515" y="600712"/>
            <a:ext cx="54087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05C27"/>
                </a:solidFill>
                <a:latin typeface="Muller Narrow Light" pitchFamily="50" charset="-52"/>
              </a:rPr>
              <a:t>ЦЕЛЬ </a:t>
            </a:r>
            <a:r>
              <a:rPr lang="ru-RU" sz="1400" dirty="0" smtClean="0">
                <a:solidFill>
                  <a:srgbClr val="0082C8"/>
                </a:solidFill>
                <a:latin typeface="Corki" pitchFamily="50" charset="-52"/>
              </a:rPr>
              <a:t>- </a:t>
            </a:r>
            <a:r>
              <a:rPr lang="ru-RU" sz="1400" dirty="0" smtClean="0">
                <a:latin typeface="Corki" pitchFamily="50" charset="-52"/>
              </a:rPr>
              <a:t>СНИЖЕНИЕ НАПРЯЖЕННОСТИ НА РЫНКЕ ТРУДА, ПОВЫШЕНИЕ ДОХОДОВ НАСЕЛЕНИЯ, </a:t>
            </a:r>
          </a:p>
          <a:p>
            <a:r>
              <a:rPr lang="ru-RU" sz="1400" dirty="0" smtClean="0">
                <a:latin typeface="Corki" pitchFamily="50" charset="-52"/>
              </a:rPr>
              <a:t>ОКАЗАНИЕ ДОПОЛНИТЕЛЬНОЙ ФИНАНСОВОЙ ПОДДЕРЖКИ РАБОТОДАТЕЛЯМ, БЛАГОУСТРОЙСТВО</a:t>
            </a:r>
          </a:p>
          <a:p>
            <a:r>
              <a:rPr lang="ru-RU" sz="1400" dirty="0" smtClean="0">
                <a:latin typeface="Corki" pitchFamily="50" charset="-52"/>
              </a:rPr>
              <a:t>ТЕРРИТОРИЙ МУНИЦИПАЛЬНЫХ ОБРАЗОВАНИЙ</a:t>
            </a:r>
            <a:endParaRPr lang="ru-RU" sz="1400" dirty="0">
              <a:latin typeface="Corki" pitchFamily="50" charset="-52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70CE869-6332-234D-90C2-1BDA767C9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22" y="678355"/>
            <a:ext cx="447309" cy="4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43F230-29FF-47E3-B685-62525C6F377E}"/>
              </a:ext>
            </a:extLst>
          </p:cNvPr>
          <p:cNvSpPr txBox="1"/>
          <p:nvPr/>
        </p:nvSpPr>
        <p:spPr>
          <a:xfrm>
            <a:off x="1713175" y="216689"/>
            <a:ext cx="891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05A28"/>
                </a:solidFill>
                <a:latin typeface="Corki" pitchFamily="50" charset="-52"/>
              </a:rPr>
              <a:t>ОРГАНИЗАЦИЯ ПРОВЕДЕНИЯ ВРЕМЕННЫХ ОБЩЕСТВЕННО ПОЛЕЗНЫХ РАБОТ</a:t>
            </a:r>
            <a:endParaRPr lang="ru-RU" sz="2400" dirty="0">
              <a:solidFill>
                <a:srgbClr val="F05A28"/>
              </a:solidFill>
              <a:latin typeface="Corki" panose="00000500000000000000" pitchFamily="2" charset="-52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592E84E-E5A6-4425-A782-827248F080CD}"/>
              </a:ext>
            </a:extLst>
          </p:cNvPr>
          <p:cNvCxnSpPr/>
          <p:nvPr/>
        </p:nvCxnSpPr>
        <p:spPr>
          <a:xfrm>
            <a:off x="1920548" y="447521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6A69F2F-F973-481B-9C0F-CB000F04BBB6}"/>
              </a:ext>
            </a:extLst>
          </p:cNvPr>
          <p:cNvCxnSpPr/>
          <p:nvPr/>
        </p:nvCxnSpPr>
        <p:spPr>
          <a:xfrm>
            <a:off x="9759552" y="447521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Номер слайда 6">
            <a:extLst>
              <a:ext uri="{FF2B5EF4-FFF2-40B4-BE49-F238E27FC236}">
                <a16:creationId xmlns="" xmlns:a16="http://schemas.microsoft.com/office/drawing/2014/main" id="{6029A037-33C9-413F-A199-0168E10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3580" y="6243403"/>
            <a:ext cx="394737" cy="365125"/>
          </a:xfrm>
        </p:spPr>
        <p:txBody>
          <a:bodyPr vert="horz" lIns="91440" tIns="45720" rIns="91440" bIns="45720" rtlCol="0" anchor="ctr"/>
          <a:lstStyle/>
          <a:p>
            <a:fld id="{7696BF06-3757-4659-A968-F8B2939849A3}" type="slidenum">
              <a:rPr lang="ru-RU">
                <a:latin typeface="Corki" panose="00000500000000000000" pitchFamily="2" charset="-52"/>
              </a:rPr>
              <a:pPr/>
              <a:t>4</a:t>
            </a:fld>
            <a:endParaRPr lang="ru-RU" dirty="0">
              <a:latin typeface="Corki" panose="00000500000000000000" pitchFamily="2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78C58C5-D011-4CFE-9B2B-090164664F6A}"/>
              </a:ext>
            </a:extLst>
          </p:cNvPr>
          <p:cNvSpPr txBox="1"/>
          <p:nvPr/>
        </p:nvSpPr>
        <p:spPr>
          <a:xfrm>
            <a:off x="327412" y="6315829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898989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rgbClr val="898989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56681" y="1997638"/>
            <a:ext cx="694370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(40 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нед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 - 160 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): (МРОТ с РК и ПН) 31 947 руб.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+ 2100</a:t>
            </a:r>
            <a:r>
              <a:rPr lang="ru-RU" dirty="0" smtClean="0">
                <a:solidFill>
                  <a:srgbClr val="F05C27"/>
                </a:solidFill>
                <a:latin typeface="Corki" pitchFamily="50" charset="-52"/>
              </a:rPr>
              <a:t>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руб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.( материальная помощь)= </a:t>
            </a:r>
            <a:r>
              <a:rPr lang="ru-RU" dirty="0" smtClean="0">
                <a:solidFill>
                  <a:srgbClr val="F05A28"/>
                </a:solidFill>
                <a:latin typeface="Corki" pitchFamily="50" charset="-52"/>
              </a:rPr>
              <a:t>34 047 руб./мес. </a:t>
            </a:r>
            <a:endParaRPr lang="ru-RU" dirty="0">
              <a:solidFill>
                <a:srgbClr val="F05A28"/>
              </a:solidFill>
              <a:latin typeface="Corki" pitchFamily="50" charset="-52"/>
            </a:endParaRPr>
          </a:p>
          <a:p>
            <a:endParaRPr lang="ru-RU" sz="1100" dirty="0">
              <a:solidFill>
                <a:srgbClr val="F05C27"/>
              </a:solidFill>
              <a:latin typeface="Muller Narrow ExtraBold" panose="00000900000000000000" pitchFamily="50" charset="-52"/>
            </a:endParaRPr>
          </a:p>
          <a:p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(40 час/</a:t>
            </a:r>
            <a:r>
              <a:rPr lang="ru-RU" dirty="0" err="1">
                <a:solidFill>
                  <a:srgbClr val="0082C8"/>
                </a:solidFill>
                <a:latin typeface="Corki" pitchFamily="50" charset="-52"/>
              </a:rPr>
              <a:t>нед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-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160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):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(МРОТ с РК и ПН) </a:t>
            </a:r>
            <a:r>
              <a:rPr lang="ru-RU" dirty="0" smtClean="0">
                <a:solidFill>
                  <a:srgbClr val="F05C27"/>
                </a:solidFill>
                <a:latin typeface="Corki" pitchFamily="50" charset="-52"/>
              </a:rPr>
              <a:t>31 947 </a:t>
            </a:r>
            <a:r>
              <a:rPr lang="ru-RU" dirty="0">
                <a:solidFill>
                  <a:srgbClr val="F05A28"/>
                </a:solidFill>
                <a:latin typeface="Corki" pitchFamily="50" charset="-52"/>
              </a:rPr>
              <a:t>руб./мес. </a:t>
            </a:r>
          </a:p>
          <a:p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14 лет (20 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нед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 -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80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): 15 973,5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dirty="0" err="1">
                <a:solidFill>
                  <a:srgbClr val="0082C8"/>
                </a:solidFill>
                <a:latin typeface="Corki" pitchFamily="50" charset="-52"/>
              </a:rPr>
              <a:t>руб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/</a:t>
            </a:r>
            <a:r>
              <a:rPr lang="ru-RU" dirty="0" err="1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+2100руб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. (материальная помощь) =          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                       </a:t>
            </a:r>
            <a:r>
              <a:rPr lang="ru-RU" dirty="0" smtClean="0">
                <a:solidFill>
                  <a:srgbClr val="F05A28"/>
                </a:solidFill>
                <a:latin typeface="Corki" pitchFamily="50" charset="-52"/>
              </a:rPr>
              <a:t>18 073,5 руб</a:t>
            </a:r>
            <a:r>
              <a:rPr lang="ru-RU" dirty="0">
                <a:solidFill>
                  <a:srgbClr val="F05A28"/>
                </a:solidFill>
                <a:latin typeface="Corki" pitchFamily="50" charset="-52"/>
              </a:rPr>
              <a:t>. </a:t>
            </a:r>
          </a:p>
          <a:p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15 лет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(24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нед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 - 96 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):</a:t>
            </a:r>
            <a:r>
              <a:rPr lang="ru-RU" dirty="0" smtClean="0">
                <a:solidFill>
                  <a:srgbClr val="F05C27"/>
                </a:solidFill>
                <a:latin typeface="Corki" pitchFamily="50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19 168,2 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руб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+2100руб. (материальная помощь)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=                   </a:t>
            </a:r>
            <a:r>
              <a:rPr lang="ru-RU" dirty="0" smtClean="0">
                <a:solidFill>
                  <a:srgbClr val="F05A28"/>
                </a:solidFill>
                <a:latin typeface="Corki" pitchFamily="50" charset="-52"/>
              </a:rPr>
              <a:t>21 268,2 руб</a:t>
            </a:r>
            <a:r>
              <a:rPr lang="ru-RU" dirty="0">
                <a:solidFill>
                  <a:srgbClr val="F05A28"/>
                </a:solidFill>
                <a:latin typeface="Corki" pitchFamily="50" charset="-52"/>
              </a:rPr>
              <a:t>. </a:t>
            </a:r>
          </a:p>
          <a:p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16-17 лет (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35 час/</a:t>
            </a:r>
            <a:r>
              <a:rPr lang="ru-RU" dirty="0" err="1">
                <a:solidFill>
                  <a:srgbClr val="0082C8"/>
                </a:solidFill>
                <a:latin typeface="Corki" pitchFamily="50" charset="-52"/>
              </a:rPr>
              <a:t>нед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-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140 час/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): 27 953,6 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руб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/</a:t>
            </a:r>
            <a:r>
              <a:rPr lang="ru-RU" dirty="0" err="1" smtClean="0">
                <a:solidFill>
                  <a:srgbClr val="0082C8"/>
                </a:solidFill>
                <a:latin typeface="Corki" pitchFamily="50" charset="-52"/>
              </a:rPr>
              <a:t>мес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 +2100руб. (материальная помощь) =</a:t>
            </a:r>
          </a:p>
          <a:p>
            <a:r>
              <a:rPr lang="ru-RU" dirty="0" smtClean="0">
                <a:solidFill>
                  <a:srgbClr val="F05A28"/>
                </a:solidFill>
                <a:latin typeface="Corki" pitchFamily="50" charset="-52"/>
              </a:rPr>
              <a:t>30 053,6 руб. </a:t>
            </a:r>
            <a:endParaRPr lang="ru-RU" dirty="0">
              <a:solidFill>
                <a:srgbClr val="F05A28"/>
              </a:solidFill>
              <a:latin typeface="Muller Narrow Light" panose="000004000000000000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67" y="2031128"/>
            <a:ext cx="4462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Безработные граждане</a:t>
            </a:r>
          </a:p>
          <a:p>
            <a:pPr marL="272205" indent="-272205" algn="r">
              <a:buFont typeface="Arial" panose="020B0604020202020204" pitchFamily="34" charset="0"/>
              <a:buChar char="•"/>
            </a:pP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pPr algn="r"/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pPr algn="r"/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Студенты, обучающиеся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по очной форме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обучения,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обратившиеся в органы службы занятости населения</a:t>
            </a:r>
          </a:p>
          <a:p>
            <a:pPr marL="272205" indent="-272205" algn="r">
              <a:buFont typeface="Arial" panose="020B0604020202020204" pitchFamily="34" charset="0"/>
              <a:buChar char="•"/>
            </a:pP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pPr algn="r"/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pPr algn="r"/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Несовершеннолетние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граждане в возрасте от </a:t>
            </a:r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pPr algn="r"/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14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до 18 лет в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свободное от учебы время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010" y="1624407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05C27"/>
                </a:solidFill>
                <a:latin typeface="Corki" pitchFamily="50" charset="-52"/>
              </a:rPr>
              <a:t>КАТЕГОРИИ ГРАЖДАН: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56682" y="1616264"/>
            <a:ext cx="494879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lvl="0">
              <a:defRPr lang="ru-RU"/>
            </a:defPPr>
            <a:lvl1pPr>
              <a:defRPr>
                <a:solidFill>
                  <a:srgbClr val="F05C27"/>
                </a:solidFill>
                <a:latin typeface="Corki" pitchFamily="50" charset="-52"/>
              </a:defRPr>
            </a:lvl1pPr>
          </a:lstStyle>
          <a:p>
            <a:r>
              <a:rPr lang="ru-RU" dirty="0" smtClean="0"/>
              <a:t>ОПЛАТА ТРУДА (В МЕСЯЦ ЗА ФАКТИЧЕСКИ ОТРАБОТАННОЕ ВРЕМЯ):</a:t>
            </a:r>
            <a:endParaRPr lang="ru-RU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96ADE377-82E2-40BB-8354-E8E444A23449}"/>
              </a:ext>
            </a:extLst>
          </p:cNvPr>
          <p:cNvCxnSpPr>
            <a:cxnSpLocks/>
          </p:cNvCxnSpPr>
          <p:nvPr/>
        </p:nvCxnSpPr>
        <p:spPr>
          <a:xfrm>
            <a:off x="317892" y="5694910"/>
            <a:ext cx="10479125" cy="0"/>
          </a:xfrm>
          <a:prstGeom prst="line">
            <a:avLst/>
          </a:prstGeom>
          <a:ln w="22225" cap="rnd">
            <a:solidFill>
              <a:srgbClr val="0F8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DF4ED3F0-3556-41DF-823A-00C727FEA688}"/>
              </a:ext>
            </a:extLst>
          </p:cNvPr>
          <p:cNvCxnSpPr>
            <a:cxnSpLocks/>
          </p:cNvCxnSpPr>
          <p:nvPr/>
        </p:nvCxnSpPr>
        <p:spPr>
          <a:xfrm flipV="1">
            <a:off x="4498568" y="1624407"/>
            <a:ext cx="6317" cy="3932853"/>
          </a:xfrm>
          <a:prstGeom prst="line">
            <a:avLst/>
          </a:prstGeom>
          <a:ln w="19050">
            <a:solidFill>
              <a:srgbClr val="F05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69606" y="5780059"/>
            <a:ext cx="4627411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6" dirty="0" smtClean="0">
                <a:solidFill>
                  <a:srgbClr val="F05C27"/>
                </a:solidFill>
                <a:latin typeface="Corki" pitchFamily="50" charset="-52"/>
              </a:rPr>
              <a:t>+ компенсация </a:t>
            </a:r>
            <a:r>
              <a:rPr lang="ru-RU" sz="1606" dirty="0">
                <a:solidFill>
                  <a:srgbClr val="F05C27"/>
                </a:solidFill>
                <a:latin typeface="Corki" pitchFamily="50" charset="-52"/>
              </a:rPr>
              <a:t>за неиспользованный отпуск</a:t>
            </a:r>
          </a:p>
          <a:p>
            <a:pPr algn="ctr"/>
            <a:r>
              <a:rPr lang="ru-RU" sz="1606" dirty="0">
                <a:solidFill>
                  <a:srgbClr val="F05C27"/>
                </a:solidFill>
                <a:latin typeface="Corki" pitchFamily="50" charset="-52"/>
              </a:rPr>
              <a:t>оформленная трудовая книжка и страховой стаж</a:t>
            </a:r>
          </a:p>
        </p:txBody>
      </p:sp>
      <p:pic>
        <p:nvPicPr>
          <p:cNvPr id="1026" name="Picture 2" descr="C:\Users\shestopalova\AppData\Local\Microsoft\Windows\INetCache\Content.Outlook\0SR0UBW2\ВОП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8" y="1201114"/>
            <a:ext cx="2011246" cy="16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Треугольник 18">
            <a:extLst>
              <a:ext uri="{FF2B5EF4-FFF2-40B4-BE49-F238E27FC236}">
                <a16:creationId xmlns="" xmlns:a16="http://schemas.microsoft.com/office/drawing/2014/main" id="{AE018C39-1080-4639-B51A-04FA873F6DDD}"/>
              </a:ext>
            </a:extLst>
          </p:cNvPr>
          <p:cNvSpPr/>
          <p:nvPr/>
        </p:nvSpPr>
        <p:spPr>
          <a:xfrm rot="5400000">
            <a:off x="3859298" y="3227735"/>
            <a:ext cx="1602658" cy="192109"/>
          </a:xfrm>
          <a:prstGeom prst="triangle">
            <a:avLst/>
          </a:prstGeom>
          <a:solidFill>
            <a:srgbClr val="F05A28"/>
          </a:solidFill>
          <a:ln w="28575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1D1432C-B41B-9B40-96B2-9805D9BC8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87" y="5847534"/>
            <a:ext cx="510971" cy="4849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986" y="743749"/>
            <a:ext cx="478024" cy="5633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919994" y="702276"/>
            <a:ext cx="8003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rki" pitchFamily="50" charset="-52"/>
              </a:rPr>
              <a:t>Постановление Правительства МО</a:t>
            </a:r>
            <a:r>
              <a:rPr lang="en-US" dirty="0" smtClean="0">
                <a:latin typeface="Corki" pitchFamily="50" charset="-52"/>
              </a:rPr>
              <a:t> </a:t>
            </a:r>
            <a:r>
              <a:rPr lang="ru-RU" dirty="0" smtClean="0">
                <a:latin typeface="Corki" pitchFamily="50" charset="-52"/>
              </a:rPr>
              <a:t>от 13.04.2022 № 297-ПП</a:t>
            </a:r>
            <a:r>
              <a:rPr lang="en-US" dirty="0" smtClean="0">
                <a:latin typeface="Corki" pitchFamily="50" charset="-52"/>
              </a:rPr>
              <a:t> </a:t>
            </a:r>
            <a:r>
              <a:rPr lang="ru-RU" dirty="0">
                <a:latin typeface="Corki" pitchFamily="50" charset="-52"/>
              </a:rPr>
              <a:t>«Об организации временных общественно полезных </a:t>
            </a:r>
            <a:endParaRPr lang="ru-RU" dirty="0" smtClean="0">
              <a:latin typeface="Corki" pitchFamily="50" charset="-52"/>
            </a:endParaRPr>
          </a:p>
          <a:p>
            <a:r>
              <a:rPr lang="ru-RU" dirty="0" smtClean="0">
                <a:latin typeface="Corki" pitchFamily="50" charset="-52"/>
              </a:rPr>
              <a:t>работ в </a:t>
            </a:r>
            <a:r>
              <a:rPr lang="ru-RU" dirty="0">
                <a:latin typeface="Corki" pitchFamily="50" charset="-52"/>
              </a:rPr>
              <a:t>Мурманской области в 2022 </a:t>
            </a:r>
            <a:r>
              <a:rPr lang="ru-RU" dirty="0" smtClean="0">
                <a:latin typeface="Corki" pitchFamily="50" charset="-52"/>
              </a:rPr>
              <a:t>году»</a:t>
            </a:r>
            <a:endParaRPr lang="ru-RU" dirty="0">
              <a:latin typeface="Corki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130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775846" y="731694"/>
            <a:ext cx="3601546" cy="367476"/>
          </a:xfrm>
          <a:prstGeom prst="rect">
            <a:avLst/>
          </a:prstGeom>
          <a:noFill/>
        </p:spPr>
        <p:txBody>
          <a:bodyPr wrap="square" lIns="89602" tIns="44801" rIns="89602" bIns="44801" rtlCol="0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СТУДЕНТЫ, НЕСОВЕРШЕННОЛЕТНИЕ ГРАЖДАНЕ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4954" y="1137334"/>
            <a:ext cx="2132215" cy="336698"/>
          </a:xfrm>
          <a:prstGeom prst="rect">
            <a:avLst/>
          </a:prstGeom>
          <a:noFill/>
        </p:spPr>
        <p:txBody>
          <a:bodyPr wrap="square" lIns="89602" tIns="44801" rIns="89602" bIns="44801" rtlCol="0">
            <a:spAutoFit/>
          </a:bodyPr>
          <a:lstStyle/>
          <a:p>
            <a:pPr algn="ctr"/>
            <a:r>
              <a:rPr lang="ru-RU" sz="1600" b="1" dirty="0">
                <a:solidFill>
                  <a:srgbClr val="F05C27"/>
                </a:solidFill>
                <a:latin typeface="Corki" pitchFamily="50" charset="-52"/>
              </a:rPr>
              <a:t>УСЛОВИЯ УЧАСТИЯ</a:t>
            </a:r>
          </a:p>
        </p:txBody>
      </p:sp>
      <p:sp>
        <p:nvSpPr>
          <p:cNvPr id="46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642" y="6422669"/>
            <a:ext cx="27432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0379" y="729651"/>
            <a:ext cx="4413662" cy="367476"/>
          </a:xfrm>
          <a:prstGeom prst="rect">
            <a:avLst/>
          </a:prstGeom>
          <a:noFill/>
        </p:spPr>
        <p:txBody>
          <a:bodyPr wrap="square" lIns="89602" tIns="44801" rIns="89602" bIns="44801" rtlCol="0">
            <a:spAutoFit/>
          </a:bodyPr>
          <a:lstStyle/>
          <a:p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БЕЗРАБОТНЫЕ ГРАЖДАНЕ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73842" y="1404706"/>
            <a:ext cx="4758813" cy="4573756"/>
          </a:xfrm>
          <a:prstGeom prst="roundRect">
            <a:avLst>
              <a:gd name="adj" fmla="val 4999"/>
            </a:avLst>
          </a:prstGeom>
          <a:solidFill>
            <a:schemeClr val="bg1"/>
          </a:solidFill>
          <a:ln>
            <a:solidFill>
              <a:srgbClr val="F05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952" tIns="44976" rIns="89952" bIns="449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266038" y="1404705"/>
            <a:ext cx="4621161" cy="5045680"/>
          </a:xfrm>
          <a:prstGeom prst="rect">
            <a:avLst/>
          </a:prstGeom>
          <a:noFill/>
        </p:spPr>
        <p:txBody>
          <a:bodyPr wrap="square" lIns="89602" tIns="44801" rIns="89602" bIns="4480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пройти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авторизацию на ЕЦП «Работа в России» </a:t>
            </a:r>
            <a:r>
              <a:rPr lang="ru-RU" u="sng" dirty="0">
                <a:solidFill>
                  <a:srgbClr val="0082C8"/>
                </a:solidFill>
                <a:latin typeface="Corki" pitchFamily="50" charset="-52"/>
              </a:rPr>
              <a:t>(https://trudvsem.ru)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через учетную запись ЕСИА (портал «</a:t>
            </a:r>
            <a:r>
              <a:rPr lang="ru-RU" dirty="0" err="1">
                <a:solidFill>
                  <a:srgbClr val="0082C8"/>
                </a:solidFill>
                <a:latin typeface="Corki" pitchFamily="50" charset="-52"/>
              </a:rPr>
              <a:t>Госуслуги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» (</a:t>
            </a:r>
            <a:r>
              <a:rPr lang="ru-RU" u="sng" dirty="0">
                <a:solidFill>
                  <a:srgbClr val="F05A28"/>
                </a:solidFill>
                <a:latin typeface="Corki" pitchFamily="50" charset="-52"/>
                <a:hlinkClick r:id="rId2"/>
              </a:rPr>
              <a:t>https://www.gosuslugi.ru</a:t>
            </a:r>
            <a:r>
              <a:rPr lang="ru-RU" u="sng" dirty="0">
                <a:solidFill>
                  <a:srgbClr val="0082C8"/>
                </a:solidFill>
                <a:latin typeface="Corki" pitchFamily="50" charset="-52"/>
                <a:hlinkClick r:id="rId2"/>
              </a:rPr>
              <a:t>)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создать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резюме и дождаться </a:t>
            </a:r>
            <a:r>
              <a:rPr lang="ru-RU" dirty="0" err="1">
                <a:solidFill>
                  <a:srgbClr val="0082C8"/>
                </a:solidFill>
                <a:latin typeface="Corki" pitchFamily="50" charset="-52"/>
              </a:rPr>
              <a:t>модерации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 резюме специалистом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ЦЗН (в течение 1 дня);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подать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заявление на содействие в поиске подходящей работы (заполнить форму заявления и прикрепить резюме);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получить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вакансии в личный кабинет ЕЦП и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расставить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их в порядке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приоритетности</a:t>
            </a:r>
            <a:r>
              <a:rPr lang="ru-RU" b="1" dirty="0" smtClean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(рейтинг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вакансий необходимо направить в ЦЗН населения в течение 3 дней с момента получения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вакансий);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откликнуться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на вакансии работодателя, чтобы работодатель смог назначить собеседование на ближайший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день, пройти собеседование;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заключить срочный трудовой договор.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r>
              <a:rPr lang="ru-RU" sz="1600" dirty="0"/>
              <a:t> </a:t>
            </a:r>
            <a:endParaRPr lang="ru-RU" sz="1600" dirty="0"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0379" y="1104752"/>
            <a:ext cx="10971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 rot="10800000">
            <a:off x="1049487" y="1154272"/>
            <a:ext cx="826113" cy="218595"/>
          </a:xfrm>
          <a:prstGeom prst="triangl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2" tIns="44801" rIns="89602" bIns="44801" rtlCol="0" anchor="ctr"/>
          <a:lstStyle/>
          <a:p>
            <a:pPr algn="ctr"/>
            <a:endParaRPr lang="ru-RU" dirty="0"/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78C58C5-D011-4CFE-9B2B-090164664F6A}"/>
              </a:ext>
            </a:extLst>
          </p:cNvPr>
          <p:cNvSpPr txBox="1"/>
          <p:nvPr/>
        </p:nvSpPr>
        <p:spPr>
          <a:xfrm>
            <a:off x="287222" y="648305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898989"/>
                </a:solidFill>
                <a:latin typeface="Corki" panose="00000500000000000000" pitchFamily="2" charset="-52"/>
              </a:rPr>
              <a:t>#</a:t>
            </a:r>
            <a:r>
              <a:rPr lang="ru-RU" sz="1600" dirty="0">
                <a:solidFill>
                  <a:srgbClr val="898989"/>
                </a:solidFill>
                <a:latin typeface="Corki" panose="00000500000000000000" pitchFamily="2" charset="-52"/>
              </a:rPr>
              <a:t>насевережить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2015313" y="139047"/>
            <a:ext cx="7277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05A28"/>
                </a:solidFill>
                <a:latin typeface="Corki" pitchFamily="50" charset="-52"/>
              </a:rPr>
              <a:t>ОРГАНИЗАЦИЯ ПРОВЕДЕНИЯ ВРЕМЕННЫХ ОБЩЕСТВЕННО ПОЛЕЗНЫХ РАБОТ</a:t>
            </a:r>
            <a:endParaRPr lang="ru-RU" sz="2400" dirty="0">
              <a:solidFill>
                <a:srgbClr val="F05A28"/>
              </a:solidFill>
              <a:latin typeface="Corki" pitchFamily="50" charset="-52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3592E84E-E5A6-4425-A782-827248F080CD}"/>
              </a:ext>
            </a:extLst>
          </p:cNvPr>
          <p:cNvCxnSpPr/>
          <p:nvPr/>
        </p:nvCxnSpPr>
        <p:spPr>
          <a:xfrm>
            <a:off x="1265770" y="374397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3592E84E-E5A6-4425-A782-827248F080CD}"/>
              </a:ext>
            </a:extLst>
          </p:cNvPr>
          <p:cNvCxnSpPr/>
          <p:nvPr/>
        </p:nvCxnSpPr>
        <p:spPr>
          <a:xfrm>
            <a:off x="9200221" y="374397"/>
            <a:ext cx="706056" cy="0"/>
          </a:xfrm>
          <a:prstGeom prst="line">
            <a:avLst/>
          </a:prstGeom>
          <a:ln w="22225" cap="rnd">
            <a:solidFill>
              <a:srgbClr val="007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Равнобедренный треугольник 80"/>
          <p:cNvSpPr/>
          <p:nvPr/>
        </p:nvSpPr>
        <p:spPr>
          <a:xfrm rot="10800000">
            <a:off x="9514094" y="1127883"/>
            <a:ext cx="826113" cy="218595"/>
          </a:xfrm>
          <a:prstGeom prst="triangle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02" tIns="44801" rIns="89602" bIns="44801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://www.gubkinzan.ru/images/ea6v-gEnxu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/>
          <a:stretch/>
        </p:blipFill>
        <p:spPr bwMode="auto">
          <a:xfrm>
            <a:off x="4274133" y="1474032"/>
            <a:ext cx="2573856" cy="14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149685" y="3691584"/>
            <a:ext cx="2921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5B9BD5"/>
                </a:solidFill>
                <a:latin typeface="Corki" pitchFamily="50" charset="-52"/>
              </a:rPr>
              <a:t>ПАСПОРТ</a:t>
            </a:r>
          </a:p>
          <a:p>
            <a:pPr algn="ctr"/>
            <a:r>
              <a:rPr lang="ru-RU" sz="1200" dirty="0">
                <a:solidFill>
                  <a:srgbClr val="5B9BD5"/>
                </a:solidFill>
                <a:latin typeface="Corki" pitchFamily="50" charset="-52"/>
              </a:rPr>
              <a:t>РЕКВИЗИТЫ СЧЕТА В КРЕДИТНОМ УЧРЕЖДЕНИИ</a:t>
            </a:r>
          </a:p>
          <a:p>
            <a:pPr algn="ctr"/>
            <a:r>
              <a:rPr lang="ru-RU" sz="1200" dirty="0" smtClean="0">
                <a:solidFill>
                  <a:srgbClr val="5B9BD5"/>
                </a:solidFill>
                <a:latin typeface="Corki" pitchFamily="50" charset="-52"/>
              </a:rPr>
              <a:t>МЕДИЦИНСКАЯ </a:t>
            </a:r>
            <a:r>
              <a:rPr lang="ru-RU" sz="1200" dirty="0">
                <a:solidFill>
                  <a:srgbClr val="5B9BD5"/>
                </a:solidFill>
                <a:latin typeface="Corki" pitchFamily="50" charset="-52"/>
              </a:rPr>
              <a:t>СПРАВКА О </a:t>
            </a:r>
            <a:r>
              <a:rPr lang="ru-RU" sz="1200" dirty="0" smtClean="0">
                <a:solidFill>
                  <a:srgbClr val="5B9BD5"/>
                </a:solidFill>
                <a:latin typeface="Corki" pitchFamily="50" charset="-52"/>
              </a:rPr>
              <a:t> СОСТОЯНИИ ЗДОРОВЬЯ</a:t>
            </a:r>
            <a:endParaRPr lang="ru-RU" sz="1000" dirty="0">
              <a:latin typeface="Corki" pitchFamily="50" charset="-52"/>
            </a:endParaRPr>
          </a:p>
          <a:p>
            <a:pPr algn="ctr"/>
            <a:r>
              <a:rPr lang="ru-RU" sz="1200" dirty="0" smtClean="0">
                <a:solidFill>
                  <a:srgbClr val="5B9BD5"/>
                </a:solidFill>
                <a:latin typeface="Corki" pitchFamily="50" charset="-52"/>
              </a:rPr>
              <a:t>ИНН</a:t>
            </a:r>
            <a:endParaRPr lang="ru-RU" sz="1200" dirty="0">
              <a:solidFill>
                <a:srgbClr val="5B9BD5"/>
              </a:solidFill>
              <a:latin typeface="Corki" pitchFamily="50" charset="-52"/>
            </a:endParaRPr>
          </a:p>
          <a:p>
            <a:pPr algn="ctr"/>
            <a:r>
              <a:rPr lang="ru-RU" sz="1200" dirty="0" smtClean="0">
                <a:solidFill>
                  <a:srgbClr val="5B9BD5"/>
                </a:solidFill>
                <a:latin typeface="Corki" pitchFamily="50" charset="-52"/>
              </a:rPr>
              <a:t>СНИЛС</a:t>
            </a:r>
          </a:p>
          <a:p>
            <a:pPr algn="ctr"/>
            <a:r>
              <a:rPr lang="ru-RU" sz="1000" dirty="0" smtClean="0">
                <a:solidFill>
                  <a:srgbClr val="5B9BD5"/>
                </a:solidFill>
                <a:latin typeface="Corki" pitchFamily="50" charset="-52"/>
              </a:rPr>
              <a:t>РАЗРЕШЕНИЕ  </a:t>
            </a:r>
            <a:r>
              <a:rPr lang="ru-RU" sz="1000" dirty="0">
                <a:solidFill>
                  <a:srgbClr val="5B9BD5"/>
                </a:solidFill>
                <a:latin typeface="Corki" pitchFamily="50" charset="-52"/>
              </a:rPr>
              <a:t>ОРГАНОВ ОПЕКИ </a:t>
            </a:r>
            <a:r>
              <a:rPr lang="ru-RU" sz="1000" dirty="0" smtClean="0">
                <a:solidFill>
                  <a:srgbClr val="5B9BD5"/>
                </a:solidFill>
                <a:latin typeface="Corki" pitchFamily="50" charset="-52"/>
              </a:rPr>
              <a:t>и </a:t>
            </a:r>
            <a:r>
              <a:rPr lang="ru-RU" sz="1000" dirty="0">
                <a:solidFill>
                  <a:srgbClr val="5B9BD5"/>
                </a:solidFill>
                <a:latin typeface="Corki" pitchFamily="50" charset="-52"/>
              </a:rPr>
              <a:t>РОДИТЕЛЕЙ </a:t>
            </a:r>
            <a:endParaRPr lang="ru-RU" sz="1000" dirty="0" smtClean="0">
              <a:solidFill>
                <a:srgbClr val="5B9BD5"/>
              </a:solidFill>
              <a:latin typeface="Corki" pitchFamily="50" charset="-52"/>
            </a:endParaRPr>
          </a:p>
          <a:p>
            <a:pPr algn="ctr"/>
            <a:r>
              <a:rPr lang="ru-RU" sz="800" dirty="0" smtClean="0">
                <a:latin typeface="Corki" pitchFamily="50" charset="-52"/>
              </a:rPr>
              <a:t>(</a:t>
            </a:r>
            <a:r>
              <a:rPr lang="ru-RU" sz="800" dirty="0">
                <a:latin typeface="Corki" pitchFamily="50" charset="-52"/>
              </a:rPr>
              <a:t>В ОРГАНАХ ОПЕКИ ДЛЯ 14 - ЛЕТНИХ)</a:t>
            </a:r>
          </a:p>
          <a:p>
            <a:pPr marL="171450" indent="-171450" algn="ctr">
              <a:buFontTx/>
              <a:buChar char="-"/>
            </a:pPr>
            <a:endParaRPr lang="ru-RU" sz="1000" dirty="0">
              <a:latin typeface="Corki" pitchFamily="50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9685" y="3050374"/>
            <a:ext cx="302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05C27"/>
                </a:solidFill>
                <a:latin typeface="Corki" pitchFamily="50" charset="-52"/>
              </a:rPr>
              <a:t>ДОКУМЕНТЫ, НЕОБХОДИМЫЕ ДЛЯ ТРУДОУСТРОЙСТВА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2" y="1485837"/>
            <a:ext cx="3811401" cy="399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7222" y="1485837"/>
            <a:ext cx="3841508" cy="3660685"/>
          </a:xfrm>
          <a:prstGeom prst="rect">
            <a:avLst/>
          </a:prstGeom>
          <a:noFill/>
        </p:spPr>
        <p:txBody>
          <a:bodyPr wrap="square" lIns="89602" tIns="44801" rIns="89602" bIns="44801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получить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вакансии в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личном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кабинете ЕЦП «Работа в России» и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расставить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их в порядке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приоритетности</a:t>
            </a:r>
            <a:r>
              <a:rPr lang="ru-RU" b="1" dirty="0" smtClean="0">
                <a:solidFill>
                  <a:srgbClr val="0082C8"/>
                </a:solidFill>
                <a:latin typeface="Corki" pitchFamily="50" charset="-52"/>
              </a:rPr>
              <a:t>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(рейтинг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вакансий необходимо направить в ЦЗН населения в течение 3 дней с момента получения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вакансий);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откликнуться </a:t>
            </a:r>
            <a:r>
              <a:rPr lang="ru-RU" dirty="0">
                <a:solidFill>
                  <a:srgbClr val="0082C8"/>
                </a:solidFill>
                <a:latin typeface="Corki" pitchFamily="50" charset="-52"/>
              </a:rPr>
              <a:t>на вакансии работодателя, чтобы работодатель смог назначить собеседование на ближайший </a:t>
            </a: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день, пройти собеседование;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82C8"/>
                </a:solidFill>
                <a:latin typeface="Corki" pitchFamily="50" charset="-52"/>
              </a:rPr>
              <a:t>заключить срочный трудовой договор.</a:t>
            </a:r>
            <a:endParaRPr lang="ru-RU" dirty="0">
              <a:solidFill>
                <a:srgbClr val="0082C8"/>
              </a:solidFill>
              <a:latin typeface="Corki" pitchFamily="50" charset="-52"/>
            </a:endParaRPr>
          </a:p>
          <a:p>
            <a:pPr algn="ctr"/>
            <a:endParaRPr lang="ru-RU" b="1" u="sng" dirty="0" smtClean="0">
              <a:solidFill>
                <a:srgbClr val="F05A28"/>
              </a:solidFill>
              <a:latin typeface="Corki" pitchFamily="50" charset="-52"/>
            </a:endParaRPr>
          </a:p>
          <a:p>
            <a:r>
              <a:rPr lang="ru-RU" sz="1600" dirty="0"/>
              <a:t> </a:t>
            </a:r>
            <a:endParaRPr lang="ru-RU" sz="1600" dirty="0"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551" y="5978886"/>
            <a:ext cx="591901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05A28"/>
                </a:solidFill>
                <a:latin typeface="Corki" pitchFamily="50" charset="-52"/>
              </a:rPr>
              <a:t>Заявления  через единый портал «Работа России» можно </a:t>
            </a:r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</a:rPr>
              <a:t>подать</a:t>
            </a:r>
            <a:r>
              <a:rPr lang="ru-RU" sz="1600" dirty="0">
                <a:solidFill>
                  <a:srgbClr val="F05A28"/>
                </a:solidFill>
                <a:latin typeface="Corki" pitchFamily="50" charset="-52"/>
              </a:rPr>
              <a:t>, лично </a:t>
            </a:r>
            <a:endParaRPr lang="ru-RU" sz="1600" dirty="0" smtClean="0">
              <a:solidFill>
                <a:srgbClr val="F05A28"/>
              </a:solidFill>
              <a:latin typeface="Corki" pitchFamily="50" charset="-52"/>
            </a:endParaRPr>
          </a:p>
          <a:p>
            <a:pPr algn="ctr"/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</a:rPr>
              <a:t>обратившись </a:t>
            </a:r>
            <a:r>
              <a:rPr lang="ru-RU" sz="1600" dirty="0">
                <a:solidFill>
                  <a:srgbClr val="F05A28"/>
                </a:solidFill>
                <a:latin typeface="Corki" pitchFamily="50" charset="-52"/>
              </a:rPr>
              <a:t>в Центр </a:t>
            </a:r>
            <a:r>
              <a:rPr lang="ru-RU" sz="1600" dirty="0" smtClean="0">
                <a:solidFill>
                  <a:srgbClr val="F05A28"/>
                </a:solidFill>
                <a:latin typeface="Corki" pitchFamily="50" charset="-52"/>
              </a:rPr>
              <a:t>занятости населения</a:t>
            </a:r>
            <a:endParaRPr lang="ru-RU" sz="1600" dirty="0">
              <a:solidFill>
                <a:srgbClr val="F05A28"/>
              </a:solidFill>
              <a:latin typeface="Corki" pitchFamily="50" charset="-52"/>
            </a:endParaRPr>
          </a:p>
          <a:p>
            <a:r>
              <a:rPr lang="ru-RU" sz="1100" dirty="0"/>
              <a:t> </a:t>
            </a:r>
          </a:p>
          <a:p>
            <a:pPr marL="171450" indent="-171450" algn="ctr">
              <a:buFontTx/>
              <a:buChar char="-"/>
            </a:pPr>
            <a:endParaRPr lang="ru-RU" sz="1000" dirty="0">
              <a:latin typeface="Corki" pitchFamily="50" charset="-5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94" y="5863051"/>
            <a:ext cx="1282121" cy="51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713</Words>
  <Application>Microsoft Office PowerPoint</Application>
  <PresentationFormat>Произвольный</PresentationFormat>
  <Paragraphs>115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Тихомиров Н.А.</dc:creator>
  <cp:lastModifiedBy>Григайтите Л.В.</cp:lastModifiedBy>
  <cp:revision>119</cp:revision>
  <dcterms:modified xsi:type="dcterms:W3CDTF">2023-05-19T06:57:30Z</dcterms:modified>
</cp:coreProperties>
</file>