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"/>
  </p:notesMasterIdLst>
  <p:sldIdLst>
    <p:sldId id="33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7FF"/>
    <a:srgbClr val="FEF0FB"/>
    <a:srgbClr val="CCFFCC"/>
    <a:srgbClr val="CCFFFF"/>
    <a:srgbClr val="14C8EC"/>
    <a:srgbClr val="8DEDF7"/>
    <a:srgbClr val="61BE40"/>
    <a:srgbClr val="2525FF"/>
    <a:srgbClr val="2F2F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8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D4E2EDE-57D4-4440-85C5-AFB89CEEBE18}" type="datetimeFigureOut">
              <a:rPr lang="ru-RU" smtClean="0"/>
              <a:pPr/>
              <a:t>10.04.2023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60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60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0C77E80-5FF4-49F3-AD2F-26FA044570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455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77E80-5FF4-49F3-AD2F-26FA044570D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28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21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48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101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101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98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5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3"/>
            <a:ext cx="3886200" cy="908051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10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1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6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9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2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2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36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59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93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4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21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5" y="182037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31" y="182037"/>
            <a:ext cx="2555875" cy="39020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5" y="956733"/>
            <a:ext cx="1504157" cy="3127376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600"/>
            </a:lvl4pPr>
            <a:lvl5pPr marL="1024128" indent="0">
              <a:buNone/>
              <a:defRPr sz="600"/>
            </a:lvl5pPr>
            <a:lvl6pPr marL="1280160" indent="0">
              <a:buNone/>
              <a:defRPr sz="600"/>
            </a:lvl6pPr>
            <a:lvl7pPr marL="1536192" indent="0">
              <a:buNone/>
              <a:defRPr sz="600"/>
            </a:lvl7pPr>
            <a:lvl8pPr marL="1792224" indent="0">
              <a:buNone/>
              <a:defRPr sz="600"/>
            </a:lvl8pPr>
            <a:lvl9pPr marL="20482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61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37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32" indent="0">
              <a:buNone/>
              <a:defRPr sz="1600"/>
            </a:lvl2pPr>
            <a:lvl3pPr marL="512064" indent="0">
              <a:buNone/>
              <a:defRPr sz="1300"/>
            </a:lvl3pPr>
            <a:lvl4pPr marL="768096" indent="0">
              <a:buNone/>
              <a:defRPr sz="1100"/>
            </a:lvl4pPr>
            <a:lvl5pPr marL="1024128" indent="0">
              <a:buNone/>
              <a:defRPr sz="1100"/>
            </a:lvl5pPr>
            <a:lvl6pPr marL="1280160" indent="0">
              <a:buNone/>
              <a:defRPr sz="1100"/>
            </a:lvl6pPr>
            <a:lvl7pPr marL="1536192" indent="0">
              <a:buNone/>
              <a:defRPr sz="1100"/>
            </a:lvl7pPr>
            <a:lvl8pPr marL="1792224" indent="0">
              <a:buNone/>
              <a:defRPr sz="1100"/>
            </a:lvl8pPr>
            <a:lvl9pPr marL="2048256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30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600"/>
            </a:lvl4pPr>
            <a:lvl5pPr marL="1024128" indent="0">
              <a:buNone/>
              <a:defRPr sz="600"/>
            </a:lvl5pPr>
            <a:lvl6pPr marL="1280160" indent="0">
              <a:buNone/>
              <a:defRPr sz="600"/>
            </a:lvl6pPr>
            <a:lvl7pPr marL="1536192" indent="0">
              <a:buNone/>
              <a:defRPr sz="600"/>
            </a:lvl7pPr>
            <a:lvl8pPr marL="1792224" indent="0">
              <a:buNone/>
              <a:defRPr sz="600"/>
            </a:lvl8pPr>
            <a:lvl9pPr marL="20482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8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81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 defTabSz="512064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81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 defTabSz="512064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81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 defTabSz="512064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13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512064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" indent="-192024" algn="l" defTabSz="51206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" indent="-160020" algn="l" defTabSz="51206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" indent="-128016" algn="l" defTabSz="512064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28016" algn="l" defTabSz="512064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s04.infourok.ru/uploads/ex/1359/000493b0-d1bedfe3/hello_html_m2c4a0d5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8" name="AutoShape 4" descr="https://ds04.infourok.ru/uploads/ex/1359/000493b0-d1bedfe3/hello_html_m2c4a0d5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AutoShape 6" descr="https://ds04.infourok.ru/uploads/ex/1359/000493b0-d1bedfe3/hello_html_m2c4a0d5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32" name="AutoShape 8" descr="https://ds04.infourok.ru/uploads/ex/1359/000493b0-d1bedfe3/hello_html_m2c4a0d5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9632" y="476672"/>
            <a:ext cx="7308304" cy="1015663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 defTabSz="685783">
              <a:lnSpc>
                <a:spcPts val="2400"/>
              </a:lnSpc>
              <a:defRPr/>
            </a:pPr>
            <a:r>
              <a:rPr lang="ru-RU" sz="2000" b="1" dirty="0" smtClean="0">
                <a:solidFill>
                  <a:srgbClr val="1F497D"/>
                </a:solidFill>
                <a:latin typeface="Arial Black" pitchFamily="34" charset="0"/>
              </a:rPr>
              <a:t>Единовременная выплата </a:t>
            </a:r>
            <a:br>
              <a:rPr lang="ru-RU" sz="2000" b="1" dirty="0" smtClean="0">
                <a:solidFill>
                  <a:srgbClr val="1F497D"/>
                </a:solidFill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 Black" pitchFamily="34" charset="0"/>
              </a:rPr>
              <a:t>на приобретение жилья семьям, в которых одновременно родилось трое и более детей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66728" y="4869160"/>
            <a:ext cx="6877272" cy="656590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6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</a:rPr>
              <a:t> Приобретение жилого помещения по договору купли-продажи</a:t>
            </a:r>
          </a:p>
          <a:p>
            <a:pPr>
              <a:lnSpc>
                <a:spcPts val="216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</a:rPr>
              <a:t> Участие в строительстве многоквартирного дома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3717032"/>
            <a:ext cx="6768752" cy="1092607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 Фактическая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стоимость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жилого помещения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(</a:t>
            </a:r>
            <a:r>
              <a:rPr lang="ru-RU" b="1" i="1" spc="-30" dirty="0" smtClean="0">
                <a:solidFill>
                  <a:srgbClr val="C00000"/>
                </a:solidFill>
                <a:cs typeface="Calibri" panose="020F0502020204030204" pitchFamily="34" charset="0"/>
              </a:rPr>
              <a:t>до </a:t>
            </a:r>
            <a:r>
              <a:rPr lang="ru-RU" sz="2400" b="1" i="1" spc="-30" dirty="0" smtClean="0">
                <a:solidFill>
                  <a:srgbClr val="C00000"/>
                </a:solidFill>
                <a:cs typeface="Calibri" panose="020F0502020204030204" pitchFamily="34" charset="0"/>
              </a:rPr>
              <a:t>7</a:t>
            </a:r>
            <a:r>
              <a:rPr lang="ru-RU" sz="2400" b="1" i="1" spc="-30" dirty="0" smtClean="0">
                <a:solidFill>
                  <a:srgbClr val="C00000"/>
                </a:solidFill>
                <a:cs typeface="Calibri" panose="020F0502020204030204" pitchFamily="34" charset="0"/>
              </a:rPr>
              <a:t> </a:t>
            </a:r>
            <a:r>
              <a:rPr lang="ru-RU" b="1" i="1" spc="-30" dirty="0" smtClean="0">
                <a:solidFill>
                  <a:srgbClr val="C00000"/>
                </a:solidFill>
                <a:cs typeface="Calibri" panose="020F0502020204030204" pitchFamily="34" charset="0"/>
              </a:rPr>
              <a:t>млн. руб</a:t>
            </a:r>
            <a:r>
              <a:rPr lang="ru-RU" b="1" i="1" spc="-30" dirty="0" smtClean="0">
                <a:solidFill>
                  <a:srgbClr val="C00000"/>
                </a:solidFill>
                <a:cs typeface="Calibri" panose="020F0502020204030204" pitchFamily="34" charset="0"/>
              </a:rPr>
              <a:t>.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)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 Если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стоимость жилья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выше,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то приобрести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его можно</a:t>
            </a:r>
            <a:b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с использованием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средств материнских </a:t>
            </a:r>
            <a:r>
              <a:rPr lang="ru-RU" b="1" i="1" spc="-30" dirty="0" smtClean="0">
                <a:solidFill>
                  <a:srgbClr val="002060"/>
                </a:solidFill>
                <a:cs typeface="Calibri" panose="020F0502020204030204" pitchFamily="34" charset="0"/>
              </a:rPr>
              <a:t>капиталов</a:t>
            </a:r>
            <a:endParaRPr lang="ru-RU" b="1" i="1" spc="-40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-19750" y="95799"/>
            <a:ext cx="1642094" cy="748942"/>
            <a:chOff x="7973259" y="88041"/>
            <a:chExt cx="1177071" cy="44240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12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800" dirty="0" smtClean="0">
                  <a:solidFill>
                    <a:prstClr val="white"/>
                  </a:solidFill>
                </a:rPr>
                <a:t>О </a:t>
              </a:r>
              <a:r>
                <a:rPr lang="ru-RU" sz="800" dirty="0">
                  <a:solidFill>
                    <a:prstClr val="white"/>
                  </a:solidFill>
                </a:rPr>
                <a:t>КРАЯ</a:t>
              </a: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49576" y="88041"/>
              <a:ext cx="648850" cy="442407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1043608" y="188640"/>
            <a:ext cx="7855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МИНИСТЕРСТВО СОЦИАЛЬНОЙ ЗАЩИТЫ ИНФОРМИРУЕТ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789040"/>
            <a:ext cx="2334320" cy="656590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60"/>
              </a:lnSpc>
              <a:buClr>
                <a:srgbClr val="C00000"/>
              </a:buClr>
            </a:pPr>
            <a:r>
              <a:rPr lang="ru-RU" sz="2000" b="1" dirty="0" smtClean="0">
                <a:solidFill>
                  <a:srgbClr val="002060"/>
                </a:solidFill>
              </a:rPr>
              <a:t>РАЗМЕР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ВЫПЛАТЫ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95936" y="1772816"/>
            <a:ext cx="4644007" cy="1323439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 defTabSz="685783">
              <a:lnSpc>
                <a:spcPts val="2400"/>
              </a:lnSpc>
              <a:defRPr/>
            </a:pP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редоставляется </a:t>
            </a: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семьям, имеющим троих и </a:t>
            </a: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детей, рожденных одновременно одной </a:t>
            </a: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матерью</a:t>
            </a:r>
            <a:b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</a:t>
            </a:r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2021 г</a:t>
            </a:r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869160"/>
            <a:ext cx="2843808" cy="656590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60"/>
              </a:lnSpc>
              <a:buClr>
                <a:srgbClr val="C00000"/>
              </a:buClr>
            </a:pPr>
            <a:r>
              <a:rPr lang="ru-RU" sz="2000" b="1" dirty="0" smtClean="0">
                <a:solidFill>
                  <a:srgbClr val="002060"/>
                </a:solidFill>
              </a:rPr>
              <a:t>НАПРАВЛЕНИЯ ИСПОЛЬЗОВАНИЯ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445224"/>
            <a:ext cx="2935566" cy="385170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60"/>
              </a:lnSpc>
              <a:buClr>
                <a:srgbClr val="C00000"/>
              </a:buClr>
            </a:pP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59632" y="5733256"/>
            <a:ext cx="7488832" cy="677108"/>
          </a:xfrm>
          <a:prstGeom prst="rect">
            <a:avLst/>
          </a:prstGeom>
          <a:solidFill>
            <a:schemeClr val="accent5">
              <a:lumMod val="40000"/>
              <a:lumOff val="60000"/>
              <a:alpha val="10000"/>
            </a:schemeClr>
          </a:solidFill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Срок действия гарантийного письма на единовременную выплату – </a:t>
            </a:r>
            <a:r>
              <a:rPr lang="ru-RU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cs typeface="Calibri" panose="020F0502020204030204" pitchFamily="34" charset="0"/>
              </a:rPr>
              <a:t>3 </a:t>
            </a:r>
            <a:r>
              <a:rPr lang="ru-RU" b="1" i="1" dirty="0" smtClean="0">
                <a:solidFill>
                  <a:srgbClr val="C00000"/>
                </a:solidFill>
                <a:cs typeface="Calibri" panose="020F0502020204030204" pitchFamily="34" charset="0"/>
              </a:rPr>
              <a:t>года </a:t>
            </a:r>
            <a:r>
              <a:rPr lang="ru-RU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со дня выдачи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1276" y="6509187"/>
            <a:ext cx="9092724" cy="348813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1700" b="1" spc="-40" dirty="0" smtClean="0">
                <a:solidFill>
                  <a:srgbClr val="002060"/>
                </a:solidFill>
              </a:rPr>
              <a:t>УТОЧНИТЬ УСЛОВИЯ ПРЕДОСТАВЛЕНИЯ </a:t>
            </a:r>
            <a:r>
              <a:rPr lang="ru-RU" sz="1700" b="1" spc="-40" dirty="0" smtClean="0">
                <a:solidFill>
                  <a:srgbClr val="002060"/>
                </a:solidFill>
              </a:rPr>
              <a:t>ВЫПЛАТЫ </a:t>
            </a:r>
            <a:r>
              <a:rPr lang="ru-RU" sz="1700" b="1" spc="-40" dirty="0" smtClean="0">
                <a:solidFill>
                  <a:srgbClr val="002060"/>
                </a:solidFill>
              </a:rPr>
              <a:t>МОЖНО ПО </a:t>
            </a:r>
            <a:r>
              <a:rPr lang="ru-RU" sz="1700" b="1" spc="-40" dirty="0" smtClean="0">
                <a:solidFill>
                  <a:srgbClr val="002060"/>
                </a:solidFill>
              </a:rPr>
              <a:t>ТЕЛЕФОНУ: </a:t>
            </a:r>
            <a:r>
              <a:rPr lang="ru-RU" sz="1700" b="1" spc="-40" dirty="0" smtClean="0">
                <a:solidFill>
                  <a:srgbClr val="C00000"/>
                </a:solidFill>
              </a:rPr>
              <a:t>(4212) 23-23-23</a:t>
            </a:r>
            <a:endParaRPr lang="ru-RU" sz="1700" b="1" spc="-4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589240"/>
            <a:ext cx="5940152" cy="105680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1D49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7" name="Picture 3" descr="C:\Users\pens01\Desktop\06-12-2020_20-27-32.jpg"/>
          <p:cNvPicPr>
            <a:picLocks noChangeAspect="1" noChangeArrowheads="1"/>
          </p:cNvPicPr>
          <p:nvPr/>
        </p:nvPicPr>
        <p:blipFill>
          <a:blip r:embed="rId4" cstate="print"/>
          <a:srcRect t="6061" b="6061"/>
          <a:stretch>
            <a:fillRect/>
          </a:stretch>
        </p:blipFill>
        <p:spPr bwMode="auto">
          <a:xfrm>
            <a:off x="179513" y="1556792"/>
            <a:ext cx="356477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46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13599</TotalTime>
  <Words>66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gkh2 Нелюбина Н.Н.</dc:creator>
  <cp:lastModifiedBy>pens01</cp:lastModifiedBy>
  <cp:revision>643</cp:revision>
  <cp:lastPrinted>2023-04-10T05:56:48Z</cp:lastPrinted>
  <dcterms:modified xsi:type="dcterms:W3CDTF">2023-04-12T00:31:25Z</dcterms:modified>
</cp:coreProperties>
</file>