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81" r:id="rId2"/>
  </p:sldMasterIdLst>
  <p:notesMasterIdLst>
    <p:notesMasterId r:id="rId24"/>
  </p:notesMasterIdLst>
  <p:sldIdLst>
    <p:sldId id="925" r:id="rId3"/>
    <p:sldId id="257" r:id="rId4"/>
    <p:sldId id="405" r:id="rId5"/>
    <p:sldId id="272" r:id="rId6"/>
    <p:sldId id="260" r:id="rId7"/>
    <p:sldId id="261" r:id="rId8"/>
    <p:sldId id="271" r:id="rId9"/>
    <p:sldId id="276" r:id="rId10"/>
    <p:sldId id="278" r:id="rId11"/>
    <p:sldId id="269" r:id="rId12"/>
    <p:sldId id="280" r:id="rId13"/>
    <p:sldId id="291" r:id="rId14"/>
    <p:sldId id="292" r:id="rId15"/>
    <p:sldId id="927" r:id="rId16"/>
    <p:sldId id="283" r:id="rId17"/>
    <p:sldId id="293" r:id="rId18"/>
    <p:sldId id="294" r:id="rId19"/>
    <p:sldId id="295" r:id="rId20"/>
    <p:sldId id="287" r:id="rId21"/>
    <p:sldId id="289" r:id="rId22"/>
    <p:sldId id="928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йорова Александра Вадимовна" initials="МАВ" lastIdx="46" clrIdx="0">
    <p:extLst>
      <p:ext uri="{19B8F6BF-5375-455C-9EA6-DF929625EA0E}">
        <p15:presenceInfo xmlns:p15="http://schemas.microsoft.com/office/powerpoint/2012/main" userId="S-1-5-21-1777726350-4139854969-11282829-30584" providerId="AD"/>
      </p:ext>
    </p:extLst>
  </p:cmAuthor>
  <p:cmAuthor id="2" name="Серебрякова Елена Андреевна" initials="СЕА" lastIdx="1" clrIdx="1">
    <p:extLst>
      <p:ext uri="{19B8F6BF-5375-455C-9EA6-DF929625EA0E}">
        <p15:presenceInfo xmlns:p15="http://schemas.microsoft.com/office/powerpoint/2012/main" userId="S-1-5-21-1777726350-4139854969-11282829-305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9676"/>
    <a:srgbClr val="383573"/>
    <a:srgbClr val="7D64BC"/>
    <a:srgbClr val="6600CC"/>
    <a:srgbClr val="68868D"/>
    <a:srgbClr val="4D4DB3"/>
    <a:srgbClr val="5B9BD5"/>
    <a:srgbClr val="50676C"/>
    <a:srgbClr val="E8F6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84" autoAdjust="0"/>
    <p:restoredTop sz="95890" autoAdjust="0"/>
  </p:normalViewPr>
  <p:slideViewPr>
    <p:cSldViewPr snapToGrid="0">
      <p:cViewPr varScale="1">
        <p:scale>
          <a:sx n="74" d="100"/>
          <a:sy n="74" d="100"/>
        </p:scale>
        <p:origin x="234" y="66"/>
      </p:cViewPr>
      <p:guideLst>
        <p:guide orient="horz" pos="2160"/>
        <p:guide pos="3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9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1526D-D4C9-4C15-B17A-47096102B39F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4E267-7114-42D2-B234-E1B671812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618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Сервисное обслуживание:</a:t>
            </a:r>
          </a:p>
          <a:p>
            <a:r>
              <a:rPr lang="ru-RU" dirty="0"/>
              <a:t>Круглосуточная техническая</a:t>
            </a:r>
            <a:r>
              <a:rPr lang="ru-RU" baseline="0" dirty="0"/>
              <a:t> и консультационная поддержка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E267-7114-42D2-B234-E1B671812E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591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2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21" name="Google Shape;13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2907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2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21" name="Google Shape;13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60854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2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21" name="Google Shape;13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134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6" name="Google Shape;1426;p3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427" name="Google Shape;1427;p3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19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22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3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486" name="Google Shape;148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54038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3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486" name="Google Shape;148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722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E267-7114-42D2-B234-E1B671812E9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75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64" name="Google Shape;126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5129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57" name="Google Shape;3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9688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2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21" name="Google Shape;13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8582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2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21" name="Google Shape;13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9598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2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21" name="Google Shape;13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3156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2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21" name="Google Shape;13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3760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2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9" name="Google Shape;13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979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si.kechutkin@prof-itgroup.ru" TargetMode="External"/><Relationship Id="rId5" Type="http://schemas.openxmlformats.org/officeDocument/2006/relationships/hyperlink" Target="mailto:info@prof-itgroup.ru" TargetMode="External"/><Relationship Id="rId4" Type="http://schemas.openxmlformats.org/officeDocument/2006/relationships/hyperlink" Target="http://www.prosmartcity.ru/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2469-F413-4716-8806-773A7977BD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00" y="592803"/>
            <a:ext cx="2045606" cy="638708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1944413"/>
            <a:ext cx="9144000" cy="1657625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t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3224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Рубрика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 txBox="1">
            <a:spLocks/>
          </p:cNvSpPr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383573">
              <a:alpha val="58000"/>
            </a:srgb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>
              <a:solidFill>
                <a:prstClr val="white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63862" y="2711670"/>
            <a:ext cx="5168013" cy="216513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2469-F413-4716-8806-773A7977BD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62" b="29122"/>
          <a:stretch/>
        </p:blipFill>
        <p:spPr>
          <a:xfrm>
            <a:off x="9486897" y="563526"/>
            <a:ext cx="1874095" cy="77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5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Рубрика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 txBox="1">
            <a:spLocks/>
          </p:cNvSpPr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383573">
              <a:alpha val="58000"/>
            </a:srgb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>
              <a:solidFill>
                <a:prstClr val="white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63862" y="2711670"/>
            <a:ext cx="5168013" cy="216513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2469-F413-4716-8806-773A7977BD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62" b="29122"/>
          <a:stretch/>
        </p:blipFill>
        <p:spPr>
          <a:xfrm>
            <a:off x="9486897" y="563526"/>
            <a:ext cx="1874095" cy="77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02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2469-F413-4716-8806-773A7977BD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82774" y="745459"/>
            <a:ext cx="2483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prstClr val="white">
                    <a:lumMod val="50000"/>
                  </a:prstClr>
                </a:solidFill>
                <a:latin typeface="Ubuntu"/>
              </a:rPr>
              <a:t>КОНТАКТЫ</a:t>
            </a:r>
            <a:endParaRPr lang="ru-RU" sz="3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62" b="29122"/>
          <a:stretch/>
        </p:blipFill>
        <p:spPr>
          <a:xfrm>
            <a:off x="9686594" y="5622214"/>
            <a:ext cx="1874095" cy="7761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50800" dir="5400000" sx="76000" sy="76000" algn="ctr" rotWithShape="0">
              <a:srgbClr val="232147">
                <a:alpha val="75000"/>
              </a:srgbClr>
            </a:outerShdw>
          </a:effectLst>
        </p:spPr>
      </p:pic>
      <p:sp>
        <p:nvSpPr>
          <p:cNvPr id="19" name="Прямоугольник 18"/>
          <p:cNvSpPr/>
          <p:nvPr userDrawn="1"/>
        </p:nvSpPr>
        <p:spPr>
          <a:xfrm>
            <a:off x="6493438" y="777359"/>
            <a:ext cx="7043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8784C7"/>
                </a:solidFill>
                <a:latin typeface="Ubuntu"/>
              </a:rPr>
              <a:t>УМНЫЙ</a:t>
            </a:r>
            <a:r>
              <a:rPr lang="ru-RU" sz="3200" b="1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Ubuntu"/>
              </a:rPr>
              <a:t>ГОРОД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37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акты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2469-F413-4716-8806-773A7977BD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82774" y="745459"/>
            <a:ext cx="2483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prstClr val="white">
                    <a:lumMod val="50000"/>
                  </a:prstClr>
                </a:solidFill>
                <a:latin typeface="Ubuntu"/>
              </a:rPr>
              <a:t>КОНТАКТЫ</a:t>
            </a:r>
            <a:endParaRPr lang="ru-RU" sz="3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62" b="29122"/>
          <a:stretch/>
        </p:blipFill>
        <p:spPr>
          <a:xfrm>
            <a:off x="9686594" y="5622214"/>
            <a:ext cx="1874095" cy="7761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50800" dir="5400000" sx="76000" sy="76000" algn="ctr" rotWithShape="0">
              <a:srgbClr val="232147">
                <a:alpha val="75000"/>
              </a:srgbClr>
            </a:outerShdw>
          </a:effectLst>
        </p:spPr>
      </p:pic>
      <p:sp>
        <p:nvSpPr>
          <p:cNvPr id="19" name="Прямоугольник 18"/>
          <p:cNvSpPr/>
          <p:nvPr userDrawn="1"/>
        </p:nvSpPr>
        <p:spPr>
          <a:xfrm>
            <a:off x="6493438" y="777359"/>
            <a:ext cx="7043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8784C7"/>
                </a:solidFill>
                <a:latin typeface="Ubuntu"/>
              </a:rPr>
              <a:t>УМНЫЙ</a:t>
            </a:r>
            <a:r>
              <a:rPr lang="ru-RU" sz="3200" b="1" dirty="0">
                <a:solidFill>
                  <a:srgbClr val="000000"/>
                </a:solidFill>
                <a:latin typeface="Ubuntu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Ubuntu"/>
              </a:rPr>
              <a:t>ГОРОД</a:t>
            </a:r>
            <a:endParaRPr lang="ru-RU" sz="3200" dirty="0">
              <a:solidFill>
                <a:srgbClr val="002060"/>
              </a:solidFill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43953" y="2271634"/>
            <a:ext cx="5061886" cy="2694792"/>
            <a:chOff x="943953" y="2271634"/>
            <a:chExt cx="5061886" cy="2694792"/>
          </a:xfrm>
        </p:grpSpPr>
        <p:sp>
          <p:nvSpPr>
            <p:cNvPr id="9" name="Google Shape;1506;p101"/>
            <p:cNvSpPr txBox="1"/>
            <p:nvPr userDrawn="1"/>
          </p:nvSpPr>
          <p:spPr>
            <a:xfrm>
              <a:off x="943953" y="4364364"/>
              <a:ext cx="2254408" cy="602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373545"/>
                </a:buClr>
                <a:buSzPts val="1120"/>
                <a:buFont typeface="Arial"/>
                <a:buNone/>
              </a:pPr>
              <a:r>
                <a:rPr lang="en" sz="1400" b="1" u="sng" dirty="0">
                  <a:solidFill>
                    <a:srgbClr val="AD84C6"/>
                  </a:solidFill>
                  <a:ea typeface="Yu Gothic UI Light" panose="020B0300000000000000" pitchFamily="34" charset="-128"/>
                  <a:cs typeface="Arial"/>
                  <a:sym typeface="Arial"/>
                  <a:hlinkClick r:id="rId4"/>
                </a:rPr>
                <a:t>http://www.prosmartcity.ru/</a:t>
              </a:r>
              <a:endParaRPr sz="1400" b="1" dirty="0">
                <a:solidFill>
                  <a:prstClr val="black"/>
                </a:solidFill>
                <a:ea typeface="Yu Gothic UI Light" panose="020B0300000000000000" pitchFamily="34" charset="-128"/>
                <a:cs typeface="Arial"/>
                <a:sym typeface="Arial"/>
              </a:endParaRPr>
            </a:p>
            <a:p>
              <a:pPr>
                <a:buClr>
                  <a:srgbClr val="373545"/>
                </a:buClr>
                <a:buSzPts val="1120"/>
                <a:buFont typeface="Arial"/>
                <a:buNone/>
              </a:pPr>
              <a:r>
                <a:rPr lang="ru-RU" sz="1400" b="1" u="sng" dirty="0">
                  <a:solidFill>
                    <a:srgbClr val="AD84C6"/>
                  </a:solidFill>
                  <a:ea typeface="Yu Gothic UI Light" panose="020B0300000000000000" pitchFamily="34" charset="-128"/>
                  <a:cs typeface="Arial"/>
                  <a:sym typeface="Arial"/>
                  <a:hlinkClick r:id="rId5"/>
                </a:rPr>
                <a:t>info@prof-itgroup.ru</a:t>
              </a:r>
              <a:endParaRPr sz="1400" b="1" dirty="0">
                <a:solidFill>
                  <a:prstClr val="black"/>
                </a:solidFill>
                <a:ea typeface="Yu Gothic UI Light" panose="020B0300000000000000" pitchFamily="34" charset="-128"/>
                <a:cs typeface="Arial"/>
                <a:sym typeface="Arial"/>
              </a:endParaRPr>
            </a:p>
          </p:txBody>
        </p:sp>
        <p:grpSp>
          <p:nvGrpSpPr>
            <p:cNvPr id="11" name="Google Shape;1507;p101"/>
            <p:cNvGrpSpPr/>
            <p:nvPr userDrawn="1"/>
          </p:nvGrpSpPr>
          <p:grpSpPr>
            <a:xfrm>
              <a:off x="943953" y="2271634"/>
              <a:ext cx="4218597" cy="1914793"/>
              <a:chOff x="6131433" y="2962449"/>
              <a:chExt cx="4218597" cy="1562621"/>
            </a:xfrm>
          </p:grpSpPr>
          <p:sp>
            <p:nvSpPr>
              <p:cNvPr id="13" name="Google Shape;1508;p101"/>
              <p:cNvSpPr txBox="1"/>
              <p:nvPr/>
            </p:nvSpPr>
            <p:spPr>
              <a:xfrm>
                <a:off x="6131433" y="2962449"/>
                <a:ext cx="2254408" cy="8037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prstClr val="black"/>
                  </a:buClr>
                  <a:buSzPts val="1400"/>
                  <a:buFont typeface="Arial"/>
                  <a:buNone/>
                </a:pPr>
                <a:r>
                  <a:rPr lang="ru-RU" sz="1400" b="1" dirty="0">
                    <a:solidFill>
                      <a:prstClr val="black"/>
                    </a:solidFill>
                    <a:latin typeface="Arial"/>
                    <a:ea typeface="Arial"/>
                    <a:cs typeface="Arial"/>
                    <a:sym typeface="Arial"/>
                  </a:rPr>
                  <a:t>Москва</a:t>
                </a:r>
                <a:endParaRPr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>
                  <a:buClr>
                    <a:prstClr val="black"/>
                  </a:buClr>
                  <a:buSzPts val="1100"/>
                  <a:buFont typeface="Arial"/>
                  <a:buNone/>
                </a:pPr>
                <a:endParaRPr sz="1100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>
                  <a:buClr>
                    <a:prstClr val="black"/>
                  </a:buClr>
                  <a:buSzPts val="1100"/>
                  <a:buFont typeface="Arial"/>
                  <a:buNone/>
                </a:pPr>
                <a:r>
                  <a:rPr lang="ru-RU" sz="1100" dirty="0">
                    <a:solidFill>
                      <a:prstClr val="black"/>
                    </a:solidFill>
                    <a:latin typeface="Arial"/>
                    <a:ea typeface="Arial"/>
                    <a:cs typeface="Arial"/>
                    <a:sym typeface="Arial"/>
                  </a:rPr>
                  <a:t>ул. Мытная, д. 66, 5-й этаж</a:t>
                </a:r>
                <a:br>
                  <a:rPr lang="ru-RU" sz="1100" dirty="0">
                    <a:solidFill>
                      <a:prstClr val="black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ru-RU" sz="1100" dirty="0">
                    <a:solidFill>
                      <a:prstClr val="black"/>
                    </a:solidFill>
                    <a:latin typeface="Arial"/>
                    <a:ea typeface="Arial"/>
                    <a:cs typeface="Arial"/>
                    <a:sym typeface="Arial"/>
                  </a:rPr>
                  <a:t>+7 (495) 228-30-31</a:t>
                </a:r>
                <a:endParaRPr sz="1100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509;p101"/>
              <p:cNvSpPr txBox="1"/>
              <p:nvPr/>
            </p:nvSpPr>
            <p:spPr>
              <a:xfrm>
                <a:off x="8749475" y="2962449"/>
                <a:ext cx="1600555" cy="66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prstClr val="black"/>
                  </a:buClr>
                  <a:buSzPts val="1400"/>
                  <a:buFont typeface="Arial"/>
                  <a:buNone/>
                </a:pPr>
                <a:r>
                  <a:rPr lang="ru-RU" sz="1400" b="1" dirty="0">
                    <a:solidFill>
                      <a:prstClr val="black"/>
                    </a:solidFill>
                    <a:latin typeface="Arial"/>
                    <a:ea typeface="Arial"/>
                    <a:cs typeface="Arial"/>
                    <a:sym typeface="Arial"/>
                  </a:rPr>
                  <a:t>Ульяновск</a:t>
                </a:r>
                <a:endParaRPr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>
                  <a:buClr>
                    <a:prstClr val="black"/>
                  </a:buClr>
                  <a:buSzPts val="1100"/>
                  <a:buFont typeface="Arial"/>
                  <a:buNone/>
                </a:pPr>
                <a:endParaRPr sz="1100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>
                  <a:buClr>
                    <a:prstClr val="black"/>
                  </a:buClr>
                  <a:buSzPts val="1100"/>
                  <a:buFont typeface="Arial"/>
                  <a:buNone/>
                </a:pPr>
                <a:r>
                  <a:rPr lang="ru-RU" sz="1100" dirty="0">
                    <a:solidFill>
                      <a:prstClr val="black"/>
                    </a:solidFill>
                    <a:latin typeface="Arial"/>
                    <a:ea typeface="Arial"/>
                    <a:cs typeface="Arial"/>
                    <a:sym typeface="Arial"/>
                  </a:rPr>
                  <a:t>ул. Марата, д.33</a:t>
                </a:r>
                <a:br>
                  <a:rPr lang="ru-RU" sz="1100" dirty="0">
                    <a:solidFill>
                      <a:prstClr val="black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ru-RU" sz="1100" dirty="0">
                    <a:solidFill>
                      <a:prstClr val="black"/>
                    </a:solidFill>
                    <a:latin typeface="Arial"/>
                    <a:ea typeface="Arial"/>
                    <a:cs typeface="Arial"/>
                    <a:sym typeface="Arial"/>
                  </a:rPr>
                  <a:t>+7 (8422) 79-08-88</a:t>
                </a:r>
                <a:endParaRPr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10;p101"/>
              <p:cNvSpPr txBox="1"/>
              <p:nvPr/>
            </p:nvSpPr>
            <p:spPr>
              <a:xfrm>
                <a:off x="6131433" y="3859469"/>
                <a:ext cx="2443844" cy="6656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prstClr val="black"/>
                  </a:buClr>
                  <a:buSzPts val="1400"/>
                  <a:buFont typeface="Arial"/>
                  <a:buNone/>
                </a:pPr>
                <a:r>
                  <a:rPr lang="ru-RU" sz="1400" b="1" dirty="0">
                    <a:solidFill>
                      <a:prstClr val="black"/>
                    </a:solidFill>
                    <a:latin typeface="Arial"/>
                    <a:ea typeface="Arial"/>
                    <a:cs typeface="Arial"/>
                    <a:sym typeface="Arial"/>
                  </a:rPr>
                  <a:t>Нижний Новгород</a:t>
                </a:r>
                <a:endParaRPr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>
                  <a:buClr>
                    <a:prstClr val="black"/>
                  </a:buClr>
                  <a:buSzPts val="1100"/>
                  <a:buFont typeface="Arial"/>
                  <a:buNone/>
                </a:pPr>
                <a:endParaRPr sz="1100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>
                  <a:buClr>
                    <a:prstClr val="black"/>
                  </a:buClr>
                  <a:buSzPts val="1100"/>
                  <a:buFont typeface="Arial"/>
                  <a:buNone/>
                </a:pPr>
                <a:r>
                  <a:rPr lang="ru-RU" sz="1100" dirty="0">
                    <a:solidFill>
                      <a:prstClr val="black"/>
                    </a:solidFill>
                    <a:latin typeface="Arial"/>
                    <a:ea typeface="Arial"/>
                    <a:cs typeface="Arial"/>
                    <a:sym typeface="Arial"/>
                  </a:rPr>
                  <a:t>г. Заволжье, ул. Советская, д.1А </a:t>
                </a:r>
                <a:endParaRPr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>
                  <a:buClr>
                    <a:prstClr val="black"/>
                  </a:buClr>
                  <a:buSzPts val="1100"/>
                  <a:buFont typeface="Arial"/>
                  <a:buNone/>
                </a:pPr>
                <a:r>
                  <a:rPr lang="ru-RU" sz="1100" dirty="0">
                    <a:solidFill>
                      <a:prstClr val="black"/>
                    </a:solidFill>
                    <a:latin typeface="Arial"/>
                    <a:ea typeface="Arial"/>
                    <a:cs typeface="Arial"/>
                    <a:sym typeface="Arial"/>
                  </a:rPr>
                  <a:t>+7 (83161) 6-64-72</a:t>
                </a:r>
                <a:endParaRPr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" name="Google Shape;1513;p101"/>
            <p:cNvSpPr txBox="1"/>
            <p:nvPr userDrawn="1"/>
          </p:nvSpPr>
          <p:spPr>
            <a:xfrm>
              <a:off x="3561995" y="3362955"/>
              <a:ext cx="2443844" cy="81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prstClr val="black"/>
                </a:buClr>
                <a:buSzPts val="1400"/>
                <a:buFont typeface="Arial"/>
                <a:buNone/>
              </a:pPr>
              <a:r>
                <a:rPr lang="ru-RU" sz="1400" b="1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Владивосток</a:t>
              </a:r>
              <a:endParaRPr sz="14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prstClr val="black"/>
                </a:buClr>
                <a:buSzPts val="1100"/>
                <a:buFont typeface="Arial"/>
                <a:buNone/>
              </a:pPr>
              <a:endParaRPr sz="11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prstClr val="black"/>
                </a:buClr>
                <a:buSzPts val="1100"/>
                <a:buFont typeface="Arial"/>
                <a:buNone/>
              </a:pPr>
              <a:r>
                <a:rPr lang="ru-RU" sz="1100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ул</a:t>
              </a:r>
              <a:r>
                <a:rPr lang="ru-RU" sz="1100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sz="1100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Дальзаводская</a:t>
              </a:r>
              <a:r>
                <a:rPr lang="ru-RU" sz="1100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, д. 2, стр. 14       +7 (4232) 65-14-65</a:t>
              </a:r>
              <a:endParaRPr sz="11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510;p101">
            <a:extLst>
              <a:ext uri="{FF2B5EF4-FFF2-40B4-BE49-F238E27FC236}">
                <a16:creationId xmlns="" xmlns:a16="http://schemas.microsoft.com/office/drawing/2014/main" id="{20346338-9686-224B-802D-FA38758AC65B}"/>
              </a:ext>
            </a:extLst>
          </p:cNvPr>
          <p:cNvSpPr txBox="1"/>
          <p:nvPr userDrawn="1"/>
        </p:nvSpPr>
        <p:spPr>
          <a:xfrm>
            <a:off x="943953" y="5168546"/>
            <a:ext cx="2443844" cy="81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prstClr val="black"/>
              </a:buClr>
              <a:buSzPts val="1400"/>
              <a:buFont typeface="Arial"/>
              <a:buNone/>
            </a:pPr>
            <a:r>
              <a:rPr lang="ru-RU" sz="14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Сергей </a:t>
            </a:r>
            <a:r>
              <a:rPr lang="ru-RU" sz="14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Кечуткин</a:t>
            </a:r>
            <a:endParaRPr lang="ru-RU" sz="14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prstClr val="black"/>
              </a:buClr>
              <a:buSzPts val="1400"/>
              <a:buFont typeface="Arial"/>
              <a:buNone/>
            </a:pPr>
            <a:r>
              <a:rPr lang="ru-RU" sz="1400" b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Генеральный директор</a:t>
            </a:r>
          </a:p>
          <a:p>
            <a:pPr>
              <a:buClr>
                <a:prstClr val="black"/>
              </a:buClr>
              <a:buSzPts val="1400"/>
              <a:buFont typeface="Arial"/>
              <a:buNone/>
            </a:pPr>
            <a:r>
              <a:rPr lang="ru-RU" sz="1400" b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+7 (917) 555-55-13</a:t>
            </a:r>
          </a:p>
          <a:p>
            <a:pPr>
              <a:buClr>
                <a:prstClr val="black"/>
              </a:buClr>
              <a:buSzPts val="1400"/>
              <a:buFont typeface="Arial"/>
              <a:buNone/>
            </a:pPr>
            <a:r>
              <a:rPr lang="en" sz="1400" b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si.kechutkin@prof-itgroup.ru</a:t>
            </a:r>
            <a:endParaRPr lang="ru-RU" sz="1400" b="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4594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1592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0711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25548" y="5316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>
                <a:solidFill>
                  <a:schemeClr val="dk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4581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светлый">
  <p:cSld name="Титульный слайд светлый">
    <p:bg>
      <p:bgPr>
        <a:solidFill>
          <a:srgbClr val="4F4D5E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376091" y="3763254"/>
            <a:ext cx="5464175" cy="231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5F63"/>
              </a:buClr>
              <a:buSzPts val="2400"/>
              <a:buFont typeface="Arial"/>
              <a:buNone/>
              <a:defRPr>
                <a:solidFill>
                  <a:srgbClr val="0B5F63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4ABB3"/>
              </a:buClr>
              <a:buSzPts val="2000"/>
              <a:buChar char="•"/>
              <a:defRPr>
                <a:solidFill>
                  <a:srgbClr val="14ABB3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4ABB3"/>
              </a:buClr>
              <a:buSzPts val="1800"/>
              <a:buChar char="•"/>
              <a:defRPr>
                <a:solidFill>
                  <a:srgbClr val="14ABB3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4ABB3"/>
              </a:buClr>
              <a:buSzPts val="1600"/>
              <a:buChar char="•"/>
              <a:defRPr>
                <a:solidFill>
                  <a:srgbClr val="14ABB3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4ABB3"/>
              </a:buClr>
              <a:buSzPts val="1600"/>
              <a:buChar char="•"/>
              <a:defRPr>
                <a:solidFill>
                  <a:srgbClr val="14ABB3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9169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иконки с описанием">
  <p:cSld name="4 иконки с описанием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 rot="10800000" flipH="1">
            <a:off x="-18684" y="3817088"/>
            <a:ext cx="12246780" cy="3072609"/>
          </a:xfrm>
          <a:prstGeom prst="rect">
            <a:avLst/>
          </a:prstGeom>
          <a:solidFill>
            <a:srgbClr val="118F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Arial"/>
              <a:sym typeface="Arial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744283" y="4030176"/>
            <a:ext cx="2292431" cy="222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9B9E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9B9E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>
            <a:spLocks noGrp="1"/>
          </p:cNvSpPr>
          <p:nvPr>
            <p:ph type="pic" idx="2"/>
          </p:nvPr>
        </p:nvSpPr>
        <p:spPr>
          <a:xfrm>
            <a:off x="1137945" y="2029852"/>
            <a:ext cx="1447261" cy="1447261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7"/>
          <p:cNvSpPr>
            <a:spLocks noGrp="1"/>
          </p:cNvSpPr>
          <p:nvPr>
            <p:ph type="pic" idx="3"/>
          </p:nvPr>
        </p:nvSpPr>
        <p:spPr>
          <a:xfrm>
            <a:off x="3983256" y="2029852"/>
            <a:ext cx="1447261" cy="1447261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7"/>
          <p:cNvSpPr>
            <a:spLocks noGrp="1"/>
          </p:cNvSpPr>
          <p:nvPr>
            <p:ph type="pic" idx="4"/>
          </p:nvPr>
        </p:nvSpPr>
        <p:spPr>
          <a:xfrm>
            <a:off x="9673877" y="2029852"/>
            <a:ext cx="1447261" cy="1447261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7"/>
          <p:cNvSpPr>
            <a:spLocks noGrp="1"/>
          </p:cNvSpPr>
          <p:nvPr>
            <p:ph type="pic" idx="5"/>
          </p:nvPr>
        </p:nvSpPr>
        <p:spPr>
          <a:xfrm>
            <a:off x="6828567" y="2029852"/>
            <a:ext cx="1447261" cy="1447261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7"/>
          <p:cNvSpPr txBox="1">
            <a:spLocks noGrp="1"/>
          </p:cNvSpPr>
          <p:nvPr>
            <p:ph type="body" idx="6"/>
          </p:nvPr>
        </p:nvSpPr>
        <p:spPr>
          <a:xfrm>
            <a:off x="3714617" y="4030176"/>
            <a:ext cx="2292431" cy="222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7"/>
          </p:nvPr>
        </p:nvSpPr>
        <p:spPr>
          <a:xfrm>
            <a:off x="6588341" y="4030176"/>
            <a:ext cx="2292431" cy="222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8"/>
          </p:nvPr>
        </p:nvSpPr>
        <p:spPr>
          <a:xfrm>
            <a:off x="9431083" y="4030176"/>
            <a:ext cx="2292431" cy="222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1" name="Google Shape;51;p7"/>
          <p:cNvCxnSpPr/>
          <p:nvPr/>
        </p:nvCxnSpPr>
        <p:spPr>
          <a:xfrm>
            <a:off x="3349084" y="3269378"/>
            <a:ext cx="10633" cy="109542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dot"/>
            <a:miter lim="800000"/>
            <a:headEnd type="oval" w="med" len="med"/>
            <a:tailEnd type="oval" w="med" len="med"/>
          </a:ln>
        </p:spPr>
      </p:cxnSp>
      <p:cxnSp>
        <p:nvCxnSpPr>
          <p:cNvPr id="52" name="Google Shape;52;p7"/>
          <p:cNvCxnSpPr/>
          <p:nvPr/>
        </p:nvCxnSpPr>
        <p:spPr>
          <a:xfrm>
            <a:off x="6307869" y="3269378"/>
            <a:ext cx="10633" cy="109542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dot"/>
            <a:miter lim="800000"/>
            <a:headEnd type="oval" w="med" len="med"/>
            <a:tailEnd type="oval" w="med" len="med"/>
          </a:ln>
        </p:spPr>
      </p:cxnSp>
      <p:cxnSp>
        <p:nvCxnSpPr>
          <p:cNvPr id="53" name="Google Shape;53;p7"/>
          <p:cNvCxnSpPr/>
          <p:nvPr/>
        </p:nvCxnSpPr>
        <p:spPr>
          <a:xfrm>
            <a:off x="9150611" y="3269378"/>
            <a:ext cx="10633" cy="109542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dot"/>
            <a:miter lim="800000"/>
            <a:headEnd type="oval" w="med" len="med"/>
            <a:tailEnd type="oval" w="med" len="med"/>
          </a:ln>
        </p:spPr>
      </p:cxnSp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838200" y="1062204"/>
            <a:ext cx="10515600" cy="803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848558" y="397198"/>
            <a:ext cx="94917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 dirty="0">
                <a:solidFill>
                  <a:schemeClr val="dk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rPr>
              <a:t>Единое парковочное пространство (ЕПП) </a:t>
            </a:r>
            <a:endParaRPr sz="3200" b="1" dirty="0">
              <a:solidFill>
                <a:schemeClr val="dk1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648586" y="467833"/>
            <a:ext cx="63795" cy="925032"/>
          </a:xfrm>
          <a:prstGeom prst="rect">
            <a:avLst/>
          </a:prstGeom>
          <a:solidFill>
            <a:srgbClr val="17BE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Arial"/>
              <a:sym typeface="Arial"/>
            </a:endParaRPr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912706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804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овый светлый">
  <p:cSld name="Текстовый светлый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9B9E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9B9E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838200" y="194997"/>
            <a:ext cx="9486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F63"/>
              </a:buClr>
              <a:buSzPts val="3200"/>
              <a:buFont typeface="Arial"/>
              <a:buNone/>
              <a:defRPr>
                <a:solidFill>
                  <a:srgbClr val="0B5F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920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628"/>
              </a:buClr>
              <a:buSzPts val="2000"/>
              <a:buChar char="•"/>
              <a:defRPr sz="2000">
                <a:solidFill>
                  <a:srgbClr val="04262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2628"/>
              </a:buClr>
              <a:buSzPts val="1800"/>
              <a:buChar char="•"/>
              <a:defRPr sz="1800">
                <a:solidFill>
                  <a:srgbClr val="042628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2628"/>
              </a:buClr>
              <a:buSzPts val="1600"/>
              <a:buChar char="•"/>
              <a:defRPr sz="1600">
                <a:solidFill>
                  <a:srgbClr val="042628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2628"/>
              </a:buClr>
              <a:buSzPts val="1400"/>
              <a:buChar char="•"/>
              <a:defRPr sz="1400">
                <a:solidFill>
                  <a:srgbClr val="042628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2628"/>
              </a:buClr>
              <a:buSzPts val="1400"/>
              <a:buChar char="•"/>
              <a:defRPr sz="1400">
                <a:solidFill>
                  <a:srgbClr val="04262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648586" y="404035"/>
            <a:ext cx="63900" cy="924900"/>
          </a:xfrm>
          <a:prstGeom prst="rect">
            <a:avLst/>
          </a:prstGeom>
          <a:solidFill>
            <a:srgbClr val="17BE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Arial"/>
              <a:sym typeface="Arial"/>
            </a:endParaRPr>
          </a:p>
        </p:txBody>
      </p:sp>
      <p:sp>
        <p:nvSpPr>
          <p:cNvPr id="64" name="Google Shape;64;p8"/>
          <p:cNvSpPr>
            <a:spLocks noGrp="1"/>
          </p:cNvSpPr>
          <p:nvPr>
            <p:ph type="pic" idx="2"/>
          </p:nvPr>
        </p:nvSpPr>
        <p:spPr>
          <a:xfrm>
            <a:off x="10513851" y="264699"/>
            <a:ext cx="1245300" cy="12453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9127069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9B9E"/>
              </a:buClr>
              <a:buSzPts val="1200"/>
              <a:buFont typeface="Arial"/>
              <a:buNone/>
              <a:defRPr sz="1200">
                <a:solidFill>
                  <a:srgbClr val="889B9E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9B9E"/>
              </a:buClr>
              <a:buSzPts val="1200"/>
              <a:buFont typeface="Arial"/>
              <a:buNone/>
              <a:defRPr sz="1200">
                <a:solidFill>
                  <a:srgbClr val="889B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9B9E"/>
              </a:buClr>
              <a:buSzPts val="1200"/>
              <a:buFont typeface="Arial"/>
              <a:buNone/>
              <a:defRPr sz="1200">
                <a:solidFill>
                  <a:srgbClr val="889B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9B9E"/>
              </a:buClr>
              <a:buSzPts val="1200"/>
              <a:buFont typeface="Arial"/>
              <a:buNone/>
              <a:defRPr sz="1200">
                <a:solidFill>
                  <a:srgbClr val="889B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9B9E"/>
              </a:buClr>
              <a:buSzPts val="1200"/>
              <a:buFont typeface="Arial"/>
              <a:buNone/>
              <a:defRPr sz="1200">
                <a:solidFill>
                  <a:srgbClr val="889B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9B9E"/>
              </a:buClr>
              <a:buSzPts val="1200"/>
              <a:buFont typeface="Arial"/>
              <a:buNone/>
              <a:defRPr sz="1200">
                <a:solidFill>
                  <a:srgbClr val="889B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9B9E"/>
              </a:buClr>
              <a:buSzPts val="1200"/>
              <a:buFont typeface="Arial"/>
              <a:buNone/>
              <a:defRPr sz="1200">
                <a:solidFill>
                  <a:srgbClr val="889B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9B9E"/>
              </a:buClr>
              <a:buSzPts val="1200"/>
              <a:buFont typeface="Arial"/>
              <a:buNone/>
              <a:defRPr sz="1200">
                <a:solidFill>
                  <a:srgbClr val="889B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9B9E"/>
              </a:buClr>
              <a:buSzPts val="1200"/>
              <a:buFont typeface="Arial"/>
              <a:buNone/>
              <a:defRPr sz="1200">
                <a:solidFill>
                  <a:srgbClr val="889B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82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 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44413"/>
            <a:ext cx="9144000" cy="1657625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t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2469-F413-4716-8806-773A7977BD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00" y="592803"/>
            <a:ext cx="2045606" cy="63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4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118F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Arial"/>
              <a:sym typeface="Arial"/>
            </a:endParaRPr>
          </a:p>
        </p:txBody>
      </p:sp>
      <p:pic>
        <p:nvPicPr>
          <p:cNvPr id="68" name="Google Shape;68;p9" descr="Изображение выглядит как LEGO, игрушка&#10;&#10;Описание создано с очень высокой степенью достоверности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0223" y="1573315"/>
            <a:ext cx="4297325" cy="419615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9B9E"/>
              </a:buClr>
              <a:buSzPts val="1400"/>
              <a:buFont typeface="Arial"/>
              <a:buNone/>
              <a:defRPr>
                <a:solidFill>
                  <a:srgbClr val="889B9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9B9E"/>
              </a:buClr>
              <a:buSzPts val="1400"/>
              <a:buFont typeface="Arial"/>
              <a:buNone/>
              <a:defRPr>
                <a:solidFill>
                  <a:srgbClr val="889B9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6625111" y="1807534"/>
            <a:ext cx="21210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5F63"/>
              </a:buClr>
              <a:buSzPts val="3200"/>
              <a:buFont typeface="Arial"/>
              <a:buNone/>
            </a:pPr>
            <a:r>
              <a:rPr lang="ru-RU" sz="3200" b="1" u="none" dirty="0">
                <a:solidFill>
                  <a:srgbClr val="0B5F63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rPr>
              <a:t>Контакты</a:t>
            </a:r>
            <a:endParaRPr sz="1800" dirty="0">
              <a:solidFill>
                <a:schemeClr val="dk1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Arial"/>
              <a:sym typeface="Arial"/>
            </a:endParaRPr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6634163" y="2636838"/>
            <a:ext cx="4497387" cy="299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5F63"/>
              </a:buClr>
              <a:buSzPts val="2000"/>
              <a:buNone/>
              <a:defRPr sz="2000">
                <a:solidFill>
                  <a:srgbClr val="0B5F6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5F63"/>
              </a:buClr>
              <a:buSzPts val="1800"/>
              <a:buNone/>
              <a:defRPr sz="1800">
                <a:solidFill>
                  <a:srgbClr val="0B5F6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5F63"/>
              </a:buClr>
              <a:buSzPts val="1600"/>
              <a:buNone/>
              <a:defRPr sz="1600">
                <a:solidFill>
                  <a:srgbClr val="0B5F6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5F63"/>
              </a:buClr>
              <a:buSzPts val="1400"/>
              <a:buNone/>
              <a:defRPr sz="1400">
                <a:solidFill>
                  <a:srgbClr val="0B5F6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5F63"/>
              </a:buClr>
              <a:buSzPts val="1400"/>
              <a:buNone/>
              <a:defRPr sz="1400">
                <a:solidFill>
                  <a:srgbClr val="0B5F63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044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2469-F413-4716-8806-773A7977BD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3" y="4965885"/>
            <a:ext cx="5681987" cy="1952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543696"/>
            <a:ext cx="903101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256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2638097"/>
            <a:ext cx="12192000" cy="1250731"/>
          </a:xfrm>
          <a:prstGeom prst="rect">
            <a:avLst/>
          </a:prstGeom>
          <a:solidFill>
            <a:schemeClr val="accent2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2469-F413-4716-8806-773A7977BD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543696"/>
            <a:ext cx="9125607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838200" y="4372303"/>
            <a:ext cx="2743200" cy="1804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800" b="1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2"/>
          <p:cNvSpPr>
            <a:spLocks noGrp="1"/>
          </p:cNvSpPr>
          <p:nvPr>
            <p:ph idx="13"/>
          </p:nvPr>
        </p:nvSpPr>
        <p:spPr>
          <a:xfrm>
            <a:off x="4690238" y="4403833"/>
            <a:ext cx="2743200" cy="1804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800" b="1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4"/>
          </p:nvPr>
        </p:nvSpPr>
        <p:spPr>
          <a:xfrm>
            <a:off x="8592207" y="4403833"/>
            <a:ext cx="2743200" cy="1804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800" b="1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/>
          </p:nvPr>
        </p:nvSpPr>
        <p:spPr>
          <a:xfrm>
            <a:off x="1305718" y="2322404"/>
            <a:ext cx="1808163" cy="1808162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12"/>
          <p:cNvSpPr>
            <a:spLocks noGrp="1"/>
          </p:cNvSpPr>
          <p:nvPr>
            <p:ph type="pic" sz="quarter" idx="16"/>
          </p:nvPr>
        </p:nvSpPr>
        <p:spPr>
          <a:xfrm>
            <a:off x="5157756" y="2322404"/>
            <a:ext cx="1808163" cy="1808162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Рисунок 12"/>
          <p:cNvSpPr>
            <a:spLocks noGrp="1"/>
          </p:cNvSpPr>
          <p:nvPr>
            <p:ph type="pic" sz="quarter" idx="17"/>
          </p:nvPr>
        </p:nvSpPr>
        <p:spPr>
          <a:xfrm>
            <a:off x="9103887" y="2322404"/>
            <a:ext cx="1808163" cy="18081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2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2469-F413-4716-8806-773A7977BD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3" y="4965885"/>
            <a:ext cx="5681987" cy="1952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543696"/>
            <a:ext cx="9083566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4553607" cy="3702816"/>
          </a:xfrm>
          <a:prstGeom prst="rect">
            <a:avLst/>
          </a:prstGeom>
          <a:solidFill>
            <a:schemeClr val="accent2">
              <a:lumMod val="50000"/>
              <a:alpha val="6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24000" indent="0">
              <a:buNone/>
              <a:defRPr sz="2000" b="1">
                <a:solidFill>
                  <a:schemeClr val="bg1"/>
                </a:solidFill>
              </a:defRPr>
            </a:lvl1pPr>
            <a:lvl2pPr marL="666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609750" indent="-285750">
              <a:buFont typeface="Wingdings" panose="05000000000000000000" pitchFamily="2" charset="2"/>
              <a:buChar char="ü"/>
              <a:defRPr sz="1800">
                <a:solidFill>
                  <a:schemeClr val="bg1"/>
                </a:solidFill>
              </a:defRPr>
            </a:lvl3pPr>
            <a:lvl4pPr marL="609750" indent="-285750">
              <a:buFont typeface="Wingdings" panose="05000000000000000000" pitchFamily="2" charset="2"/>
              <a:buChar char="ü"/>
              <a:defRPr sz="1600">
                <a:solidFill>
                  <a:schemeClr val="bg1"/>
                </a:solidFill>
              </a:defRPr>
            </a:lvl4pPr>
            <a:lvl5pPr marL="609750" indent="-285750">
              <a:buFont typeface="Wingdings" panose="05000000000000000000" pitchFamily="2" charset="2"/>
              <a:buChar char="ü"/>
              <a:defRPr sz="1600">
                <a:solidFill>
                  <a:schemeClr val="bg1"/>
                </a:solidFill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 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Google Shape;1327;p91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6418957" y="1796875"/>
            <a:ext cx="6176948" cy="4464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41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952" r="5528" b="5634"/>
          <a:stretch/>
        </p:blipFill>
        <p:spPr>
          <a:xfrm>
            <a:off x="3924424" y="4753232"/>
            <a:ext cx="8258052" cy="2152394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2469-F413-4716-8806-773A7977BD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543696"/>
            <a:ext cx="9020503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40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7780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Сравнение/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16056" y="4635061"/>
            <a:ext cx="6575944" cy="22598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3696"/>
            <a:ext cx="9041524" cy="74140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543097" cy="4351338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800100" indent="-3429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chemeClr val="accent2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57350" indent="-285750">
              <a:buClr>
                <a:schemeClr val="accent2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114550" indent="-285750">
              <a:buClr>
                <a:schemeClr val="accent2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 1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19650" y="1825625"/>
            <a:ext cx="4947745" cy="4351338"/>
          </a:xfr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  <a:lvl2pPr marL="800100" indent="-3429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chemeClr val="accent3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57350" indent="-285750">
              <a:buClr>
                <a:schemeClr val="accent3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114550" indent="-285750">
              <a:buClr>
                <a:schemeClr val="accent3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 2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2469-F413-4716-8806-773A7977BD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8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/>
          <p:cNvSpPr/>
          <p:nvPr userDrawn="1"/>
        </p:nvSpPr>
        <p:spPr>
          <a:xfrm>
            <a:off x="6502641" y="1359245"/>
            <a:ext cx="4867635" cy="4860323"/>
          </a:xfrm>
          <a:prstGeom prst="rect">
            <a:avLst/>
          </a:prstGeom>
          <a:solidFill>
            <a:srgbClr val="3835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Иконки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2469-F413-4716-8806-773A7977BD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46299"/>
            <a:ext cx="545757" cy="5457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398" y="2220478"/>
            <a:ext cx="545757" cy="5457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710" y="1646733"/>
            <a:ext cx="545230" cy="5452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641" y="5371575"/>
            <a:ext cx="545757" cy="5457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747" y="4825818"/>
            <a:ext cx="545757" cy="5457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314" y="4220737"/>
            <a:ext cx="545757" cy="5457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907" y="3515445"/>
            <a:ext cx="545757" cy="5457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314" y="2914167"/>
            <a:ext cx="545757" cy="5457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800" y="2280186"/>
            <a:ext cx="545757" cy="5457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255" y="1597990"/>
            <a:ext cx="545757" cy="5457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162" y="5428057"/>
            <a:ext cx="545757" cy="5457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052" y="5443953"/>
            <a:ext cx="545757" cy="5457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042" y="5471875"/>
            <a:ext cx="545757" cy="5457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16" y="5427105"/>
            <a:ext cx="545757" cy="5457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995" y="4793124"/>
            <a:ext cx="545757" cy="54575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277" y="4805792"/>
            <a:ext cx="545757" cy="54575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042" y="4815509"/>
            <a:ext cx="545757" cy="5457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807" y="4793124"/>
            <a:ext cx="545757" cy="5457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16" y="4204514"/>
            <a:ext cx="545757" cy="54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2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782" y="4226384"/>
            <a:ext cx="545757" cy="54575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2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532" y="4226384"/>
            <a:ext cx="545757" cy="5457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2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498" y="4204515"/>
            <a:ext cx="545757" cy="54575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2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1" y="3524830"/>
            <a:ext cx="545757" cy="5457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017" y="3515445"/>
            <a:ext cx="545757" cy="54575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2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043" y="3525162"/>
            <a:ext cx="545757" cy="5457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2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16" y="3548149"/>
            <a:ext cx="545757" cy="54575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2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163" y="2914167"/>
            <a:ext cx="545757" cy="5457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2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047" y="2866800"/>
            <a:ext cx="545757" cy="54575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3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896" y="2866800"/>
            <a:ext cx="545757" cy="54575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3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45" y="2914168"/>
            <a:ext cx="545757" cy="54575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164" y="2321043"/>
            <a:ext cx="545757" cy="545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3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369" y="2321044"/>
            <a:ext cx="545757" cy="54575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3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39" y="2280187"/>
            <a:ext cx="545757" cy="54575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 userDrawn="1"/>
        </p:nvPicPr>
        <p:blipFill>
          <a:blip r:embed="rId3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787" y="2280187"/>
            <a:ext cx="545757" cy="54575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 userDrawn="1"/>
        </p:nvPicPr>
        <p:blipFill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126" y="1646206"/>
            <a:ext cx="545757" cy="54575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3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646206"/>
            <a:ext cx="545757" cy="54575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 userDrawn="1"/>
        </p:nvPicPr>
        <p:blipFill>
          <a:blip r:embed="rId3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655" y="1646206"/>
            <a:ext cx="545757" cy="5457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9130" y="1682916"/>
            <a:ext cx="545757" cy="54575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328" y="2257095"/>
            <a:ext cx="545757" cy="54575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640" y="1683350"/>
            <a:ext cx="545230" cy="54523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 userDrawn="1"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2571" y="5408192"/>
            <a:ext cx="545757" cy="54575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 userDrawn="1"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2677" y="4862435"/>
            <a:ext cx="545757" cy="54575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 userDrawn="1"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7244" y="4257354"/>
            <a:ext cx="545757" cy="54575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 userDrawn="1"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837" y="3552062"/>
            <a:ext cx="545757" cy="5457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 userDrawn="1"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7244" y="2950784"/>
            <a:ext cx="545757" cy="54575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 userDrawn="1"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1730" y="2316803"/>
            <a:ext cx="545757" cy="54575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 userDrawn="1"/>
        </p:nvPicPr>
        <p:blipFill>
          <a:blip r:embed="rId11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185" y="1634607"/>
            <a:ext cx="545757" cy="54575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 userDrawn="1"/>
        </p:nvPicPr>
        <p:blipFill>
          <a:blip r:embed="rId1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092" y="5464674"/>
            <a:ext cx="545757" cy="54575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 userDrawn="1"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982" y="5480570"/>
            <a:ext cx="545757" cy="54575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 userDrawn="1"/>
        </p:nvPicPr>
        <p:blipFill>
          <a:blip r:embed="rId1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972" y="5508492"/>
            <a:ext cx="545757" cy="54575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 userDrawn="1"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746" y="5463722"/>
            <a:ext cx="545757" cy="54575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 userDrawn="1"/>
        </p:nvPicPr>
        <p:blipFill>
          <a:blip r:embed="rId16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925" y="4829741"/>
            <a:ext cx="545757" cy="54575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17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4207" y="4842409"/>
            <a:ext cx="545757" cy="54575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 userDrawn="1"/>
        </p:nvPicPr>
        <p:blipFill>
          <a:blip r:embed="rId18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972" y="4852126"/>
            <a:ext cx="545757" cy="54575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 userDrawn="1"/>
        </p:nvPicPr>
        <p:blipFill>
          <a:blip r:embed="rId19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737" y="4829741"/>
            <a:ext cx="545757" cy="545757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 userDrawn="1"/>
        </p:nvPicPr>
        <p:blipFill>
          <a:blip r:embed="rId20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746" y="4241131"/>
            <a:ext cx="545757" cy="54575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 userDrawn="1"/>
        </p:nvPicPr>
        <p:blipFill>
          <a:blip r:embed="rId21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712" y="4263001"/>
            <a:ext cx="545757" cy="54575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 userDrawn="1"/>
        </p:nvPicPr>
        <p:blipFill>
          <a:blip r:embed="rId2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462" y="4263001"/>
            <a:ext cx="545757" cy="54575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 userDrawn="1"/>
        </p:nvPicPr>
        <p:blipFill>
          <a:blip r:embed="rId23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2428" y="4241132"/>
            <a:ext cx="545757" cy="545757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 userDrawn="1"/>
        </p:nvPicPr>
        <p:blipFill>
          <a:blip r:embed="rId2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8921" y="3561447"/>
            <a:ext cx="545757" cy="545757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 userDrawn="1"/>
        </p:nvPicPr>
        <p:blipFill>
          <a:blip r:embed="rId25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947" y="3552062"/>
            <a:ext cx="545757" cy="545757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 userDrawn="1"/>
        </p:nvPicPr>
        <p:blipFill>
          <a:blip r:embed="rId26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973" y="3561779"/>
            <a:ext cx="545757" cy="54575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 userDrawn="1"/>
        </p:nvPicPr>
        <p:blipFill>
          <a:blip r:embed="rId27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746" y="3584766"/>
            <a:ext cx="545757" cy="54575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 userDrawn="1"/>
        </p:nvPicPr>
        <p:blipFill>
          <a:blip r:embed="rId28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093" y="2950784"/>
            <a:ext cx="545757" cy="54575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 userDrawn="1"/>
        </p:nvPicPr>
        <p:blipFill>
          <a:blip r:embed="rId29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977" y="2903417"/>
            <a:ext cx="545757" cy="545757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 userDrawn="1"/>
        </p:nvPicPr>
        <p:blipFill>
          <a:blip r:embed="rId30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826" y="2903417"/>
            <a:ext cx="545757" cy="545757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 userDrawn="1"/>
        </p:nvPicPr>
        <p:blipFill>
          <a:blip r:embed="rId31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675" y="2950785"/>
            <a:ext cx="545757" cy="54575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 userDrawn="1"/>
        </p:nvPicPr>
        <p:blipFill>
          <a:blip r:embed="rId3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094" y="2357660"/>
            <a:ext cx="545757" cy="54575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 userDrawn="1"/>
        </p:nvPicPr>
        <p:blipFill>
          <a:blip r:embed="rId33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299" y="2357661"/>
            <a:ext cx="545757" cy="545757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 userDrawn="1"/>
        </p:nvPicPr>
        <p:blipFill>
          <a:blip r:embed="rId3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769" y="2316804"/>
            <a:ext cx="545757" cy="545757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 userDrawn="1"/>
        </p:nvPicPr>
        <p:blipFill>
          <a:blip r:embed="rId35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717" y="2316804"/>
            <a:ext cx="545757" cy="545757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 userDrawn="1"/>
        </p:nvPicPr>
        <p:blipFill>
          <a:blip r:embed="rId36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7056" y="1682823"/>
            <a:ext cx="545757" cy="545757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 userDrawn="1"/>
        </p:nvPicPr>
        <p:blipFill>
          <a:blip r:embed="rId37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730" y="1682823"/>
            <a:ext cx="545757" cy="545757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 userDrawn="1"/>
        </p:nvPicPr>
        <p:blipFill>
          <a:blip r:embed="rId38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585" y="1682823"/>
            <a:ext cx="545757" cy="54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5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Рубрика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 txBox="1">
            <a:spLocks/>
          </p:cNvSpPr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383573">
              <a:alpha val="58000"/>
            </a:srgb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>
              <a:solidFill>
                <a:prstClr val="white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63862" y="2711670"/>
            <a:ext cx="5168013" cy="216513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2469-F413-4716-8806-773A7977BD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62" b="29122"/>
          <a:stretch/>
        </p:blipFill>
        <p:spPr>
          <a:xfrm>
            <a:off x="9486897" y="563526"/>
            <a:ext cx="1874095" cy="77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8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3696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C2469-F413-4716-8806-773A7977BD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77A28-19B1-4A5C-8060-45B46973A2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3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80" r:id="rId11"/>
    <p:sldLayoutId id="2147483678" r:id="rId12"/>
    <p:sldLayoutId id="21474836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96527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6" r:id="rId4"/>
    <p:sldLayoutId id="2147483687" r:id="rId5"/>
    <p:sldLayoutId id="2147483688" r:id="rId6"/>
    <p:sldLayoutId id="214748368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3.svg"/><Relationship Id="rId3" Type="http://schemas.openxmlformats.org/officeDocument/2006/relationships/image" Target="../media/image83.png"/><Relationship Id="rId7" Type="http://schemas.openxmlformats.org/officeDocument/2006/relationships/image" Target="../media/image86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54.png"/><Relationship Id="rId10" Type="http://schemas.openxmlformats.org/officeDocument/2006/relationships/image" Target="../media/image89.png"/><Relationship Id="rId4" Type="http://schemas.openxmlformats.org/officeDocument/2006/relationships/image" Target="../media/image84.png"/><Relationship Id="rId9" Type="http://schemas.openxmlformats.org/officeDocument/2006/relationships/image" Target="../media/image8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9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9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7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7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png"/><Relationship Id="rId5" Type="http://schemas.openxmlformats.org/officeDocument/2006/relationships/image" Target="../media/image5.png"/><Relationship Id="rId4" Type="http://schemas.openxmlformats.org/officeDocument/2006/relationships/image" Target="../media/image96.png"/><Relationship Id="rId9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91.png"/><Relationship Id="rId7" Type="http://schemas.openxmlformats.org/officeDocument/2006/relationships/image" Target="../media/image10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54.png"/><Relationship Id="rId9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54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4.png"/><Relationship Id="rId11" Type="http://schemas.openxmlformats.org/officeDocument/2006/relationships/image" Target="../media/image3.svg"/><Relationship Id="rId5" Type="http://schemas.openxmlformats.org/officeDocument/2006/relationships/image" Target="../media/image103.png"/><Relationship Id="rId10" Type="http://schemas.openxmlformats.org/officeDocument/2006/relationships/image" Target="../media/image49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8.png"/><Relationship Id="rId7" Type="http://schemas.openxmlformats.org/officeDocument/2006/relationships/image" Target="../media/image10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11" Type="http://schemas.openxmlformats.org/officeDocument/2006/relationships/image" Target="../media/image3.svg"/><Relationship Id="rId5" Type="http://schemas.openxmlformats.org/officeDocument/2006/relationships/image" Target="../media/image91.png"/><Relationship Id="rId10" Type="http://schemas.openxmlformats.org/officeDocument/2006/relationships/image" Target="../media/image49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7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2.png"/><Relationship Id="rId5" Type="http://schemas.openxmlformats.org/officeDocument/2006/relationships/image" Target="../media/image54.png"/><Relationship Id="rId4" Type="http://schemas.openxmlformats.org/officeDocument/2006/relationships/image" Target="../media/image111.png"/><Relationship Id="rId9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5.png"/><Relationship Id="rId5" Type="http://schemas.openxmlformats.org/officeDocument/2006/relationships/image" Target="../media/image54.png"/><Relationship Id="rId4" Type="http://schemas.openxmlformats.org/officeDocument/2006/relationships/image" Target="../media/image1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18" Type="http://schemas.openxmlformats.org/officeDocument/2006/relationships/image" Target="../media/image3.svg"/><Relationship Id="rId3" Type="http://schemas.openxmlformats.org/officeDocument/2006/relationships/image" Target="../media/image115.jpe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51.jpg"/><Relationship Id="rId7" Type="http://schemas.openxmlformats.org/officeDocument/2006/relationships/image" Target="../media/image49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jpg"/><Relationship Id="rId4" Type="http://schemas.openxmlformats.org/officeDocument/2006/relationships/image" Target="../media/image5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28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svg"/><Relationship Id="rId5" Type="http://schemas.openxmlformats.org/officeDocument/2006/relationships/image" Target="../media/image49.png"/><Relationship Id="rId4" Type="http://schemas.openxmlformats.org/officeDocument/2006/relationships/image" Target="../media/image1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3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3.svg"/><Relationship Id="rId4" Type="http://schemas.openxmlformats.org/officeDocument/2006/relationships/image" Target="../media/image60.pn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3.svg"/><Relationship Id="rId4" Type="http://schemas.openxmlformats.org/officeDocument/2006/relationships/image" Target="../media/image68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54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49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567719" y="2325422"/>
            <a:ext cx="7808837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7030A0"/>
                </a:solidFill>
              </a:rPr>
              <a:t>УМНЫЙ ГОРОД</a:t>
            </a:r>
            <a:r>
              <a:rPr dirty="0">
                <a:solidFill>
                  <a:srgbClr val="7030A0"/>
                </a:solidFill>
              </a:rPr>
              <a:t/>
            </a:r>
            <a:br>
              <a:rPr dirty="0">
                <a:solidFill>
                  <a:srgbClr val="7030A0"/>
                </a:solidFill>
              </a:rPr>
            </a:br>
            <a:r>
              <a:rPr lang="ru-RU" sz="3600" spc="-1" dirty="0">
                <a:solidFill>
                  <a:srgbClr val="262626"/>
                </a:solidFill>
              </a:rPr>
              <a:t>Комплексные решения </a:t>
            </a:r>
            <a:br>
              <a:rPr lang="ru-RU" sz="3600" spc="-1" dirty="0">
                <a:solidFill>
                  <a:srgbClr val="262626"/>
                </a:solidFill>
              </a:rPr>
            </a:br>
            <a:r>
              <a:rPr lang="ru-RU" sz="3600" spc="-1" dirty="0">
                <a:solidFill>
                  <a:srgbClr val="262626"/>
                </a:solidFill>
              </a:rPr>
              <a:t>для создания городского парковочного пространства</a:t>
            </a:r>
            <a:endParaRPr lang="ru-RU" sz="3600" strike="noStrike" spc="-1" dirty="0">
              <a:solidFill>
                <a:srgbClr val="0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7719" y="295157"/>
            <a:ext cx="2188360" cy="2030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5"/>
          <p:cNvSpPr/>
          <p:nvPr/>
        </p:nvSpPr>
        <p:spPr>
          <a:xfrm>
            <a:off x="9004451" y="2240139"/>
            <a:ext cx="2409825" cy="2409825"/>
          </a:xfrm>
          <a:prstGeom prst="ellipse">
            <a:avLst/>
          </a:prstGeom>
          <a:solidFill>
            <a:srgbClr val="E0E9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5"/>
          <p:cNvSpPr/>
          <p:nvPr/>
        </p:nvSpPr>
        <p:spPr>
          <a:xfrm>
            <a:off x="4822067" y="2299521"/>
            <a:ext cx="2409825" cy="2409825"/>
          </a:xfrm>
          <a:prstGeom prst="ellipse">
            <a:avLst/>
          </a:prstGeom>
          <a:solidFill>
            <a:srgbClr val="DDE2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5"/>
          <p:cNvSpPr/>
          <p:nvPr/>
        </p:nvSpPr>
        <p:spPr>
          <a:xfrm>
            <a:off x="841238" y="2240139"/>
            <a:ext cx="2409825" cy="2409825"/>
          </a:xfrm>
          <a:prstGeom prst="ellipse">
            <a:avLst/>
          </a:prstGeom>
          <a:solidFill>
            <a:srgbClr val="E5E5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5"/>
          <p:cNvSpPr txBox="1"/>
          <p:nvPr/>
        </p:nvSpPr>
        <p:spPr>
          <a:xfrm>
            <a:off x="578249" y="5065790"/>
            <a:ext cx="352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entury Gothic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rPr>
              <a:t>Парковочное оборудование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Yu Gothic UI Light" panose="020B0300000000000000" pitchFamily="34" charset="-128"/>
              <a:ea typeface="Yu Gothic UI Light" panose="020B0300000000000000" pitchFamily="34" charset="-128"/>
              <a:cs typeface="Arial"/>
              <a:sym typeface="Arial"/>
            </a:endParaRPr>
          </a:p>
        </p:txBody>
      </p:sp>
      <p:sp>
        <p:nvSpPr>
          <p:cNvPr id="365" name="Google Shape;365;p25"/>
          <p:cNvSpPr txBox="1"/>
          <p:nvPr/>
        </p:nvSpPr>
        <p:spPr>
          <a:xfrm>
            <a:off x="4287784" y="5138234"/>
            <a:ext cx="3740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entury Gothic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rPr>
              <a:t>Средства фотовидеофиксации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Yu Gothic UI Light" panose="020B0300000000000000" pitchFamily="34" charset="-128"/>
              <a:ea typeface="Yu Gothic UI Light" panose="020B0300000000000000" pitchFamily="34" charset="-128"/>
              <a:cs typeface="Arial"/>
              <a:sym typeface="Arial"/>
            </a:endParaRPr>
          </a:p>
        </p:txBody>
      </p:sp>
      <p:sp>
        <p:nvSpPr>
          <p:cNvPr id="366" name="Google Shape;366;p25"/>
          <p:cNvSpPr txBox="1"/>
          <p:nvPr/>
        </p:nvSpPr>
        <p:spPr>
          <a:xfrm>
            <a:off x="8444315" y="5129588"/>
            <a:ext cx="3494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entury Gothic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rPr>
              <a:t>Периферийное оборудование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Yu Gothic UI Light" panose="020B0300000000000000" pitchFamily="34" charset="-128"/>
              <a:ea typeface="Yu Gothic UI Light" panose="020B0300000000000000" pitchFamily="34" charset="-128"/>
              <a:cs typeface="Arial"/>
              <a:sym typeface="Arial"/>
            </a:endParaRPr>
          </a:p>
        </p:txBody>
      </p:sp>
      <p:pic>
        <p:nvPicPr>
          <p:cNvPr id="369" name="Google Shape;36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2496" y="2462842"/>
            <a:ext cx="2314647" cy="2083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30656" y="3734228"/>
            <a:ext cx="1191242" cy="1034499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5"/>
          <p:cNvSpPr txBox="1"/>
          <p:nvPr/>
        </p:nvSpPr>
        <p:spPr>
          <a:xfrm>
            <a:off x="838200" y="1132901"/>
            <a:ext cx="879817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1800"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rPr>
              <a:t>Высокотехнологичные современные комплексы от ведущих российских и международных поставщиков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Yu Gothic UI Light" panose="020B0300000000000000" pitchFamily="34" charset="-128"/>
              <a:ea typeface="Yu Gothic UI Light" panose="020B0300000000000000" pitchFamily="34" charset="-128"/>
              <a:cs typeface="Arial"/>
              <a:sym typeface="Arial"/>
            </a:endParaRPr>
          </a:p>
        </p:txBody>
      </p:sp>
      <p:sp>
        <p:nvSpPr>
          <p:cNvPr id="372" name="Google Shape;372;p25"/>
          <p:cNvSpPr txBox="1"/>
          <p:nvPr/>
        </p:nvSpPr>
        <p:spPr>
          <a:xfrm>
            <a:off x="650050" y="5441846"/>
            <a:ext cx="3347792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rPr>
              <a:t>Разработки компании и высокотехнологичные комплексы ведущих поставщиков оборудования для организации парковок улично-дорожной сети и закрытых парковок.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Yu Gothic UI Light" panose="020B0300000000000000" pitchFamily="34" charset="-128"/>
              <a:ea typeface="Yu Gothic UI Light" panose="020B0300000000000000" pitchFamily="34" charset="-128"/>
              <a:cs typeface="Arial"/>
              <a:sym typeface="Arial"/>
            </a:endParaRPr>
          </a:p>
        </p:txBody>
      </p:sp>
      <p:sp>
        <p:nvSpPr>
          <p:cNvPr id="373" name="Google Shape;373;p25"/>
          <p:cNvSpPr txBox="1"/>
          <p:nvPr/>
        </p:nvSpPr>
        <p:spPr>
          <a:xfrm>
            <a:off x="4750660" y="5502502"/>
            <a:ext cx="3670323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rPr>
              <a:t>Стационарные камеры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Yu Gothic UI Light" panose="020B0300000000000000" pitchFamily="34" charset="-128"/>
              <a:ea typeface="Yu Gothic UI Light" panose="020B0300000000000000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rPr>
              <a:t>Мобильный патруль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Yu Gothic UI Light" panose="020B0300000000000000" pitchFamily="34" charset="-128"/>
              <a:ea typeface="Yu Gothic UI Light" panose="020B0300000000000000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rPr>
              <a:t>Пеший патруль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Yu Gothic UI Light" panose="020B0300000000000000" pitchFamily="34" charset="-128"/>
              <a:ea typeface="Yu Gothic UI Light" panose="020B0300000000000000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rPr>
              <a:t>Системы распознавания и видеоаналитики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Yu Gothic UI Light" panose="020B0300000000000000" pitchFamily="34" charset="-128"/>
              <a:ea typeface="Yu Gothic UI Light" panose="020B0300000000000000" pitchFamily="34" charset="-128"/>
              <a:cs typeface="Arial"/>
              <a:sym typeface="Arial"/>
            </a:endParaRPr>
          </a:p>
        </p:txBody>
      </p:sp>
      <p:sp>
        <p:nvSpPr>
          <p:cNvPr id="374" name="Google Shape;374;p25"/>
          <p:cNvSpPr txBox="1"/>
          <p:nvPr/>
        </p:nvSpPr>
        <p:spPr>
          <a:xfrm>
            <a:off x="8822054" y="5498110"/>
            <a:ext cx="3085062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rPr>
              <a:t>Системы хранения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Yu Gothic UI Light" panose="020B0300000000000000" pitchFamily="34" charset="-128"/>
              <a:ea typeface="Yu Gothic UI Light" panose="020B0300000000000000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rPr>
              <a:t>Контроллеры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Yu Gothic UI Light" panose="020B0300000000000000" pitchFamily="34" charset="-128"/>
              <a:ea typeface="Yu Gothic UI Light" panose="020B0300000000000000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rPr>
              <a:t>ИТ и серверное оборудование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Yu Gothic UI Light" panose="020B0300000000000000" pitchFamily="34" charset="-128"/>
              <a:ea typeface="Yu Gothic UI Light" panose="020B0300000000000000" pitchFamily="34" charset="-128"/>
              <a:cs typeface="Arial"/>
              <a:sym typeface="Arial"/>
            </a:endParaRPr>
          </a:p>
        </p:txBody>
      </p:sp>
      <p:pic>
        <p:nvPicPr>
          <p:cNvPr id="380" name="Google Shape;38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02562" y="497008"/>
            <a:ext cx="1550334" cy="484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417;p9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81287" y="2461074"/>
            <a:ext cx="1000430" cy="16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50" y="3170977"/>
            <a:ext cx="1649551" cy="16495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28" y="2538826"/>
            <a:ext cx="472773" cy="19685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51" y="2708735"/>
            <a:ext cx="952500" cy="1628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946" y="3331661"/>
            <a:ext cx="647700" cy="1381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962" y="1866861"/>
            <a:ext cx="1019175" cy="2038350"/>
          </a:xfrm>
          <a:prstGeom prst="rect">
            <a:avLst/>
          </a:prstGeom>
        </p:spPr>
      </p:pic>
      <p:sp>
        <p:nvSpPr>
          <p:cNvPr id="23" name="Google Shape;1275;p89">
            <a:extLst>
              <a:ext uri="{FF2B5EF4-FFF2-40B4-BE49-F238E27FC236}">
                <a16:creationId xmlns="" xmlns:a16="http://schemas.microsoft.com/office/drawing/2014/main" id="{D45E0D5C-600E-7944-8B4C-BC31E930AD1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ru-RU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10</a:t>
            </a:fld>
            <a:endParaRPr dirty="0"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26" name="Google Shape;1323;p91">
            <a:extLst>
              <a:ext uri="{FF2B5EF4-FFF2-40B4-BE49-F238E27FC236}">
                <a16:creationId xmlns="" xmlns:a16="http://schemas.microsoft.com/office/drawing/2014/main" id="{9A75CF7F-00E7-F94C-9B3B-914B9FE07795}"/>
              </a:ext>
            </a:extLst>
          </p:cNvPr>
          <p:cNvSpPr/>
          <p:nvPr/>
        </p:nvSpPr>
        <p:spPr>
          <a:xfrm>
            <a:off x="11563350" y="6431647"/>
            <a:ext cx="628500" cy="25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28" name="Заголовок 6">
            <a:extLst>
              <a:ext uri="{FF2B5EF4-FFF2-40B4-BE49-F238E27FC236}">
                <a16:creationId xmlns="" xmlns:a16="http://schemas.microsoft.com/office/drawing/2014/main" id="{C392A551-BE03-404C-9711-89538D733D8F}"/>
              </a:ext>
            </a:extLst>
          </p:cNvPr>
          <p:cNvSpPr txBox="1">
            <a:spLocks/>
          </p:cNvSpPr>
          <p:nvPr/>
        </p:nvSpPr>
        <p:spPr>
          <a:xfrm>
            <a:off x="838200" y="543696"/>
            <a:ext cx="903101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ОБОРУДОВАНИЕ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4DA73D34-18A4-4262-9726-66FB465C8285}"/>
              </a:ext>
            </a:extLst>
          </p:cNvPr>
          <p:cNvSpPr/>
          <p:nvPr/>
        </p:nvSpPr>
        <p:spPr>
          <a:xfrm rot="5400000">
            <a:off x="10192346" y="-92335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56754" y="178288"/>
            <a:ext cx="1077524" cy="9996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3" y="4965885"/>
            <a:ext cx="5681987" cy="1952625"/>
          </a:xfrm>
          <a:prstGeom prst="rect">
            <a:avLst/>
          </a:prstGeom>
        </p:spPr>
      </p:pic>
      <p:sp>
        <p:nvSpPr>
          <p:cNvPr id="17" name="Объект 7">
            <a:extLst>
              <a:ext uri="{FF2B5EF4-FFF2-40B4-BE49-F238E27FC236}">
                <a16:creationId xmlns="" xmlns:a16="http://schemas.microsoft.com/office/drawing/2014/main" id="{C15D0B7E-B376-244A-824A-CF60FAB05F26}"/>
              </a:ext>
            </a:extLst>
          </p:cNvPr>
          <p:cNvSpPr txBox="1">
            <a:spLocks/>
          </p:cNvSpPr>
          <p:nvPr/>
        </p:nvSpPr>
        <p:spPr>
          <a:xfrm>
            <a:off x="0" y="1712794"/>
            <a:ext cx="6299199" cy="4464031"/>
          </a:xfrm>
          <a:prstGeom prst="rect">
            <a:avLst/>
          </a:prstGeom>
          <a:solidFill>
            <a:srgbClr val="383573">
              <a:alpha val="58000"/>
            </a:srgb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23" name="Google Shape;1323;p91"/>
          <p:cNvSpPr/>
          <p:nvPr/>
        </p:nvSpPr>
        <p:spPr>
          <a:xfrm>
            <a:off x="11563350" y="6431647"/>
            <a:ext cx="628500" cy="25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pic>
        <p:nvPicPr>
          <p:cNvPr id="1327" name="Google Shape;1327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8957" y="1712795"/>
            <a:ext cx="6176948" cy="446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78975" y="1892299"/>
            <a:ext cx="4662719" cy="2902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13" name="Google Shape;1275;p89">
            <a:extLst>
              <a:ext uri="{FF2B5EF4-FFF2-40B4-BE49-F238E27FC236}">
                <a16:creationId xmlns="" xmlns:a16="http://schemas.microsoft.com/office/drawing/2014/main" id="{18029FF9-5021-234D-A55C-9A69B8D9DCE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ru-RU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11</a:t>
            </a:fld>
            <a:endParaRPr dirty="0"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15" name="Заголовок 6">
            <a:extLst>
              <a:ext uri="{FF2B5EF4-FFF2-40B4-BE49-F238E27FC236}">
                <a16:creationId xmlns="" xmlns:a16="http://schemas.microsoft.com/office/drawing/2014/main" id="{C8051240-370F-0D42-8606-90291200241E}"/>
              </a:ext>
            </a:extLst>
          </p:cNvPr>
          <p:cNvSpPr txBox="1">
            <a:spLocks/>
          </p:cNvSpPr>
          <p:nvPr/>
        </p:nvSpPr>
        <p:spPr>
          <a:xfrm>
            <a:off x="838200" y="543696"/>
            <a:ext cx="903101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СОСТАВ РЕШЕНИЯ</a:t>
            </a:r>
          </a:p>
        </p:txBody>
      </p:sp>
      <p:sp>
        <p:nvSpPr>
          <p:cNvPr id="16" name="Google Shape;1337;p92">
            <a:extLst>
              <a:ext uri="{FF2B5EF4-FFF2-40B4-BE49-F238E27FC236}">
                <a16:creationId xmlns="" xmlns:a16="http://schemas.microsoft.com/office/drawing/2014/main" id="{195843C8-8595-5941-815A-2A9511CA4932}"/>
              </a:ext>
            </a:extLst>
          </p:cNvPr>
          <p:cNvSpPr txBox="1">
            <a:spLocks/>
          </p:cNvSpPr>
          <p:nvPr/>
        </p:nvSpPr>
        <p:spPr>
          <a:xfrm>
            <a:off x="838200" y="1168531"/>
            <a:ext cx="8153400" cy="3648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2200"/>
              <a:buFont typeface="Arial"/>
              <a:buNone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АИС «ЕПП».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Администрирование парковочного пространства</a:t>
            </a:r>
          </a:p>
        </p:txBody>
      </p:sp>
      <p:sp>
        <p:nvSpPr>
          <p:cNvPr id="18" name="Google Shape;1336;p92">
            <a:extLst>
              <a:ext uri="{FF2B5EF4-FFF2-40B4-BE49-F238E27FC236}">
                <a16:creationId xmlns="" xmlns:a16="http://schemas.microsoft.com/office/drawing/2014/main" id="{85B0F88E-60FF-3144-B617-772DC7756067}"/>
              </a:ext>
            </a:extLst>
          </p:cNvPr>
          <p:cNvSpPr txBox="1">
            <a:spLocks/>
          </p:cNvSpPr>
          <p:nvPr/>
        </p:nvSpPr>
        <p:spPr>
          <a:xfrm>
            <a:off x="471701" y="1868321"/>
            <a:ext cx="5518791" cy="415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Ключевой функционал:</a:t>
            </a:r>
            <a:endParaRPr lang="ru-RU" sz="1800" dirty="0">
              <a:solidFill>
                <a:schemeClr val="bg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216000" indent="-216000">
              <a:buClr>
                <a:schemeClr val="bg1"/>
              </a:buClr>
              <a:buSzPts val="2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Поиск свободных парковок по </a:t>
            </a:r>
            <a:r>
              <a:rPr lang="ru-RU" sz="1600" dirty="0" err="1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геолокации</a:t>
            </a:r>
            <a:endParaRPr lang="ru-RU" sz="1600" dirty="0">
              <a:solidFill>
                <a:schemeClr val="bg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216000" indent="-216000">
              <a:buClr>
                <a:schemeClr val="bg1"/>
              </a:buClr>
              <a:buSzPts val="2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Пополнение баланса различными способами</a:t>
            </a:r>
          </a:p>
          <a:p>
            <a:pPr marL="216000" indent="-216000">
              <a:buClr>
                <a:schemeClr val="bg1"/>
              </a:buClr>
              <a:buSzPts val="2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Оплата ППЗТ по </a:t>
            </a:r>
            <a:r>
              <a:rPr lang="ru-RU" sz="1600" dirty="0" err="1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баркоду</a:t>
            </a:r>
            <a:endParaRPr lang="ru-RU" sz="1600" dirty="0">
              <a:solidFill>
                <a:schemeClr val="bg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216000" indent="-216000">
              <a:buClr>
                <a:schemeClr val="bg1"/>
              </a:buClr>
              <a:buSzPts val="2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Информация о парковке (стоимость, свободные места)</a:t>
            </a:r>
          </a:p>
          <a:p>
            <a:pPr marL="216000" indent="-216000">
              <a:buClr>
                <a:schemeClr val="bg1"/>
              </a:buClr>
              <a:buSzPts val="2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Начало, остановка, продление парковочной сессии</a:t>
            </a:r>
          </a:p>
          <a:p>
            <a:pPr marL="216000" indent="-216000">
              <a:buClr>
                <a:schemeClr val="bg1"/>
              </a:buClr>
              <a:buSzPts val="2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Просмотр истории парковок и оплат</a:t>
            </a:r>
          </a:p>
          <a:p>
            <a:pPr marL="216000" indent="-216000">
              <a:buClr>
                <a:schemeClr val="bg1"/>
              </a:buClr>
              <a:buSzPts val="2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Просмотр и оплата штрафов</a:t>
            </a:r>
          </a:p>
          <a:p>
            <a:pPr marL="216000" indent="-216000">
              <a:buClr>
                <a:schemeClr val="bg1"/>
              </a:buClr>
              <a:buSzPts val="2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Абонементы и льготы</a:t>
            </a:r>
          </a:p>
          <a:p>
            <a:pPr marL="216000" indent="-216000">
              <a:buClr>
                <a:schemeClr val="bg1"/>
              </a:buClr>
              <a:buSzPts val="2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Список личных ТС, установка ТС по умолчанию</a:t>
            </a:r>
          </a:p>
          <a:p>
            <a:pPr marL="216000" indent="-216000">
              <a:buClr>
                <a:schemeClr val="bg1"/>
              </a:buClr>
              <a:buSzPts val="2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Обратная связь, вопросы/ответы (FAQ)</a:t>
            </a:r>
          </a:p>
          <a:p>
            <a:pPr marL="216000" indent="-216000">
              <a:buClr>
                <a:schemeClr val="bg1"/>
              </a:buClr>
              <a:buSzPts val="2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Поддержка </a:t>
            </a:r>
            <a:r>
              <a:rPr lang="en-US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iOS/Android</a:t>
            </a:r>
            <a:endParaRPr lang="ru-RU" sz="1600" dirty="0">
              <a:solidFill>
                <a:schemeClr val="bg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14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4DA73D34-18A4-4262-9726-66FB465C8285}"/>
              </a:ext>
            </a:extLst>
          </p:cNvPr>
          <p:cNvSpPr/>
          <p:nvPr/>
        </p:nvSpPr>
        <p:spPr>
          <a:xfrm rot="5400000">
            <a:off x="10192346" y="-92335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56754" y="178288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51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48"/>
          <a:stretch/>
        </p:blipFill>
        <p:spPr>
          <a:xfrm>
            <a:off x="2796363" y="4470965"/>
            <a:ext cx="9395638" cy="2421146"/>
          </a:xfrm>
          <a:prstGeom prst="rect">
            <a:avLst/>
          </a:prstGeom>
        </p:spPr>
      </p:pic>
      <p:sp>
        <p:nvSpPr>
          <p:cNvPr id="10" name="Объект 7"/>
          <p:cNvSpPr txBox="1">
            <a:spLocks/>
          </p:cNvSpPr>
          <p:nvPr/>
        </p:nvSpPr>
        <p:spPr>
          <a:xfrm>
            <a:off x="0" y="1712794"/>
            <a:ext cx="6299199" cy="4464031"/>
          </a:xfrm>
          <a:prstGeom prst="rect">
            <a:avLst/>
          </a:prstGeom>
          <a:solidFill>
            <a:srgbClr val="383573">
              <a:alpha val="58000"/>
            </a:srgb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23" name="Google Shape;1323;p91"/>
          <p:cNvSpPr/>
          <p:nvPr/>
        </p:nvSpPr>
        <p:spPr>
          <a:xfrm>
            <a:off x="11563350" y="6431647"/>
            <a:ext cx="628500" cy="25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326" name="Google Shape;1326;p9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ru-RU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12</a:t>
            </a:fld>
            <a:endParaRPr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12" name="Google Shape;1336;p92"/>
          <p:cNvSpPr txBox="1">
            <a:spLocks/>
          </p:cNvSpPr>
          <p:nvPr/>
        </p:nvSpPr>
        <p:spPr>
          <a:xfrm>
            <a:off x="471701" y="1891767"/>
            <a:ext cx="5518791" cy="415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Ключевой функционал:</a:t>
            </a:r>
            <a:endParaRPr lang="ru-RU" sz="1800" dirty="0">
              <a:solidFill>
                <a:schemeClr val="bg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216000" indent="-216000">
              <a:buClr>
                <a:schemeClr val="bg1"/>
              </a:buClr>
              <a:buSzPts val="2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Поиск свободных парковок по </a:t>
            </a:r>
            <a:r>
              <a:rPr lang="ru-RU" sz="1600" dirty="0" err="1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геолокации</a:t>
            </a:r>
            <a:endParaRPr lang="ru-RU" sz="1600" dirty="0">
              <a:solidFill>
                <a:schemeClr val="bg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216000" indent="-216000">
              <a:buClr>
                <a:schemeClr val="bg1"/>
              </a:buClr>
              <a:buSzPts val="2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Пополнение баланса различными способами</a:t>
            </a:r>
          </a:p>
          <a:p>
            <a:pPr marL="216000" indent="-216000">
              <a:buClr>
                <a:schemeClr val="bg1"/>
              </a:buClr>
              <a:buSzPts val="2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Оплата ППЗТ по </a:t>
            </a:r>
            <a:r>
              <a:rPr lang="ru-RU" sz="1600" dirty="0" err="1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баркоду</a:t>
            </a:r>
            <a:endParaRPr lang="ru-RU" sz="1600" dirty="0">
              <a:solidFill>
                <a:schemeClr val="bg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216000" indent="-216000">
              <a:buClr>
                <a:schemeClr val="bg1"/>
              </a:buClr>
              <a:buSzPts val="2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Информация о парковке (стоимость, свободные места)</a:t>
            </a:r>
          </a:p>
          <a:p>
            <a:pPr marL="216000" indent="-216000">
              <a:buClr>
                <a:schemeClr val="bg1"/>
              </a:buClr>
              <a:buSzPts val="2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Начало, остановка, продление парковочной сессии</a:t>
            </a:r>
          </a:p>
          <a:p>
            <a:pPr marL="216000" indent="-216000">
              <a:buClr>
                <a:schemeClr val="bg1"/>
              </a:buClr>
              <a:buSzPts val="2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Просмотр истории парковок и оплат</a:t>
            </a:r>
          </a:p>
          <a:p>
            <a:pPr marL="216000" indent="-216000">
              <a:buClr>
                <a:schemeClr val="bg1"/>
              </a:buClr>
              <a:buSzPts val="2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Просмотр и оплата штрафов</a:t>
            </a:r>
          </a:p>
          <a:p>
            <a:pPr marL="216000" indent="-216000">
              <a:buClr>
                <a:schemeClr val="bg1"/>
              </a:buClr>
              <a:buSzPts val="2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Абонементы и льготы</a:t>
            </a:r>
          </a:p>
          <a:p>
            <a:pPr marL="216000" indent="-216000">
              <a:buClr>
                <a:schemeClr val="bg1"/>
              </a:buClr>
              <a:buSzPts val="2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Список личных ТС, установка ТС по умолчанию</a:t>
            </a:r>
          </a:p>
          <a:p>
            <a:pPr marL="216000" indent="-216000">
              <a:buClr>
                <a:schemeClr val="bg1"/>
              </a:buClr>
              <a:buSzPts val="2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Обратная связь, вопросы/ответы (FAQ)</a:t>
            </a:r>
          </a:p>
          <a:p>
            <a:pPr marL="216000" indent="-216000">
              <a:buClr>
                <a:schemeClr val="bg1"/>
              </a:buClr>
              <a:buSzPts val="2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Поддержка </a:t>
            </a:r>
            <a:r>
              <a:rPr lang="en-US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iOS/Android</a:t>
            </a:r>
            <a:endParaRPr lang="ru-RU" sz="1600" dirty="0">
              <a:solidFill>
                <a:schemeClr val="bg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13" name="Google Shape;1337;p92"/>
          <p:cNvSpPr txBox="1">
            <a:spLocks/>
          </p:cNvSpPr>
          <p:nvPr/>
        </p:nvSpPr>
        <p:spPr>
          <a:xfrm>
            <a:off x="838200" y="1168531"/>
            <a:ext cx="5584825" cy="3648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2200"/>
              <a:buFont typeface="Arial"/>
              <a:buNone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АИС «ЕПП».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Мобильное приложение</a:t>
            </a:r>
          </a:p>
        </p:txBody>
      </p:sp>
      <p:pic>
        <p:nvPicPr>
          <p:cNvPr id="14" name="Google Shape;1340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4975" y="669407"/>
            <a:ext cx="2743200" cy="54461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1341;p92"/>
          <p:cNvGrpSpPr/>
          <p:nvPr/>
        </p:nvGrpSpPr>
        <p:grpSpPr>
          <a:xfrm>
            <a:off x="6423025" y="730801"/>
            <a:ext cx="2743200" cy="5446162"/>
            <a:chOff x="8845838" y="605724"/>
            <a:chExt cx="2743200" cy="5446162"/>
          </a:xfrm>
        </p:grpSpPr>
        <p:pic>
          <p:nvPicPr>
            <p:cNvPr id="16" name="Google Shape;1342;p9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45838" y="605724"/>
              <a:ext cx="2743200" cy="5446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343;p9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14369" y="1719659"/>
              <a:ext cx="2137831" cy="3588941"/>
            </a:xfrm>
            <a:prstGeom prst="rect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pic>
        <p:nvPicPr>
          <p:cNvPr id="18" name="Google Shape;1344;p9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10373" y="1737361"/>
            <a:ext cx="2120196" cy="3606799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18D907EE-6E5F-D343-A471-92595025A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 РЕШЕНИЯ</a:t>
            </a:r>
          </a:p>
        </p:txBody>
      </p:sp>
      <p:sp>
        <p:nvSpPr>
          <p:cNvPr id="20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4DA73D34-18A4-4262-9726-66FB465C8285}"/>
              </a:ext>
            </a:extLst>
          </p:cNvPr>
          <p:cNvSpPr/>
          <p:nvPr/>
        </p:nvSpPr>
        <p:spPr>
          <a:xfrm rot="5400000">
            <a:off x="10465907" y="-239189"/>
            <a:ext cx="848070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56754" y="178288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02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48"/>
          <a:stretch/>
        </p:blipFill>
        <p:spPr>
          <a:xfrm>
            <a:off x="-297712" y="4846664"/>
            <a:ext cx="7899991" cy="2035735"/>
          </a:xfrm>
          <a:prstGeom prst="rect">
            <a:avLst/>
          </a:prstGeom>
        </p:spPr>
      </p:pic>
      <p:sp>
        <p:nvSpPr>
          <p:cNvPr id="14" name="Объект 7">
            <a:extLst>
              <a:ext uri="{FF2B5EF4-FFF2-40B4-BE49-F238E27FC236}">
                <a16:creationId xmlns="" xmlns:a16="http://schemas.microsoft.com/office/drawing/2014/main" id="{671458D5-2D45-7746-AA50-1AAB4E4D2CB5}"/>
              </a:ext>
            </a:extLst>
          </p:cNvPr>
          <p:cNvSpPr txBox="1">
            <a:spLocks/>
          </p:cNvSpPr>
          <p:nvPr/>
        </p:nvSpPr>
        <p:spPr>
          <a:xfrm>
            <a:off x="1" y="1712794"/>
            <a:ext cx="5878286" cy="4312868"/>
          </a:xfrm>
          <a:prstGeom prst="rect">
            <a:avLst/>
          </a:prstGeom>
          <a:solidFill>
            <a:srgbClr val="383573">
              <a:alpha val="58000"/>
            </a:srgb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" name="Google Shape;1349;p93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09" b="-1"/>
          <a:stretch/>
        </p:blipFill>
        <p:spPr>
          <a:xfrm>
            <a:off x="6989909" y="1950666"/>
            <a:ext cx="5126809" cy="286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327;p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18957" y="1712795"/>
            <a:ext cx="6176948" cy="446416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91"/>
          <p:cNvSpPr/>
          <p:nvPr/>
        </p:nvSpPr>
        <p:spPr>
          <a:xfrm>
            <a:off x="11563350" y="6431647"/>
            <a:ext cx="628500" cy="25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326" name="Google Shape;1326;p9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ru-RU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13</a:t>
            </a:fld>
            <a:endParaRPr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21" name="Google Shape;1352;p93"/>
          <p:cNvSpPr txBox="1">
            <a:spLocks/>
          </p:cNvSpPr>
          <p:nvPr/>
        </p:nvSpPr>
        <p:spPr>
          <a:xfrm>
            <a:off x="838199" y="1185447"/>
            <a:ext cx="8259306" cy="80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2200"/>
              <a:buFont typeface="Arial"/>
              <a:buNone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АИС «ЕПП».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Городской портал ЕПП</a:t>
            </a:r>
          </a:p>
        </p:txBody>
      </p:sp>
      <p:pic>
        <p:nvPicPr>
          <p:cNvPr id="22" name="Google Shape;1355;p9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16845" y="1950666"/>
            <a:ext cx="2302692" cy="168047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" name="Google Shape;1356;p9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07052" y="3946631"/>
            <a:ext cx="2229151" cy="168047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DD03564F-056F-D44B-91B7-83CEF8B56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 РЕШЕНИЯ</a:t>
            </a:r>
          </a:p>
        </p:txBody>
      </p:sp>
      <p:sp>
        <p:nvSpPr>
          <p:cNvPr id="19" name="Google Shape;1351;p93">
            <a:extLst>
              <a:ext uri="{FF2B5EF4-FFF2-40B4-BE49-F238E27FC236}">
                <a16:creationId xmlns="" xmlns:a16="http://schemas.microsoft.com/office/drawing/2014/main" id="{EA94C04E-33F0-A049-A084-9EAAE512F163}"/>
              </a:ext>
            </a:extLst>
          </p:cNvPr>
          <p:cNvSpPr txBox="1">
            <a:spLocks/>
          </p:cNvSpPr>
          <p:nvPr/>
        </p:nvSpPr>
        <p:spPr>
          <a:xfrm>
            <a:off x="471700" y="1926854"/>
            <a:ext cx="3950166" cy="395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Ключевой функционал:</a:t>
            </a:r>
            <a:endParaRPr lang="ru-RU" sz="1800" dirty="0">
              <a:solidFill>
                <a:schemeClr val="bg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6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Arial"/>
              </a:rPr>
              <a:t>Общая информация о парковочном пространстве</a:t>
            </a:r>
            <a:endParaRPr lang="ru-RU" sz="10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6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Arial"/>
              </a:rPr>
              <a:t>Правила использования парковок</a:t>
            </a:r>
            <a:endParaRPr lang="ru-RU" sz="10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6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Arial"/>
              </a:rPr>
              <a:t>Статистика</a:t>
            </a:r>
            <a:endParaRPr lang="ru-RU" sz="10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6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Arial"/>
              </a:rPr>
              <a:t>Карта парковок</a:t>
            </a:r>
            <a:endParaRPr lang="ru-RU" sz="10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6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Arial"/>
              </a:rPr>
              <a:t>Правовая и нормативная информация</a:t>
            </a:r>
            <a:endParaRPr lang="ru-RU" sz="10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6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Arial"/>
              </a:rPr>
              <a:t>Личный кабинет </a:t>
            </a:r>
            <a:endParaRPr lang="ru-RU" sz="10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6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Arial"/>
              </a:rPr>
              <a:t>Оплата услуг</a:t>
            </a:r>
            <a:endParaRPr lang="ru-RU" sz="10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6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Arial"/>
              </a:rPr>
              <a:t>Доступ к приложениям</a:t>
            </a:r>
            <a:endParaRPr lang="ru-RU" sz="10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6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Arial"/>
              </a:rPr>
              <a:t>Инструменты обратной связи</a:t>
            </a:r>
            <a:endParaRPr lang="en-US" sz="1600" dirty="0">
              <a:solidFill>
                <a:schemeClr val="lt1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6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sym typeface="Arial"/>
              </a:rPr>
              <a:t>Система администрирования портала (контент, пользователи, история)</a:t>
            </a:r>
            <a:endParaRPr lang="ru-RU" sz="10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5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4DA73D34-18A4-4262-9726-66FB465C8285}"/>
              </a:ext>
            </a:extLst>
          </p:cNvPr>
          <p:cNvSpPr/>
          <p:nvPr/>
        </p:nvSpPr>
        <p:spPr>
          <a:xfrm rot="5400000">
            <a:off x="10192346" y="-92335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56754" y="178288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36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3" y="4965885"/>
            <a:ext cx="5681987" cy="1952625"/>
          </a:xfrm>
          <a:prstGeom prst="rect">
            <a:avLst/>
          </a:prstGeom>
        </p:spPr>
      </p:pic>
      <p:sp>
        <p:nvSpPr>
          <p:cNvPr id="10" name="Объект 7"/>
          <p:cNvSpPr txBox="1">
            <a:spLocks/>
          </p:cNvSpPr>
          <p:nvPr/>
        </p:nvSpPr>
        <p:spPr>
          <a:xfrm>
            <a:off x="1" y="1712794"/>
            <a:ext cx="5878286" cy="4312868"/>
          </a:xfrm>
          <a:prstGeom prst="rect">
            <a:avLst/>
          </a:prstGeom>
          <a:solidFill>
            <a:srgbClr val="383573">
              <a:alpha val="58000"/>
            </a:srgb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23" name="Google Shape;1323;p91"/>
          <p:cNvSpPr/>
          <p:nvPr/>
        </p:nvSpPr>
        <p:spPr>
          <a:xfrm>
            <a:off x="11563350" y="6431647"/>
            <a:ext cx="628500" cy="25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3" name="Google Shape;1275;p89">
            <a:extLst>
              <a:ext uri="{FF2B5EF4-FFF2-40B4-BE49-F238E27FC236}">
                <a16:creationId xmlns="" xmlns:a16="http://schemas.microsoft.com/office/drawing/2014/main" id="{18029FF9-5021-234D-A55C-9A69B8D9DCE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ru-RU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14</a:t>
            </a:fld>
            <a:endParaRPr dirty="0"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1324" name="Google Shape;1324;p91"/>
          <p:cNvSpPr txBox="1">
            <a:spLocks noGrp="1"/>
          </p:cNvSpPr>
          <p:nvPr>
            <p:ph idx="1"/>
          </p:nvPr>
        </p:nvSpPr>
        <p:spPr>
          <a:xfrm>
            <a:off x="471701" y="1961098"/>
            <a:ext cx="4753442" cy="3644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>
              <a:buClr>
                <a:schemeClr val="bg1"/>
              </a:buClr>
              <a:buSzPct val="110000"/>
            </a:pPr>
            <a:r>
              <a:rPr lang="ru-RU" sz="18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Ключевой функционал:</a:t>
            </a:r>
            <a:r>
              <a:rPr lang="ru-RU" sz="1800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/>
            </a:r>
            <a:br>
              <a:rPr lang="ru-RU" sz="1800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</a:br>
            <a:endParaRPr lang="ru-RU" sz="1800" b="0" dirty="0">
              <a:solidFill>
                <a:schemeClr val="bg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buClr>
                <a:schemeClr val="lt1"/>
              </a:buClr>
              <a:buSzPts val="176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Ведение реестра парковочных разрешений</a:t>
            </a:r>
            <a:r>
              <a:rPr lang="en-US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;</a:t>
            </a:r>
            <a:endParaRPr lang="ru-RU" sz="1600" dirty="0">
              <a:solidFill>
                <a:schemeClr val="lt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buClr>
                <a:schemeClr val="lt1"/>
              </a:buClr>
              <a:buSzPts val="176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Обработке заявлений на получение парковочного разрешения</a:t>
            </a:r>
            <a:r>
              <a:rPr lang="en-US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;</a:t>
            </a:r>
            <a:endParaRPr lang="ru-RU" sz="1600" dirty="0">
              <a:solidFill>
                <a:schemeClr val="lt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buClr>
                <a:schemeClr val="lt1"/>
              </a:buClr>
              <a:buSzPts val="176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Вынесение решения о выдаче разрешения</a:t>
            </a:r>
            <a:r>
              <a:rPr lang="en-US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;</a:t>
            </a:r>
            <a:endParaRPr lang="ru-RU" sz="1600" dirty="0">
              <a:solidFill>
                <a:schemeClr val="lt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buClr>
                <a:schemeClr val="lt1"/>
              </a:buClr>
              <a:buSzPts val="176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Уведомление заявителя о решении</a:t>
            </a:r>
            <a:r>
              <a:rPr lang="en-US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;</a:t>
            </a:r>
            <a:endParaRPr lang="ru-RU" sz="1600" dirty="0">
              <a:solidFill>
                <a:schemeClr val="lt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buClr>
                <a:schemeClr val="lt1"/>
              </a:buClr>
              <a:buSzPts val="176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Ведение реестров парковочных разрешений</a:t>
            </a:r>
            <a:r>
              <a:rPr lang="en-US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;</a:t>
            </a:r>
            <a:endParaRPr lang="ru-RU" sz="1600" dirty="0">
              <a:solidFill>
                <a:schemeClr val="lt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buClr>
                <a:schemeClr val="lt1"/>
              </a:buClr>
              <a:buSzPts val="176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Предоставлению информации о парковочных разрешениях в личном кабинете пользователя системы ЕПП</a:t>
            </a:r>
            <a:endParaRPr sz="1600" dirty="0">
              <a:solidFill>
                <a:schemeClr val="lt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15" name="Заголовок 6">
            <a:extLst>
              <a:ext uri="{FF2B5EF4-FFF2-40B4-BE49-F238E27FC236}">
                <a16:creationId xmlns="" xmlns:a16="http://schemas.microsoft.com/office/drawing/2014/main" id="{C8051240-370F-0D42-8606-90291200241E}"/>
              </a:ext>
            </a:extLst>
          </p:cNvPr>
          <p:cNvSpPr txBox="1">
            <a:spLocks/>
          </p:cNvSpPr>
          <p:nvPr/>
        </p:nvSpPr>
        <p:spPr>
          <a:xfrm>
            <a:off x="838200" y="543696"/>
            <a:ext cx="903101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СОСТАВ РЕШЕНИЯ</a:t>
            </a:r>
            <a:endParaRPr lang="ru-RU" dirty="0"/>
          </a:p>
        </p:txBody>
      </p:sp>
      <p:sp>
        <p:nvSpPr>
          <p:cNvPr id="16" name="Google Shape;1337;p92">
            <a:extLst>
              <a:ext uri="{FF2B5EF4-FFF2-40B4-BE49-F238E27FC236}">
                <a16:creationId xmlns="" xmlns:a16="http://schemas.microsoft.com/office/drawing/2014/main" id="{195843C8-8595-5941-815A-2A9511CA4932}"/>
              </a:ext>
            </a:extLst>
          </p:cNvPr>
          <p:cNvSpPr txBox="1">
            <a:spLocks/>
          </p:cNvSpPr>
          <p:nvPr/>
        </p:nvSpPr>
        <p:spPr>
          <a:xfrm>
            <a:off x="838199" y="1168531"/>
            <a:ext cx="10725151" cy="3648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2200"/>
              <a:buFont typeface="Arial"/>
              <a:buNone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АИС «Льготники».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Управление резидентными и льготными парковочными абонементами.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8C31827-FEEA-644B-B754-58227A253C0C}"/>
              </a:ext>
            </a:extLst>
          </p:cNvPr>
          <p:cNvSpPr txBox="1"/>
          <p:nvPr/>
        </p:nvSpPr>
        <p:spPr>
          <a:xfrm rot="10800000" flipV="1">
            <a:off x="6350953" y="2158242"/>
            <a:ext cx="5014352" cy="677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1001"/>
              </a:spcBef>
              <a:spcAft>
                <a:spcPts val="1199"/>
              </a:spcAft>
            </a:pPr>
            <a:r>
              <a:rPr lang="ru-RU" spc="-1" dirty="0"/>
              <a:t>Оформляемые виды разрешений в рамках зоны платного парковочного пространства:</a:t>
            </a:r>
            <a:endParaRPr lang="ru-RU" sz="1800" strike="noStrike" spc="-1" dirty="0"/>
          </a:p>
        </p:txBody>
      </p:sp>
      <p:sp>
        <p:nvSpPr>
          <p:cNvPr id="17" name="CustomShape 1">
            <a:extLst>
              <a:ext uri="{FF2B5EF4-FFF2-40B4-BE49-F238E27FC236}">
                <a16:creationId xmlns="" xmlns:a16="http://schemas.microsoft.com/office/drawing/2014/main" id="{BA0C3267-7D1E-9B43-B902-EF20CD60EC09}"/>
              </a:ext>
            </a:extLst>
          </p:cNvPr>
          <p:cNvSpPr/>
          <p:nvPr/>
        </p:nvSpPr>
        <p:spPr>
          <a:xfrm>
            <a:off x="7140044" y="3114279"/>
            <a:ext cx="2938730" cy="609418"/>
          </a:xfrm>
          <a:prstGeom prst="roundRect">
            <a:avLst>
              <a:gd name="adj" fmla="val 1607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aa-ET" dirty="0"/>
              <a:t>Резиденты</a:t>
            </a:r>
          </a:p>
        </p:txBody>
      </p:sp>
      <p:sp>
        <p:nvSpPr>
          <p:cNvPr id="18" name="CustomShape 1">
            <a:extLst>
              <a:ext uri="{FF2B5EF4-FFF2-40B4-BE49-F238E27FC236}">
                <a16:creationId xmlns="" xmlns:a16="http://schemas.microsoft.com/office/drawing/2014/main" id="{CF5C63DB-D720-F248-877C-007E8185FD5F}"/>
              </a:ext>
            </a:extLst>
          </p:cNvPr>
          <p:cNvSpPr/>
          <p:nvPr/>
        </p:nvSpPr>
        <p:spPr>
          <a:xfrm>
            <a:off x="7938999" y="4117227"/>
            <a:ext cx="2938730" cy="609418"/>
          </a:xfrm>
          <a:prstGeom prst="roundRect">
            <a:avLst>
              <a:gd name="adj" fmla="val 1607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aa-ET" dirty="0"/>
              <a:t>Льготники</a:t>
            </a:r>
          </a:p>
        </p:txBody>
      </p:sp>
      <p:sp>
        <p:nvSpPr>
          <p:cNvPr id="19" name="CustomShape 1">
            <a:extLst>
              <a:ext uri="{FF2B5EF4-FFF2-40B4-BE49-F238E27FC236}">
                <a16:creationId xmlns="" xmlns:a16="http://schemas.microsoft.com/office/drawing/2014/main" id="{018B1181-0E8C-0B42-83F4-9CCA2DC394F3}"/>
              </a:ext>
            </a:extLst>
          </p:cNvPr>
          <p:cNvSpPr/>
          <p:nvPr/>
        </p:nvSpPr>
        <p:spPr>
          <a:xfrm>
            <a:off x="8633197" y="5080051"/>
            <a:ext cx="2938730" cy="609418"/>
          </a:xfrm>
          <a:prstGeom prst="roundRect">
            <a:avLst>
              <a:gd name="adj" fmla="val 1607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aa-ET" dirty="0"/>
              <a:t>Электромобили</a:t>
            </a:r>
          </a:p>
        </p:txBody>
      </p:sp>
      <p:pic>
        <p:nvPicPr>
          <p:cNvPr id="3074" name="Picture 2" descr="Действие знака парковка для инвалидов (зона распространения, обозначения,  разметка)">
            <a:extLst>
              <a:ext uri="{FF2B5EF4-FFF2-40B4-BE49-F238E27FC236}">
                <a16:creationId xmlns="" xmlns:a16="http://schemas.microsoft.com/office/drawing/2014/main" id="{5FE2A777-E9BF-F54A-969E-A47035EB1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7" t="2525" r="17769" b="2677"/>
          <a:stretch/>
        </p:blipFill>
        <p:spPr bwMode="auto">
          <a:xfrm>
            <a:off x="7140044" y="3934002"/>
            <a:ext cx="985770" cy="97586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 Москве установили знаки «Парковка только для владельцев парковочных  разрешений» - Единый Транспортный Портал">
            <a:extLst>
              <a:ext uri="{FF2B5EF4-FFF2-40B4-BE49-F238E27FC236}">
                <a16:creationId xmlns="" xmlns:a16="http://schemas.microsoft.com/office/drawing/2014/main" id="{AA663F53-58FB-5048-BE4C-677247846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25927"/>
          <a:stretch/>
        </p:blipFill>
        <p:spPr bwMode="auto">
          <a:xfrm>
            <a:off x="6344692" y="2966339"/>
            <a:ext cx="1037130" cy="10243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Невнимательным водителям грозят новые штрафы">
            <a:extLst>
              <a:ext uri="{FF2B5EF4-FFF2-40B4-BE49-F238E27FC236}">
                <a16:creationId xmlns="" xmlns:a16="http://schemas.microsoft.com/office/drawing/2014/main" id="{7537E8EF-3845-054D-A29E-8052954DB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6" t="982" r="32360" b="20389"/>
          <a:stretch/>
        </p:blipFill>
        <p:spPr bwMode="auto">
          <a:xfrm>
            <a:off x="8083791" y="4909869"/>
            <a:ext cx="985770" cy="9833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4DA73D34-18A4-4262-9726-66FB465C8285}"/>
              </a:ext>
            </a:extLst>
          </p:cNvPr>
          <p:cNvSpPr/>
          <p:nvPr/>
        </p:nvSpPr>
        <p:spPr>
          <a:xfrm rot="5400000">
            <a:off x="10293433" y="-193421"/>
            <a:ext cx="1086103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56754" y="178288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97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7"/>
          <p:cNvSpPr txBox="1">
            <a:spLocks/>
          </p:cNvSpPr>
          <p:nvPr/>
        </p:nvSpPr>
        <p:spPr>
          <a:xfrm>
            <a:off x="0" y="3916160"/>
            <a:ext cx="12191999" cy="2941840"/>
          </a:xfrm>
          <a:prstGeom prst="rect">
            <a:avLst/>
          </a:prstGeom>
          <a:solidFill>
            <a:srgbClr val="383573">
              <a:alpha val="58000"/>
            </a:srgb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chemeClr val="bg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chemeClr val="bg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1362" name="Google Shape;1362;p9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ru-RU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15</a:t>
            </a:fld>
            <a:endParaRPr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27" name="Google Shape;1352;p93">
            <a:extLst>
              <a:ext uri="{FF2B5EF4-FFF2-40B4-BE49-F238E27FC236}">
                <a16:creationId xmlns="" xmlns:a16="http://schemas.microsoft.com/office/drawing/2014/main" id="{B4BFC069-CFCC-3143-8799-25BFA4AEC8F4}"/>
              </a:ext>
            </a:extLst>
          </p:cNvPr>
          <p:cNvSpPr txBox="1">
            <a:spLocks/>
          </p:cNvSpPr>
          <p:nvPr/>
        </p:nvSpPr>
        <p:spPr>
          <a:xfrm>
            <a:off x="838199" y="1138953"/>
            <a:ext cx="9031014" cy="80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2200"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АИС «Штрафы».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Фиксация нарушений правил парковки и благоустройства 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566262F1-6CCA-2045-A348-985A5F2D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 РЕШЕНИЯ</a:t>
            </a:r>
          </a:p>
        </p:txBody>
      </p:sp>
      <p:sp>
        <p:nvSpPr>
          <p:cNvPr id="24" name="CustomShape 4">
            <a:extLst>
              <a:ext uri="{FF2B5EF4-FFF2-40B4-BE49-F238E27FC236}">
                <a16:creationId xmlns="" xmlns:a16="http://schemas.microsoft.com/office/drawing/2014/main" id="{1A60226F-1A23-544F-9F54-A656ACD88E34}"/>
              </a:ext>
            </a:extLst>
          </p:cNvPr>
          <p:cNvSpPr/>
          <p:nvPr/>
        </p:nvSpPr>
        <p:spPr>
          <a:xfrm>
            <a:off x="1137153" y="4048038"/>
            <a:ext cx="1467360" cy="4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050" b="0" strike="noStrike" spc="-1" dirty="0">
                <a:solidFill>
                  <a:schemeClr val="bg1"/>
                </a:solidFill>
              </a:rPr>
              <a:t>Автоматическое формирование сессии на основе </a:t>
            </a:r>
            <a:r>
              <a:rPr lang="ru-RU" sz="1050" b="0" strike="noStrike" spc="-1" dirty="0" err="1">
                <a:solidFill>
                  <a:schemeClr val="bg1"/>
                </a:solidFill>
              </a:rPr>
              <a:t>фотофактов</a:t>
            </a:r>
            <a:r>
              <a:rPr lang="ru-RU" sz="1050" b="0" strike="noStrike" spc="-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6" name="CustomShape 5">
            <a:extLst>
              <a:ext uri="{FF2B5EF4-FFF2-40B4-BE49-F238E27FC236}">
                <a16:creationId xmlns="" xmlns:a16="http://schemas.microsoft.com/office/drawing/2014/main" id="{F01FC557-1C0A-9E4A-A2D0-2C06BCA84B5B}"/>
              </a:ext>
            </a:extLst>
          </p:cNvPr>
          <p:cNvSpPr/>
          <p:nvPr/>
        </p:nvSpPr>
        <p:spPr>
          <a:xfrm>
            <a:off x="3328975" y="6290020"/>
            <a:ext cx="136548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050" b="0" strike="noStrike" spc="-1" dirty="0">
                <a:solidFill>
                  <a:schemeClr val="bg1"/>
                </a:solidFill>
              </a:rPr>
              <a:t>Протокол 20.25 </a:t>
            </a:r>
          </a:p>
        </p:txBody>
      </p:sp>
      <p:sp>
        <p:nvSpPr>
          <p:cNvPr id="28" name="CustomShape 6">
            <a:extLst>
              <a:ext uri="{FF2B5EF4-FFF2-40B4-BE49-F238E27FC236}">
                <a16:creationId xmlns="" xmlns:a16="http://schemas.microsoft.com/office/drawing/2014/main" id="{F1FD7CA4-C18A-8E45-8672-2D9E542C292A}"/>
              </a:ext>
            </a:extLst>
          </p:cNvPr>
          <p:cNvSpPr/>
          <p:nvPr/>
        </p:nvSpPr>
        <p:spPr>
          <a:xfrm>
            <a:off x="5222908" y="4101820"/>
            <a:ext cx="1688706" cy="120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/>
          <a:lstStyle/>
          <a:p>
            <a:pPr algn="ctr"/>
            <a:r>
              <a:rPr lang="ru-RU" sz="1050" spc="-1" dirty="0">
                <a:solidFill>
                  <a:schemeClr val="bg1"/>
                </a:solidFill>
              </a:rPr>
              <a:t>Сбор данных по нарушению для возбуждения делопроизводства</a:t>
            </a:r>
            <a:r>
              <a:rPr lang="aa-ET" sz="1050" spc="-1" dirty="0">
                <a:solidFill>
                  <a:schemeClr val="bg1"/>
                </a:solidFill>
              </a:rPr>
              <a:t> </a:t>
            </a:r>
            <a:endParaRPr lang="ru-RU" sz="1050" spc="-1" dirty="0">
              <a:solidFill>
                <a:schemeClr val="bg1"/>
              </a:solidFill>
            </a:endParaRPr>
          </a:p>
        </p:txBody>
      </p:sp>
      <p:sp>
        <p:nvSpPr>
          <p:cNvPr id="29" name="CustomShape 7">
            <a:extLst>
              <a:ext uri="{FF2B5EF4-FFF2-40B4-BE49-F238E27FC236}">
                <a16:creationId xmlns="" xmlns:a16="http://schemas.microsoft.com/office/drawing/2014/main" id="{FE10C8D5-F8D8-1C40-9151-0C934C607223}"/>
              </a:ext>
            </a:extLst>
          </p:cNvPr>
          <p:cNvSpPr/>
          <p:nvPr/>
        </p:nvSpPr>
        <p:spPr>
          <a:xfrm>
            <a:off x="7608744" y="6290020"/>
            <a:ext cx="1530000" cy="4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050" b="0" strike="noStrike" spc="-1" dirty="0">
                <a:solidFill>
                  <a:schemeClr val="bg1"/>
                </a:solidFill>
              </a:rPr>
              <a:t>Формирование </a:t>
            </a:r>
            <a:r>
              <a:rPr lang="en-US" sz="1050" b="0" strike="noStrike" spc="-1" dirty="0">
                <a:solidFill>
                  <a:schemeClr val="bg1"/>
                </a:solidFill>
              </a:rPr>
              <a:t/>
            </a:r>
            <a:br>
              <a:rPr lang="en-US" sz="1050" b="0" strike="noStrike" spc="-1" dirty="0">
                <a:solidFill>
                  <a:schemeClr val="bg1"/>
                </a:solidFill>
              </a:rPr>
            </a:br>
            <a:r>
              <a:rPr lang="ru-RU" sz="1050" b="0" strike="noStrike" spc="-1" dirty="0">
                <a:solidFill>
                  <a:schemeClr val="bg1"/>
                </a:solidFill>
              </a:rPr>
              <a:t>статистики и отчетов </a:t>
            </a:r>
          </a:p>
        </p:txBody>
      </p:sp>
      <p:sp>
        <p:nvSpPr>
          <p:cNvPr id="30" name="CustomShape 8">
            <a:extLst>
              <a:ext uri="{FF2B5EF4-FFF2-40B4-BE49-F238E27FC236}">
                <a16:creationId xmlns="" xmlns:a16="http://schemas.microsoft.com/office/drawing/2014/main" id="{5685D60E-0E8B-6B46-AC84-27EB0719F687}"/>
              </a:ext>
            </a:extLst>
          </p:cNvPr>
          <p:cNvSpPr/>
          <p:nvPr/>
        </p:nvSpPr>
        <p:spPr>
          <a:xfrm>
            <a:off x="9665518" y="4046860"/>
            <a:ext cx="1392044" cy="2146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050" b="0" strike="noStrike" spc="-1" dirty="0">
                <a:solidFill>
                  <a:schemeClr val="bg1"/>
                </a:solidFill>
              </a:rPr>
              <a:t>Формирование постановлений, подписание и отправка в различные </a:t>
            </a:r>
            <a:r>
              <a:rPr lang="en-US" sz="1050" b="0" strike="noStrike" spc="-1" dirty="0">
                <a:solidFill>
                  <a:schemeClr val="bg1"/>
                </a:solidFill>
              </a:rPr>
              <a:t/>
            </a:r>
            <a:br>
              <a:rPr lang="en-US" sz="1050" b="0" strike="noStrike" spc="-1" dirty="0">
                <a:solidFill>
                  <a:schemeClr val="bg1"/>
                </a:solidFill>
              </a:rPr>
            </a:br>
            <a:r>
              <a:rPr lang="ru-RU" sz="1050" b="0" strike="noStrike" spc="-1" dirty="0">
                <a:solidFill>
                  <a:schemeClr val="bg1"/>
                </a:solidFill>
              </a:rPr>
              <a:t>ведомства 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B9FFE891-7AFE-9345-9596-017030635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21" y="2011631"/>
            <a:ext cx="2483100" cy="122522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12F0F9E0-8C77-1B4E-83D2-E9CF41CAC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173" y="2030519"/>
            <a:ext cx="2504083" cy="124146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8CD29105-4590-2D40-A0FB-211ADF36D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9843" y="2046583"/>
            <a:ext cx="2504241" cy="1230571"/>
          </a:xfrm>
          <a:prstGeom prst="rect">
            <a:avLst/>
          </a:prstGeom>
        </p:spPr>
      </p:pic>
      <p:pic>
        <p:nvPicPr>
          <p:cNvPr id="34" name="Picture 2" descr="Download Monitor Free Png Image HQ PNG Image | FreePNGImg">
            <a:extLst>
              <a:ext uri="{FF2B5EF4-FFF2-40B4-BE49-F238E27FC236}">
                <a16:creationId xmlns="" xmlns:a16="http://schemas.microsoft.com/office/drawing/2014/main" id="{35F1B38E-C17C-D84D-BA93-0FD6AFDE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8" y="1928489"/>
            <a:ext cx="2675215" cy="208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="" xmlns:a16="http://schemas.microsoft.com/office/drawing/2014/main" id="{09606091-8537-534F-A50C-92EA6B88D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929" y="1928489"/>
            <a:ext cx="2675215" cy="208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="" xmlns:a16="http://schemas.microsoft.com/office/drawing/2014/main" id="{4A90EF73-B1CF-EF4E-ACFD-53CA77BE9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355" y="1928489"/>
            <a:ext cx="2675215" cy="208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34E6DEE-BF5C-1A4B-9BA4-98575E58E1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200" y="4230732"/>
            <a:ext cx="2490462" cy="1234716"/>
          </a:xfrm>
          <a:prstGeom prst="rect">
            <a:avLst/>
          </a:prstGeom>
        </p:spPr>
      </p:pic>
      <p:pic>
        <p:nvPicPr>
          <p:cNvPr id="38" name="Picture 2">
            <a:extLst>
              <a:ext uri="{FF2B5EF4-FFF2-40B4-BE49-F238E27FC236}">
                <a16:creationId xmlns="" xmlns:a16="http://schemas.microsoft.com/office/drawing/2014/main" id="{6C902620-B9D4-F14B-87A1-30FD7EC74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550" y="4140060"/>
            <a:ext cx="2675215" cy="208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DB14C857-1CF0-4D45-A3CB-A2D0B5EED1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3325" y="4261478"/>
            <a:ext cx="2447906" cy="1225130"/>
          </a:xfrm>
          <a:prstGeom prst="rect">
            <a:avLst/>
          </a:prstGeom>
        </p:spPr>
      </p:pic>
      <p:pic>
        <p:nvPicPr>
          <p:cNvPr id="40" name="Picture 2">
            <a:extLst>
              <a:ext uri="{FF2B5EF4-FFF2-40B4-BE49-F238E27FC236}">
                <a16:creationId xmlns="" xmlns:a16="http://schemas.microsoft.com/office/drawing/2014/main" id="{6B8264DD-0988-2642-88F1-60803E80E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303" y="4140061"/>
            <a:ext cx="2675215" cy="208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4DA73D34-18A4-4262-9726-66FB465C8285}"/>
              </a:ext>
            </a:extLst>
          </p:cNvPr>
          <p:cNvSpPr/>
          <p:nvPr/>
        </p:nvSpPr>
        <p:spPr>
          <a:xfrm rot="5400000">
            <a:off x="10192346" y="-92335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56754" y="178288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9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3842" y="2471904"/>
            <a:ext cx="5157978" cy="29861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3" y="4965885"/>
            <a:ext cx="5681987" cy="1952625"/>
          </a:xfrm>
          <a:prstGeom prst="rect">
            <a:avLst/>
          </a:prstGeom>
        </p:spPr>
      </p:pic>
      <p:sp>
        <p:nvSpPr>
          <p:cNvPr id="10" name="Объект 7"/>
          <p:cNvSpPr txBox="1">
            <a:spLocks/>
          </p:cNvSpPr>
          <p:nvPr/>
        </p:nvSpPr>
        <p:spPr>
          <a:xfrm>
            <a:off x="0" y="1712794"/>
            <a:ext cx="6418957" cy="4207360"/>
          </a:xfrm>
          <a:prstGeom prst="rect">
            <a:avLst/>
          </a:prstGeom>
          <a:solidFill>
            <a:srgbClr val="383573">
              <a:alpha val="58000"/>
            </a:srgb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23" name="Google Shape;1323;p91"/>
          <p:cNvSpPr/>
          <p:nvPr/>
        </p:nvSpPr>
        <p:spPr>
          <a:xfrm>
            <a:off x="11563350" y="6431647"/>
            <a:ext cx="628500" cy="25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326" name="Google Shape;1326;p9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ru-RU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16</a:t>
            </a:fld>
            <a:endParaRPr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111957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Фиксация нарушений.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Планшетный ПК</a:t>
            </a:r>
          </a:p>
        </p:txBody>
      </p:sp>
      <p:sp>
        <p:nvSpPr>
          <p:cNvPr id="14" name="Google Shape;1384;p95"/>
          <p:cNvSpPr txBox="1">
            <a:spLocks/>
          </p:cNvSpPr>
          <p:nvPr/>
        </p:nvSpPr>
        <p:spPr>
          <a:xfrm>
            <a:off x="489099" y="1900055"/>
            <a:ext cx="5778581" cy="384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Выявляет следующие нарушения парковки:</a:t>
            </a:r>
            <a:endParaRPr lang="ru-RU" sz="1800" dirty="0">
              <a:solidFill>
                <a:schemeClr val="bg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216000" indent="-216000">
              <a:buClr>
                <a:schemeClr val="bg1"/>
              </a:buClr>
              <a:buSzPct val="110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На остановках маршрутных транспортных средств или ближе 15 метров от мест остановки маршрутных транспортных средств</a:t>
            </a:r>
          </a:p>
          <a:p>
            <a:pPr marL="216000" indent="-216000">
              <a:buClr>
                <a:schemeClr val="bg1"/>
              </a:buClr>
              <a:buSzPct val="110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На пешеходном переходе</a:t>
            </a:r>
          </a:p>
          <a:p>
            <a:pPr marL="216000" indent="-216000">
              <a:buClr>
                <a:schemeClr val="bg1"/>
              </a:buClr>
              <a:buSzPct val="110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На тротуаре, если это не разрешено знаком</a:t>
            </a:r>
          </a:p>
          <a:p>
            <a:pPr marL="216000" indent="-216000">
              <a:buClr>
                <a:schemeClr val="bg1"/>
              </a:buClr>
              <a:buSzPct val="110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На выделенных местах для транспортных средств инвалидов</a:t>
            </a:r>
          </a:p>
          <a:p>
            <a:pPr marL="216000" indent="-216000">
              <a:buClr>
                <a:schemeClr val="bg1"/>
              </a:buClr>
              <a:buSzPct val="110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На выделенных местах для пожарной техники </a:t>
            </a:r>
          </a:p>
          <a:p>
            <a:pPr marL="216000" indent="-216000">
              <a:buClr>
                <a:schemeClr val="bg1"/>
              </a:buClr>
              <a:buSzPct val="110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На детских площадках</a:t>
            </a:r>
          </a:p>
          <a:p>
            <a:pPr marL="216000" indent="-216000">
              <a:buClr>
                <a:schemeClr val="bg1"/>
              </a:buClr>
              <a:buSzPct val="110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На газоне</a:t>
            </a:r>
          </a:p>
          <a:p>
            <a:pPr marL="216000" indent="-216000">
              <a:buClr>
                <a:schemeClr val="bg1"/>
              </a:buClr>
              <a:buSzPct val="1100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На местах с запрещенной остановкой и/или стоянкой</a:t>
            </a:r>
          </a:p>
          <a:p>
            <a:pPr marL="0" indent="0">
              <a:buClr>
                <a:schemeClr val="bg1"/>
              </a:buClr>
              <a:buSzPct val="110000"/>
              <a:buFont typeface="Arial" panose="020B0604020202020204" pitchFamily="34" charset="0"/>
              <a:buNone/>
            </a:pPr>
            <a:endParaRPr lang="ru-RU" sz="1600" dirty="0">
              <a:solidFill>
                <a:schemeClr val="bg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186486" y="3648909"/>
            <a:ext cx="1707559" cy="136113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3124" y="3830258"/>
            <a:ext cx="1446691" cy="931643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8D70F545-71DA-7142-91CC-9AA071F49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 РЕШЕНИЯ</a:t>
            </a:r>
          </a:p>
        </p:txBody>
      </p:sp>
      <p:pic>
        <p:nvPicPr>
          <p:cNvPr id="1028" name="Picture 4" descr="Планшет PNG фото">
            <a:extLst>
              <a:ext uri="{FF2B5EF4-FFF2-40B4-BE49-F238E27FC236}">
                <a16:creationId xmlns="" xmlns:a16="http://schemas.microsoft.com/office/drawing/2014/main" id="{F07D6E5B-AB8D-A645-9C1C-85D684DD7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586" y="3559189"/>
            <a:ext cx="2583791" cy="190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4DA73D34-18A4-4262-9726-66FB465C8285}"/>
              </a:ext>
            </a:extLst>
          </p:cNvPr>
          <p:cNvSpPr/>
          <p:nvPr/>
        </p:nvSpPr>
        <p:spPr>
          <a:xfrm rot="5400000">
            <a:off x="10192346" y="-92335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56754" y="178288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82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09"/>
          <a:stretch/>
        </p:blipFill>
        <p:spPr>
          <a:xfrm>
            <a:off x="2998381" y="4968281"/>
            <a:ext cx="8106457" cy="1952625"/>
          </a:xfrm>
          <a:prstGeom prst="rect">
            <a:avLst/>
          </a:prstGeom>
        </p:spPr>
      </p:pic>
      <p:sp>
        <p:nvSpPr>
          <p:cNvPr id="10" name="Объект 7"/>
          <p:cNvSpPr txBox="1">
            <a:spLocks/>
          </p:cNvSpPr>
          <p:nvPr/>
        </p:nvSpPr>
        <p:spPr>
          <a:xfrm>
            <a:off x="0" y="2577227"/>
            <a:ext cx="5617772" cy="2552023"/>
          </a:xfrm>
          <a:prstGeom prst="rect">
            <a:avLst/>
          </a:prstGeom>
          <a:solidFill>
            <a:srgbClr val="383573">
              <a:alpha val="58000"/>
            </a:srgb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23" name="Google Shape;1323;p91"/>
          <p:cNvSpPr/>
          <p:nvPr/>
        </p:nvSpPr>
        <p:spPr>
          <a:xfrm>
            <a:off x="11563350" y="6431647"/>
            <a:ext cx="628500" cy="25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326" name="Google Shape;1326;p9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ru-RU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17</a:t>
            </a:fld>
            <a:endParaRPr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13" name="Google Shape;1397;p96"/>
          <p:cNvSpPr txBox="1">
            <a:spLocks/>
          </p:cNvSpPr>
          <p:nvPr/>
        </p:nvSpPr>
        <p:spPr>
          <a:xfrm>
            <a:off x="489099" y="2769731"/>
            <a:ext cx="4727619" cy="259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Выявляет следующие нарушения:</a:t>
            </a:r>
            <a:endParaRPr lang="ru-RU" sz="1800" dirty="0">
              <a:solidFill>
                <a:schemeClr val="bg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216000" indent="-216000">
              <a:buClr>
                <a:schemeClr val="bg1"/>
              </a:buClr>
              <a:buSzPts val="18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Нарушение правил стоянки и остановки</a:t>
            </a:r>
          </a:p>
          <a:p>
            <a:pPr marL="216000" indent="-216000">
              <a:buClr>
                <a:schemeClr val="bg1"/>
              </a:buClr>
              <a:buSzPts val="18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Стоянка на остановках маршрутного транспорта</a:t>
            </a:r>
          </a:p>
          <a:p>
            <a:pPr marL="216000" indent="-216000">
              <a:buClr>
                <a:schemeClr val="bg1"/>
              </a:buClr>
              <a:buSzPts val="18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Стоянка на пешеходном переходе</a:t>
            </a:r>
          </a:p>
          <a:p>
            <a:pPr marL="216000" indent="-216000">
              <a:buClr>
                <a:schemeClr val="bg1"/>
              </a:buClr>
              <a:buSzPts val="18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Остановка на трамвайных путях, на железнодорожных переездах, мостах и т. д.</a:t>
            </a:r>
          </a:p>
          <a:p>
            <a:pPr marL="0" indent="0">
              <a:buClr>
                <a:schemeClr val="accent1"/>
              </a:buClr>
              <a:buSzPts val="2000"/>
              <a:buFont typeface="Arial" panose="020B0604020202020204" pitchFamily="34" charset="0"/>
              <a:buNone/>
            </a:pPr>
            <a:endParaRPr lang="ru-RU" sz="1600" dirty="0">
              <a:solidFill>
                <a:schemeClr val="bg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318357" y="1906245"/>
            <a:ext cx="4121384" cy="2554790"/>
            <a:chOff x="5543104" y="1961370"/>
            <a:chExt cx="2458016" cy="1638677"/>
          </a:xfrm>
        </p:grpSpPr>
        <p:pic>
          <p:nvPicPr>
            <p:cNvPr id="17" name="Google Shape;1402;p9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43104" y="1961370"/>
              <a:ext cx="2458016" cy="1638677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8" name="Google Shape;1403;p96"/>
            <p:cNvSpPr/>
            <p:nvPr/>
          </p:nvSpPr>
          <p:spPr>
            <a:xfrm>
              <a:off x="6882401" y="2780708"/>
              <a:ext cx="914400" cy="354900"/>
            </a:xfrm>
            <a:prstGeom prst="rect">
              <a:avLst/>
            </a:prstGeom>
            <a:noFill/>
            <a:ln w="127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411" y="1649548"/>
            <a:ext cx="4410945" cy="2947313"/>
          </a:xfrm>
          <a:prstGeom prst="rect">
            <a:avLst/>
          </a:prstGeom>
        </p:spPr>
      </p:pic>
      <p:pic>
        <p:nvPicPr>
          <p:cNvPr id="19" name="Google Shape;1404;p9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57753" y="4111295"/>
            <a:ext cx="4135306" cy="220980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9C58F16B-FDDF-BC45-A7BF-AEF50D37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 РЕШЕНИЯ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7A3CE79-503A-0442-B0C5-678B81D62E77}"/>
              </a:ext>
            </a:extLst>
          </p:cNvPr>
          <p:cNvSpPr txBox="1"/>
          <p:nvPr/>
        </p:nvSpPr>
        <p:spPr>
          <a:xfrm>
            <a:off x="838200" y="1111957"/>
            <a:ext cx="5914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Фиксация нарушений.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Мобильный комплекс</a:t>
            </a:r>
          </a:p>
        </p:txBody>
      </p:sp>
      <p:sp>
        <p:nvSpPr>
          <p:cNvPr id="16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4DA73D34-18A4-4262-9726-66FB465C8285}"/>
              </a:ext>
            </a:extLst>
          </p:cNvPr>
          <p:cNvSpPr/>
          <p:nvPr/>
        </p:nvSpPr>
        <p:spPr>
          <a:xfrm rot="5400000">
            <a:off x="10192346" y="-92335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56754" y="178288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75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8857982" y="1460017"/>
            <a:ext cx="2409825" cy="24098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76"/>
          <a:stretch/>
        </p:blipFill>
        <p:spPr>
          <a:xfrm>
            <a:off x="4455043" y="4937833"/>
            <a:ext cx="7736958" cy="1952625"/>
          </a:xfrm>
          <a:prstGeom prst="rect">
            <a:avLst/>
          </a:prstGeom>
        </p:spPr>
      </p:pic>
      <p:sp>
        <p:nvSpPr>
          <p:cNvPr id="10" name="Объект 7"/>
          <p:cNvSpPr txBox="1">
            <a:spLocks/>
          </p:cNvSpPr>
          <p:nvPr/>
        </p:nvSpPr>
        <p:spPr>
          <a:xfrm>
            <a:off x="0" y="1712794"/>
            <a:ext cx="8029241" cy="4241440"/>
          </a:xfrm>
          <a:prstGeom prst="rect">
            <a:avLst/>
          </a:prstGeom>
          <a:solidFill>
            <a:srgbClr val="383573">
              <a:alpha val="58000"/>
            </a:srgb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Google Shape;1413;p97"/>
          <p:cNvSpPr txBox="1">
            <a:spLocks/>
          </p:cNvSpPr>
          <p:nvPr/>
        </p:nvSpPr>
        <p:spPr>
          <a:xfrm>
            <a:off x="489099" y="1964668"/>
            <a:ext cx="3926297" cy="383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Выявляет следующие нарушения:</a:t>
            </a:r>
            <a:br>
              <a:rPr lang="ru-RU" sz="18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</a:br>
            <a:endParaRPr lang="ru-RU" sz="1800" dirty="0">
              <a:solidFill>
                <a:schemeClr val="bg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SzPts val="17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Нарушения проезда ТС по полосе, предназначенной для движения маршрутного транспорта</a:t>
            </a: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SzPts val="17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Остановка в зоне действия знака «Остановка запрещена»</a:t>
            </a: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SzPts val="17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Стоянка в зоне действия знака «Стоянка запрещена»</a:t>
            </a: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SzPts val="17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Остановка в зоне действия желтой линии разметки </a:t>
            </a: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SzPts val="17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Остановка/стоянка на тротуаре</a:t>
            </a: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SzPts val="17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Стоянка на газоне</a:t>
            </a:r>
          </a:p>
        </p:txBody>
      </p:sp>
      <p:sp>
        <p:nvSpPr>
          <p:cNvPr id="15" name="Google Shape;1414;p97"/>
          <p:cNvSpPr txBox="1">
            <a:spLocks/>
          </p:cNvSpPr>
          <p:nvPr/>
        </p:nvSpPr>
        <p:spPr>
          <a:xfrm>
            <a:off x="838200" y="1122714"/>
            <a:ext cx="6971866" cy="80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2200"/>
              <a:buFont typeface="Arial"/>
              <a:buNone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Фиксация нарушений. 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</a:rPr>
              <a:t>ПАК «Хамелеон»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Google Shape;1418;p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6716" y="3812847"/>
            <a:ext cx="2452730" cy="206796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9448227" y="1435957"/>
            <a:ext cx="1232622" cy="2015806"/>
            <a:chOff x="7645863" y="2453219"/>
            <a:chExt cx="1481205" cy="2422334"/>
          </a:xfrm>
        </p:grpSpPr>
        <p:pic>
          <p:nvPicPr>
            <p:cNvPr id="17" name="Google Shape;1417;p9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45863" y="2453219"/>
              <a:ext cx="1481205" cy="24223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8263720" y="3496067"/>
              <a:ext cx="360528" cy="1547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Равнобедренный треугольник 5"/>
          <p:cNvSpPr/>
          <p:nvPr/>
        </p:nvSpPr>
        <p:spPr>
          <a:xfrm>
            <a:off x="9466705" y="3019723"/>
            <a:ext cx="1246043" cy="1958064"/>
          </a:xfrm>
          <a:prstGeom prst="triangle">
            <a:avLst/>
          </a:prstGeom>
          <a:gradFill flip="none" rotWithShape="1">
            <a:gsLst>
              <a:gs pos="35000">
                <a:schemeClr val="bg1">
                  <a:alpha val="73000"/>
                </a:schemeClr>
              </a:gs>
              <a:gs pos="2000">
                <a:schemeClr val="accent1">
                  <a:lumMod val="5000"/>
                  <a:lumOff val="95000"/>
                </a:schemeClr>
              </a:gs>
              <a:gs pos="89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6" name="Google Shape;1326;p9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ru-RU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18</a:t>
            </a:fld>
            <a:endParaRPr dirty="0">
              <a:solidFill>
                <a:schemeClr val="bg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821CBF1-865E-4749-A4F8-7FA7C10C1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 РЕШЕНИЯ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397765B-9EF9-0241-A36E-3F3724CAE5CD}"/>
              </a:ext>
            </a:extLst>
          </p:cNvPr>
          <p:cNvSpPr txBox="1"/>
          <p:nvPr/>
        </p:nvSpPr>
        <p:spPr>
          <a:xfrm>
            <a:off x="4283129" y="2491409"/>
            <a:ext cx="349347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SzPts val="17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Стоянка на пешеходном переходе</a:t>
            </a: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SzPts val="17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Стоянка в пешеходной зоне</a:t>
            </a: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SzPts val="17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Стоянка на местах для инвалидов</a:t>
            </a: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SzPts val="17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Парковка на </a:t>
            </a:r>
            <a:r>
              <a:rPr lang="ru-RU" sz="1600" dirty="0" err="1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велополосе</a:t>
            </a:r>
            <a:endParaRPr lang="ru-RU" sz="1600" dirty="0">
              <a:solidFill>
                <a:schemeClr val="bg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SzPts val="17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Стоянка в зоне такси</a:t>
            </a: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SzPts val="17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Нарушение порядка оплаты парковки</a:t>
            </a: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SzPts val="1700"/>
              <a:buFont typeface="Noto Sans Symbols"/>
              <a:buChar char="▪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Адрес места фиксации нарушений выбирается автоматически</a:t>
            </a:r>
            <a:endParaRPr lang="aa-ET" sz="1600" dirty="0"/>
          </a:p>
        </p:txBody>
      </p:sp>
      <p:sp>
        <p:nvSpPr>
          <p:cNvPr id="19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4DA73D34-18A4-4262-9726-66FB465C8285}"/>
              </a:ext>
            </a:extLst>
          </p:cNvPr>
          <p:cNvSpPr/>
          <p:nvPr/>
        </p:nvSpPr>
        <p:spPr>
          <a:xfrm rot="5400000">
            <a:off x="10192346" y="-92335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56754" y="178288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50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бъект 7"/>
          <p:cNvSpPr txBox="1">
            <a:spLocks/>
          </p:cNvSpPr>
          <p:nvPr/>
        </p:nvSpPr>
        <p:spPr>
          <a:xfrm>
            <a:off x="-315" y="6285065"/>
            <a:ext cx="4359664" cy="572935"/>
          </a:xfrm>
          <a:prstGeom prst="rect">
            <a:avLst/>
          </a:prstGeom>
          <a:solidFill>
            <a:srgbClr val="383573">
              <a:alpha val="58000"/>
            </a:srgb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680" y="2497330"/>
            <a:ext cx="3477689" cy="3504859"/>
          </a:xfrm>
          <a:prstGeom prst="ellipse">
            <a:avLst/>
          </a:prstGeom>
        </p:spPr>
      </p:pic>
      <p:sp>
        <p:nvSpPr>
          <p:cNvPr id="1433" name="Google Shape;1433;p9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ru-RU">
                <a:solidFill>
                  <a:schemeClr val="accent6"/>
                </a:solidFill>
              </a:rPr>
              <a:t>19</a:t>
            </a:fld>
            <a:endParaRPr>
              <a:solidFill>
                <a:schemeClr val="accent6"/>
              </a:solidFill>
            </a:endParaRPr>
          </a:p>
        </p:txBody>
      </p:sp>
      <p:sp>
        <p:nvSpPr>
          <p:cNvPr id="1434" name="Google Shape;1434;p98"/>
          <p:cNvSpPr txBox="1"/>
          <p:nvPr/>
        </p:nvSpPr>
        <p:spPr>
          <a:xfrm>
            <a:off x="838200" y="1125380"/>
            <a:ext cx="10776744" cy="40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5F65"/>
              </a:buClr>
              <a:buSzPts val="1800"/>
              <a:buFont typeface="Arial"/>
              <a:buNone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Оборудование.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Автоматизированный платежный терминал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SmartPark</a:t>
            </a:r>
            <a:endParaRPr sz="2000" dirty="0">
              <a:solidFill>
                <a:schemeClr val="bg1">
                  <a:lumMod val="50000"/>
                </a:schemeClr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pic>
        <p:nvPicPr>
          <p:cNvPr id="1435" name="Google Shape;1435;p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186" y="2039971"/>
            <a:ext cx="1871506" cy="4832013"/>
          </a:xfrm>
          <a:prstGeom prst="rect">
            <a:avLst/>
          </a:prstGeom>
          <a:noFill/>
          <a:ln>
            <a:noFill/>
          </a:ln>
        </p:spPr>
      </p:pic>
      <p:sp>
        <p:nvSpPr>
          <p:cNvPr id="1438" name="Google Shape;1438;p98"/>
          <p:cNvSpPr txBox="1"/>
          <p:nvPr/>
        </p:nvSpPr>
        <p:spPr>
          <a:xfrm>
            <a:off x="5232148" y="2343375"/>
            <a:ext cx="3045559" cy="42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Arial"/>
              <a:buNone/>
            </a:pPr>
            <a:r>
              <a:rPr lang="ru-RU" sz="1400" dirty="0">
                <a:solidFill>
                  <a:srgbClr val="3D3D3D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Работает от сети и городского освещения</a:t>
            </a:r>
            <a:endParaRPr sz="18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Arial"/>
              <a:buNone/>
            </a:pPr>
            <a:r>
              <a:rPr lang="ru-RU" sz="1400" dirty="0">
                <a:solidFill>
                  <a:srgbClr val="3D3D3D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Оплата по ГРЗ автомобиля</a:t>
            </a:r>
            <a:endParaRPr sz="18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Arial"/>
              <a:buNone/>
            </a:pPr>
            <a:r>
              <a:rPr lang="ru-RU" sz="1400" dirty="0">
                <a:solidFill>
                  <a:srgbClr val="3D3D3D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Централизованное обновление функциональности</a:t>
            </a:r>
            <a:endParaRPr sz="18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Arial"/>
              <a:buNone/>
            </a:pPr>
            <a:r>
              <a:rPr lang="ru-RU" sz="1400" dirty="0">
                <a:solidFill>
                  <a:srgbClr val="3D3D3D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Интегрируется с решениями       других производителей</a:t>
            </a:r>
            <a:endParaRPr sz="18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Arial"/>
              <a:buNone/>
            </a:pPr>
            <a:r>
              <a:rPr lang="ru-RU" sz="1400" dirty="0">
                <a:solidFill>
                  <a:srgbClr val="3D3D3D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Тарифы и  инструкции на дисплее</a:t>
            </a:r>
            <a:endParaRPr sz="18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Arial"/>
              <a:buNone/>
            </a:pPr>
            <a:r>
              <a:rPr lang="ru-RU" sz="1400" dirty="0">
                <a:solidFill>
                  <a:srgbClr val="3D3D3D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Сертифицирован под стандарты EMV</a:t>
            </a:r>
            <a:endParaRPr sz="18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Arial"/>
              <a:buNone/>
            </a:pPr>
            <a:r>
              <a:rPr lang="ru-RU" sz="1400" dirty="0">
                <a:solidFill>
                  <a:srgbClr val="3D3D3D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Бесконтактная оплата</a:t>
            </a:r>
            <a:endParaRPr sz="18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rgbClr val="0B5F65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439" name="Google Shape;1439;p98"/>
          <p:cNvSpPr/>
          <p:nvPr/>
        </p:nvSpPr>
        <p:spPr>
          <a:xfrm>
            <a:off x="8868864" y="2341429"/>
            <a:ext cx="3126000" cy="3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Arial"/>
              <a:buNone/>
            </a:pPr>
            <a:r>
              <a:rPr lang="ru-RU" sz="1400" dirty="0">
                <a:solidFill>
                  <a:srgbClr val="3D3D3D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Электронные замки</a:t>
            </a:r>
            <a:endParaRPr sz="18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  <a:p>
            <a:pPr marL="0" marR="0" lvl="0" indent="0" algn="l" rtl="0">
              <a:spcBef>
                <a:spcPts val="210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Arial"/>
              <a:buNone/>
            </a:pPr>
            <a:r>
              <a:rPr lang="ru-RU" sz="1400" dirty="0">
                <a:solidFill>
                  <a:srgbClr val="3D3D3D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Двухканальный модем с поддержкой до 2 </a:t>
            </a:r>
            <a:r>
              <a:rPr lang="en-US" sz="1400" dirty="0">
                <a:solidFill>
                  <a:srgbClr val="3D3D3D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SIM</a:t>
            </a:r>
            <a:r>
              <a:rPr lang="ru-RU" sz="1400" dirty="0">
                <a:solidFill>
                  <a:srgbClr val="3D3D3D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-карт.</a:t>
            </a:r>
            <a:endParaRPr sz="18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  <a:p>
            <a:pPr marL="0" marR="0" lvl="0" indent="0" algn="l" rtl="0">
              <a:spcBef>
                <a:spcPts val="210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Arial"/>
              <a:buNone/>
            </a:pPr>
            <a:r>
              <a:rPr lang="ru-RU" sz="1400" dirty="0">
                <a:solidFill>
                  <a:srgbClr val="3D3D3D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Подходит для людей с ограниченными возможностями</a:t>
            </a:r>
            <a:endParaRPr sz="18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  <a:p>
            <a:pPr marL="0" marR="0" lvl="0" indent="0" algn="l" rtl="0">
              <a:spcBef>
                <a:spcPts val="210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Arial"/>
              <a:buNone/>
            </a:pPr>
            <a:r>
              <a:rPr lang="ru-RU" sz="1400" dirty="0" err="1">
                <a:solidFill>
                  <a:srgbClr val="3D3D3D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Вандалоустойчивая</a:t>
            </a:r>
            <a:r>
              <a:rPr lang="ru-RU" sz="1400" dirty="0">
                <a:solidFill>
                  <a:srgbClr val="3D3D3D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 конструкция</a:t>
            </a:r>
            <a:endParaRPr sz="18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  <a:p>
            <a:pPr marL="0" marR="0" lvl="0" indent="0" algn="l" rtl="0">
              <a:spcBef>
                <a:spcPts val="210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Arial"/>
              <a:buNone/>
            </a:pPr>
            <a:r>
              <a:rPr lang="ru-RU" sz="1400" dirty="0">
                <a:solidFill>
                  <a:srgbClr val="3D3D3D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Возможность модернизации             в будущем</a:t>
            </a:r>
            <a:endParaRPr sz="18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  <a:p>
            <a:pPr marL="0" marR="0" lvl="0" indent="0" algn="l" rtl="0">
              <a:spcBef>
                <a:spcPts val="210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Arial"/>
              <a:buNone/>
            </a:pPr>
            <a:r>
              <a:rPr lang="ru-RU" sz="1400" dirty="0">
                <a:solidFill>
                  <a:srgbClr val="3D3D3D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Интеграция с транспортной картой</a:t>
            </a:r>
          </a:p>
          <a:p>
            <a:pPr>
              <a:spcBef>
                <a:spcPts val="2100"/>
              </a:spcBef>
              <a:buClr>
                <a:srgbClr val="3D3D3D"/>
              </a:buClr>
              <a:buSzPts val="1400"/>
            </a:pPr>
            <a:r>
              <a:rPr lang="ru-RU" sz="1400" dirty="0">
                <a:solidFill>
                  <a:srgbClr val="3D3D3D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Автономная работа благодаря двум встроенным АКБ и зарядки от солнечной батареи</a:t>
            </a:r>
          </a:p>
          <a:p>
            <a:pPr marL="0" marR="0" lvl="0" indent="0" algn="l" rtl="0">
              <a:spcBef>
                <a:spcPts val="210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Arial"/>
              <a:buNone/>
            </a:pPr>
            <a:endParaRPr sz="18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grpSp>
        <p:nvGrpSpPr>
          <p:cNvPr id="1440" name="Google Shape;1440;p98"/>
          <p:cNvGrpSpPr/>
          <p:nvPr/>
        </p:nvGrpSpPr>
        <p:grpSpPr>
          <a:xfrm>
            <a:off x="4690920" y="2324858"/>
            <a:ext cx="514882" cy="3930722"/>
            <a:chOff x="407670" y="2305315"/>
            <a:chExt cx="514882" cy="3930722"/>
          </a:xfrm>
        </p:grpSpPr>
        <p:sp>
          <p:nvSpPr>
            <p:cNvPr id="1441" name="Google Shape;1441;p98"/>
            <p:cNvSpPr/>
            <p:nvPr/>
          </p:nvSpPr>
          <p:spPr>
            <a:xfrm>
              <a:off x="409415" y="2305315"/>
              <a:ext cx="509700" cy="5097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98"/>
            <p:cNvSpPr/>
            <p:nvPr/>
          </p:nvSpPr>
          <p:spPr>
            <a:xfrm>
              <a:off x="407670" y="2868976"/>
              <a:ext cx="509700" cy="5097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98"/>
            <p:cNvSpPr/>
            <p:nvPr/>
          </p:nvSpPr>
          <p:spPr>
            <a:xfrm>
              <a:off x="409415" y="3451468"/>
              <a:ext cx="509700" cy="5097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98"/>
            <p:cNvSpPr/>
            <p:nvPr/>
          </p:nvSpPr>
          <p:spPr>
            <a:xfrm>
              <a:off x="407670" y="4015129"/>
              <a:ext cx="509700" cy="5097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98"/>
            <p:cNvSpPr/>
            <p:nvPr/>
          </p:nvSpPr>
          <p:spPr>
            <a:xfrm>
              <a:off x="412852" y="4624025"/>
              <a:ext cx="509700" cy="5097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98"/>
            <p:cNvSpPr/>
            <p:nvPr/>
          </p:nvSpPr>
          <p:spPr>
            <a:xfrm>
              <a:off x="411107" y="5187686"/>
              <a:ext cx="509700" cy="5097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98"/>
            <p:cNvSpPr/>
            <p:nvPr/>
          </p:nvSpPr>
          <p:spPr>
            <a:xfrm>
              <a:off x="407670" y="5726337"/>
              <a:ext cx="509700" cy="5097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8" name="Google Shape;1448;p98"/>
          <p:cNvGrpSpPr/>
          <p:nvPr/>
        </p:nvGrpSpPr>
        <p:grpSpPr>
          <a:xfrm>
            <a:off x="8321113" y="2296003"/>
            <a:ext cx="513137" cy="3449701"/>
            <a:chOff x="407670" y="2245155"/>
            <a:chExt cx="513137" cy="3449701"/>
          </a:xfrm>
        </p:grpSpPr>
        <p:sp>
          <p:nvSpPr>
            <p:cNvPr id="1449" name="Google Shape;1449;p98"/>
            <p:cNvSpPr/>
            <p:nvPr/>
          </p:nvSpPr>
          <p:spPr>
            <a:xfrm>
              <a:off x="409415" y="2245155"/>
              <a:ext cx="509700" cy="5097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98"/>
            <p:cNvSpPr/>
            <p:nvPr/>
          </p:nvSpPr>
          <p:spPr>
            <a:xfrm>
              <a:off x="407670" y="2784752"/>
              <a:ext cx="509700" cy="5097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98"/>
            <p:cNvSpPr/>
            <p:nvPr/>
          </p:nvSpPr>
          <p:spPr>
            <a:xfrm>
              <a:off x="407670" y="3434165"/>
              <a:ext cx="509700" cy="5097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98"/>
            <p:cNvSpPr/>
            <p:nvPr/>
          </p:nvSpPr>
          <p:spPr>
            <a:xfrm>
              <a:off x="407670" y="4032113"/>
              <a:ext cx="509700" cy="5097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98"/>
            <p:cNvSpPr/>
            <p:nvPr/>
          </p:nvSpPr>
          <p:spPr>
            <a:xfrm>
              <a:off x="411107" y="4591549"/>
              <a:ext cx="509700" cy="5097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98"/>
            <p:cNvSpPr/>
            <p:nvPr/>
          </p:nvSpPr>
          <p:spPr>
            <a:xfrm>
              <a:off x="407670" y="5185156"/>
              <a:ext cx="509700" cy="5097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56" name="Google Shape;1456;p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8519" y="2378808"/>
            <a:ext cx="368968" cy="368968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98"/>
          <p:cNvSpPr txBox="1"/>
          <p:nvPr/>
        </p:nvSpPr>
        <p:spPr>
          <a:xfrm>
            <a:off x="4648979" y="3027580"/>
            <a:ext cx="657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ru-RU"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А893МР</a:t>
            </a:r>
            <a:endParaRPr sz="8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8" name="Google Shape;1458;p9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8210" y="3537376"/>
            <a:ext cx="338116" cy="338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9" name="Google Shape;1459;p98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755" y="4165102"/>
            <a:ext cx="382036" cy="382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0" name="Google Shape;1460;p9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23747" y="4711599"/>
            <a:ext cx="380226" cy="367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1" name="Google Shape;1461;p98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7047" y="5247330"/>
            <a:ext cx="463783" cy="448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98"/>
          <p:cNvPicPr preferRelativeResize="0"/>
          <p:nvPr/>
        </p:nvPicPr>
        <p:blipFill rotWithShape="1">
          <a:blip r:embed="rId10"/>
          <a:srcRect/>
          <a:stretch/>
        </p:blipFill>
        <p:spPr>
          <a:xfrm>
            <a:off x="4704323" y="5778030"/>
            <a:ext cx="494682" cy="477550"/>
          </a:xfrm>
          <a:prstGeom prst="rect">
            <a:avLst/>
          </a:prstGeom>
        </p:spPr>
      </p:pic>
      <p:pic>
        <p:nvPicPr>
          <p:cNvPr id="1463" name="Google Shape;1463;p98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9628" y="2354458"/>
            <a:ext cx="385200" cy="387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64" name="Google Shape;1464;p98"/>
          <p:cNvSpPr txBox="1"/>
          <p:nvPr/>
        </p:nvSpPr>
        <p:spPr>
          <a:xfrm>
            <a:off x="8247536" y="2962391"/>
            <a:ext cx="657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ru-RU" sz="11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1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SIM</a:t>
            </a:r>
            <a:endParaRPr sz="11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6" name="Google Shape;1466;p98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9272" y="4092304"/>
            <a:ext cx="476955" cy="461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9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389316" y="4699865"/>
            <a:ext cx="393206" cy="37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98"/>
          <p:cNvPicPr preferRelativeResize="0"/>
          <p:nvPr/>
        </p:nvPicPr>
        <p:blipFill rotWithShape="1">
          <a:blip r:embed="rId14">
            <a:alphaModFix/>
            <a:biLevel thresh="25000"/>
          </a:blip>
          <a:srcRect/>
          <a:stretch/>
        </p:blipFill>
        <p:spPr>
          <a:xfrm>
            <a:off x="8422271" y="3554294"/>
            <a:ext cx="365136" cy="365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9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351422" y="5251205"/>
            <a:ext cx="398863" cy="536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661900B3-1187-F449-B8BD-A6D552889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696"/>
            <a:ext cx="9142708" cy="741407"/>
          </a:xfrm>
        </p:spPr>
        <p:txBody>
          <a:bodyPr>
            <a:normAutofit/>
          </a:bodyPr>
          <a:lstStyle/>
          <a:p>
            <a:r>
              <a:rPr lang="ru-RU" dirty="0"/>
              <a:t>СОСТАВ РЕШЕНИЯ</a:t>
            </a:r>
          </a:p>
        </p:txBody>
      </p:sp>
      <p:sp>
        <p:nvSpPr>
          <p:cNvPr id="44" name="Google Shape;1441;p98">
            <a:extLst>
              <a:ext uri="{FF2B5EF4-FFF2-40B4-BE49-F238E27FC236}">
                <a16:creationId xmlns="" xmlns:a16="http://schemas.microsoft.com/office/drawing/2014/main" id="{207025BA-BA25-CF40-8EB9-733793861779}"/>
              </a:ext>
            </a:extLst>
          </p:cNvPr>
          <p:cNvSpPr/>
          <p:nvPr/>
        </p:nvSpPr>
        <p:spPr>
          <a:xfrm>
            <a:off x="8330006" y="5807939"/>
            <a:ext cx="509700" cy="5097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1456;p98">
            <a:extLst>
              <a:ext uri="{FF2B5EF4-FFF2-40B4-BE49-F238E27FC236}">
                <a16:creationId xmlns="" xmlns:a16="http://schemas.microsoft.com/office/drawing/2014/main" id="{2AECE016-4002-504A-8DCB-C2553C4A3D5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13554" y="5862101"/>
            <a:ext cx="368968" cy="36896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4DA73D34-18A4-4262-9726-66FB465C8285}"/>
              </a:ext>
            </a:extLst>
          </p:cNvPr>
          <p:cNvSpPr/>
          <p:nvPr/>
        </p:nvSpPr>
        <p:spPr>
          <a:xfrm rot="5400000">
            <a:off x="10192346" y="-92335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656754" y="178288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36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62450"/>
            <a:ext cx="12192000" cy="1795549"/>
          </a:xfrm>
          <a:prstGeom prst="rect">
            <a:avLst/>
          </a:prstGeom>
          <a:solidFill>
            <a:schemeClr val="accent2">
              <a:lumMod val="75000"/>
              <a:alpha val="2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Google Shape;920;p73"/>
          <p:cNvSpPr txBox="1">
            <a:spLocks/>
          </p:cNvSpPr>
          <p:nvPr/>
        </p:nvSpPr>
        <p:spPr>
          <a:xfrm>
            <a:off x="372336" y="3660274"/>
            <a:ext cx="2978477" cy="9845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lt1"/>
              </a:buClr>
              <a:buSzPts val="1800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Высокая нагрузка на существующую парковочную инфраструктуру города</a:t>
            </a:r>
          </a:p>
        </p:txBody>
      </p:sp>
      <p:sp>
        <p:nvSpPr>
          <p:cNvPr id="8" name="Google Shape;921;p73"/>
          <p:cNvSpPr txBox="1">
            <a:spLocks/>
          </p:cNvSpPr>
          <p:nvPr/>
        </p:nvSpPr>
        <p:spPr>
          <a:xfrm>
            <a:off x="3560670" y="3670032"/>
            <a:ext cx="2292431" cy="73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800"/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Рост числа нарушений правил движения и парковки</a:t>
            </a:r>
          </a:p>
        </p:txBody>
      </p:sp>
      <p:sp>
        <p:nvSpPr>
          <p:cNvPr id="9" name="Google Shape;922;p73"/>
          <p:cNvSpPr txBox="1">
            <a:spLocks/>
          </p:cNvSpPr>
          <p:nvPr/>
        </p:nvSpPr>
        <p:spPr>
          <a:xfrm>
            <a:off x="6240939" y="3660274"/>
            <a:ext cx="2622516" cy="96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800"/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Ограничения для движения общественного и специального транспорта</a:t>
            </a:r>
          </a:p>
        </p:txBody>
      </p:sp>
      <p:sp>
        <p:nvSpPr>
          <p:cNvPr id="10" name="Google Shape;923;p73"/>
          <p:cNvSpPr txBox="1">
            <a:spLocks/>
          </p:cNvSpPr>
          <p:nvPr/>
        </p:nvSpPr>
        <p:spPr>
          <a:xfrm>
            <a:off x="9142117" y="3660274"/>
            <a:ext cx="2510779" cy="96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800"/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Рост пробок и снижение скорости передвижения по городу</a:t>
            </a:r>
          </a:p>
        </p:txBody>
      </p:sp>
      <p:pic>
        <p:nvPicPr>
          <p:cNvPr id="11" name="Google Shape;926;p73" descr="Регионы сами установят штрафы за нарушение правил парковки — Авторевю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83256" y="2029851"/>
            <a:ext cx="1440000" cy="144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" name="Google Shape;927;p73" descr="Нарушение правил парковки в россии - 2021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945" y="2029851"/>
            <a:ext cx="1440000" cy="144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" name="Google Shape;928;p73" descr="Парковка от остановки общественного транспорта сколько метров - Авто журнал  ПК Моторс"/>
          <p:cNvPicPr preferRelativeResize="0">
            <a:picLocks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8567" y="2029851"/>
            <a:ext cx="1440000" cy="144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" name="Google Shape;929;p73" descr="Пробки в Москве достигли 9 баллов — РТ на русском"/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73877" y="2029851"/>
            <a:ext cx="1440000" cy="144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" name="Google Shape;930;p73"/>
          <p:cNvSpPr txBox="1"/>
          <p:nvPr/>
        </p:nvSpPr>
        <p:spPr>
          <a:xfrm>
            <a:off x="811390" y="5585559"/>
            <a:ext cx="10497148" cy="818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lang="ru-RU" sz="2400" dirty="0">
                <a:solidFill>
                  <a:schemeClr val="tx2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sym typeface="Arial"/>
              </a:rPr>
              <a:t>Эффективное решение для развития транспортной инфраструктуры – Единое парковочное пространство (ЕПП)</a:t>
            </a:r>
            <a:endParaRPr sz="2400" dirty="0">
              <a:solidFill>
                <a:schemeClr val="tx2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17" name="Заголовок 6">
            <a:extLst>
              <a:ext uri="{FF2B5EF4-FFF2-40B4-BE49-F238E27FC236}">
                <a16:creationId xmlns="" xmlns:a16="http://schemas.microsoft.com/office/drawing/2014/main" id="{B361D9C3-B8D3-734A-8B54-7BC68E25F26E}"/>
              </a:ext>
            </a:extLst>
          </p:cNvPr>
          <p:cNvSpPr txBox="1">
            <a:spLocks/>
          </p:cNvSpPr>
          <p:nvPr/>
        </p:nvSpPr>
        <p:spPr>
          <a:xfrm>
            <a:off x="990600" y="696096"/>
            <a:ext cx="8938846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</a:pPr>
            <a:r>
              <a:rPr lang="ru-RU" sz="3200" b="1" dirty="0">
                <a:solidFill>
                  <a:schemeClr val="tx2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КЛЮЧЕВЫЕ ВЫЗОВЫ ДЛЯ ТРАНСПОРТНОЙ ИНФРАСТРУКТУРЫ ГОРОДА</a:t>
            </a:r>
          </a:p>
        </p:txBody>
      </p:sp>
      <p:sp>
        <p:nvSpPr>
          <p:cNvPr id="16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4DA73D34-18A4-4262-9726-66FB465C8285}"/>
              </a:ext>
            </a:extLst>
          </p:cNvPr>
          <p:cNvSpPr/>
          <p:nvPr/>
        </p:nvSpPr>
        <p:spPr>
          <a:xfrm rot="5400000">
            <a:off x="8552962" y="270635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4DA73D34-18A4-4262-9726-66FB465C8285}"/>
              </a:ext>
            </a:extLst>
          </p:cNvPr>
          <p:cNvSpPr/>
          <p:nvPr/>
        </p:nvSpPr>
        <p:spPr>
          <a:xfrm rot="5400000">
            <a:off x="10192346" y="-92335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56754" y="178288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23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87E07B5-EC47-204C-8F92-C050D382F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965" y="2422151"/>
            <a:ext cx="1905000" cy="3781425"/>
          </a:xfrm>
          <a:prstGeom prst="rect">
            <a:avLst/>
          </a:prstGeom>
        </p:spPr>
      </p:pic>
      <p:sp>
        <p:nvSpPr>
          <p:cNvPr id="15" name="Объект 7"/>
          <p:cNvSpPr txBox="1">
            <a:spLocks/>
          </p:cNvSpPr>
          <p:nvPr/>
        </p:nvSpPr>
        <p:spPr>
          <a:xfrm>
            <a:off x="5694947" y="2133599"/>
            <a:ext cx="6497052" cy="4325815"/>
          </a:xfrm>
          <a:prstGeom prst="rect">
            <a:avLst/>
          </a:prstGeom>
          <a:solidFill>
            <a:srgbClr val="383573">
              <a:alpha val="58000"/>
            </a:srgb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91" name="Google Shape;1491;p10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9B9E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  <p:sp>
        <p:nvSpPr>
          <p:cNvPr id="1497" name="Google Shape;1497;p100"/>
          <p:cNvSpPr txBox="1"/>
          <p:nvPr/>
        </p:nvSpPr>
        <p:spPr>
          <a:xfrm>
            <a:off x="5933694" y="2246305"/>
            <a:ext cx="5965534" cy="3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6000">
              <a:spcBef>
                <a:spcPts val="400"/>
              </a:spcBef>
              <a:buClr>
                <a:schemeClr val="lt1"/>
              </a:buClr>
              <a:buSzPts val="170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rPr>
              <a:t>Оборудование и программное обеспечение локализовано в России</a:t>
            </a:r>
            <a:endParaRPr sz="1600" dirty="0">
              <a:solidFill>
                <a:schemeClr val="lt1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Arial"/>
              <a:sym typeface="Arial"/>
            </a:endParaRPr>
          </a:p>
          <a:p>
            <a:pPr marL="216000" indent="-216000">
              <a:spcBef>
                <a:spcPts val="400"/>
              </a:spcBef>
              <a:buClr>
                <a:schemeClr val="lt1"/>
              </a:buClr>
              <a:buSzPts val="170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rPr>
              <a:t>Гарантия на оборудование – 24 месяца</a:t>
            </a:r>
            <a:endParaRPr sz="1600" dirty="0">
              <a:solidFill>
                <a:schemeClr val="lt1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Arial"/>
              <a:sym typeface="Arial"/>
            </a:endParaRPr>
          </a:p>
          <a:p>
            <a:pPr marL="216000" indent="-216000">
              <a:spcBef>
                <a:spcPts val="400"/>
              </a:spcBef>
              <a:buClr>
                <a:schemeClr val="lt1"/>
              </a:buClr>
              <a:buSzPts val="170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rPr>
              <a:t>Температура эксплуатации от - 40ºС до +50ºС</a:t>
            </a:r>
            <a:endParaRPr sz="1600" dirty="0">
              <a:solidFill>
                <a:schemeClr val="lt1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Arial"/>
              <a:sym typeface="Arial"/>
            </a:endParaRPr>
          </a:p>
          <a:p>
            <a:pPr marL="216000" indent="-216000">
              <a:spcBef>
                <a:spcPts val="400"/>
              </a:spcBef>
              <a:buClr>
                <a:schemeClr val="lt1"/>
              </a:buClr>
              <a:buSzPts val="170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rPr>
              <a:t>Приём банкнот и монет различных номиналов и выдача сдачи</a:t>
            </a:r>
            <a:endParaRPr sz="1600" dirty="0">
              <a:solidFill>
                <a:schemeClr val="lt1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Arial"/>
              <a:sym typeface="Arial"/>
            </a:endParaRPr>
          </a:p>
          <a:p>
            <a:pPr marL="216000" indent="-216000">
              <a:spcBef>
                <a:spcPts val="400"/>
              </a:spcBef>
              <a:buClr>
                <a:schemeClr val="lt1"/>
              </a:buClr>
              <a:buSzPts val="170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rPr>
              <a:t>Приём контактных и бесконтактных банковских карт</a:t>
            </a:r>
            <a:endParaRPr sz="1600" dirty="0">
              <a:solidFill>
                <a:schemeClr val="lt1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Arial"/>
              <a:sym typeface="Arial"/>
            </a:endParaRPr>
          </a:p>
          <a:p>
            <a:pPr marL="216000" indent="-216000">
              <a:spcBef>
                <a:spcPts val="400"/>
              </a:spcBef>
              <a:buClr>
                <a:schemeClr val="lt1"/>
              </a:buClr>
              <a:buSzPts val="170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rPr>
              <a:t>Удалённый мониторинг за работой каждого терминала</a:t>
            </a:r>
            <a:endParaRPr sz="1600" dirty="0">
              <a:solidFill>
                <a:schemeClr val="lt1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Arial"/>
              <a:sym typeface="Arial"/>
            </a:endParaRPr>
          </a:p>
          <a:p>
            <a:pPr marL="216000" indent="-216000">
              <a:spcBef>
                <a:spcPts val="400"/>
              </a:spcBef>
              <a:buClr>
                <a:schemeClr val="lt1"/>
              </a:buClr>
              <a:buSzPts val="1700"/>
              <a:buFont typeface="Noto Sans Symbols"/>
              <a:buChar char="▪"/>
            </a:pPr>
            <a:r>
              <a:rPr lang="ru-RU" sz="1600" dirty="0" err="1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rPr>
              <a:t>Мультиязычный</a:t>
            </a:r>
            <a:r>
              <a:rPr lang="ru-RU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rPr>
              <a:t> интерфейс</a:t>
            </a:r>
          </a:p>
          <a:p>
            <a:pPr marL="216000" indent="-216000">
              <a:spcBef>
                <a:spcPts val="400"/>
              </a:spcBef>
              <a:buClr>
                <a:schemeClr val="lt1"/>
              </a:buClr>
              <a:buSzPts val="170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rPr>
              <a:t>Интеграция с билетными системами и транспортными картами</a:t>
            </a:r>
          </a:p>
          <a:p>
            <a:pPr marL="216000" indent="-216000">
              <a:spcBef>
                <a:spcPts val="400"/>
              </a:spcBef>
              <a:buClr>
                <a:schemeClr val="lt1"/>
              </a:buClr>
              <a:buSzPts val="170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rPr>
              <a:t>Режим предоставления льгот для перехватывающих парковок</a:t>
            </a:r>
          </a:p>
          <a:p>
            <a:pPr marL="216000" indent="-216000">
              <a:spcBef>
                <a:spcPts val="400"/>
              </a:spcBef>
              <a:buClr>
                <a:schemeClr val="lt1"/>
              </a:buClr>
              <a:buSzPts val="170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rPr>
              <a:t>Поддержка абонементов</a:t>
            </a:r>
          </a:p>
          <a:p>
            <a:pPr marL="216000" indent="-216000">
              <a:spcBef>
                <a:spcPts val="400"/>
              </a:spcBef>
              <a:buClr>
                <a:schemeClr val="lt1"/>
              </a:buClr>
              <a:buSzPts val="170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rPr>
              <a:t>Поддержка белых и чёрных списков по ГРЗ</a:t>
            </a:r>
            <a:endParaRPr sz="1600" dirty="0">
              <a:solidFill>
                <a:schemeClr val="lt1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Arial"/>
              <a:sym typeface="Arial"/>
            </a:endParaRPr>
          </a:p>
        </p:txBody>
      </p:sp>
      <p:sp>
        <p:nvSpPr>
          <p:cNvPr id="1498" name="Google Shape;1498;p100"/>
          <p:cNvSpPr txBox="1"/>
          <p:nvPr/>
        </p:nvSpPr>
        <p:spPr>
          <a:xfrm>
            <a:off x="838200" y="1101771"/>
            <a:ext cx="9031014" cy="741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Оборудование.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Комплекс парковочного оборудования для закрытых парковок с высокой степенью надежности и защиты</a:t>
            </a:r>
            <a:endParaRPr sz="2000" dirty="0">
              <a:solidFill>
                <a:schemeClr val="bg1">
                  <a:lumMod val="50000"/>
                </a:schemeClr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1593C60-B155-4F4E-BC8F-F19AB7E4C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 РЕШЕНИЯ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DC14B5D-5645-DF4E-BEB9-44F1FA922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035" y="3612776"/>
            <a:ext cx="895350" cy="25908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C8D47AE-B726-9443-B8AF-07895A4DC9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482" y="3450851"/>
            <a:ext cx="1533525" cy="2752725"/>
          </a:xfrm>
          <a:prstGeom prst="rect">
            <a:avLst/>
          </a:prstGeom>
        </p:spPr>
      </p:pic>
      <p:sp>
        <p:nvSpPr>
          <p:cNvPr id="11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4DA73D34-18A4-4262-9726-66FB465C8285}"/>
              </a:ext>
            </a:extLst>
          </p:cNvPr>
          <p:cNvSpPr/>
          <p:nvPr/>
        </p:nvSpPr>
        <p:spPr>
          <a:xfrm rot="5400000">
            <a:off x="10192346" y="-92335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56754" y="178288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01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7"/>
          <p:cNvSpPr txBox="1">
            <a:spLocks/>
          </p:cNvSpPr>
          <p:nvPr/>
        </p:nvSpPr>
        <p:spPr>
          <a:xfrm>
            <a:off x="5694947" y="2401253"/>
            <a:ext cx="6497052" cy="3501307"/>
          </a:xfrm>
          <a:prstGeom prst="rect">
            <a:avLst/>
          </a:prstGeom>
          <a:solidFill>
            <a:srgbClr val="383573">
              <a:alpha val="58000"/>
            </a:srgb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91" name="Google Shape;1491;p10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9B9E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  <p:sp>
        <p:nvSpPr>
          <p:cNvPr id="1497" name="Google Shape;1497;p100"/>
          <p:cNvSpPr txBox="1"/>
          <p:nvPr/>
        </p:nvSpPr>
        <p:spPr>
          <a:xfrm>
            <a:off x="5960706" y="2568744"/>
            <a:ext cx="5965534" cy="3187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8" indent="-319088">
              <a:spcBef>
                <a:spcPts val="600"/>
              </a:spcBef>
              <a:buClr>
                <a:schemeClr val="lt1"/>
              </a:buClr>
              <a:buSzPts val="176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+mj-lt"/>
                <a:cs typeface="Arial"/>
              </a:rPr>
              <a:t>Типовая автономная парковочная система представляет собой экономичное решение для более простых парковок. </a:t>
            </a:r>
          </a:p>
          <a:p>
            <a:pPr marL="319088" indent="-319088">
              <a:spcBef>
                <a:spcPts val="600"/>
              </a:spcBef>
              <a:buClr>
                <a:schemeClr val="lt1"/>
              </a:buClr>
              <a:buSzPts val="176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+mj-lt"/>
                <a:cs typeface="Arial"/>
              </a:rPr>
              <a:t>Система парковки спроектирована как набор с одним или несколькими въездами и одним выездом. </a:t>
            </a:r>
          </a:p>
          <a:p>
            <a:pPr marL="319088" indent="-319088">
              <a:spcBef>
                <a:spcPts val="600"/>
              </a:spcBef>
              <a:buClr>
                <a:schemeClr val="lt1"/>
              </a:buClr>
              <a:buSzPts val="176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+mj-lt"/>
                <a:cs typeface="Arial"/>
              </a:rPr>
              <a:t>Благодаря своим характеристикам он подходит как для общественных, так и для частных автостоянок. </a:t>
            </a:r>
          </a:p>
          <a:p>
            <a:pPr marL="319088" indent="-319088">
              <a:spcBef>
                <a:spcPts val="600"/>
              </a:spcBef>
              <a:buClr>
                <a:schemeClr val="lt1"/>
              </a:buClr>
              <a:buSzPts val="176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+mj-lt"/>
                <a:cs typeface="Arial"/>
              </a:rPr>
              <a:t>Для парковки можно использовать либо штрих-код, либо бесконтактную парковочную карту.</a:t>
            </a:r>
          </a:p>
          <a:p>
            <a:pPr marL="319088" indent="-319088">
              <a:spcBef>
                <a:spcPts val="600"/>
              </a:spcBef>
              <a:buClr>
                <a:schemeClr val="lt1"/>
              </a:buClr>
              <a:buSzPts val="1760"/>
              <a:buFont typeface="Noto Sans Symbols"/>
              <a:buChar char="▪"/>
            </a:pPr>
            <a:r>
              <a:rPr lang="ru-RU" sz="1600" dirty="0">
                <a:solidFill>
                  <a:schemeClr val="lt1"/>
                </a:solidFill>
                <a:latin typeface="+mj-lt"/>
                <a:cs typeface="Arial"/>
              </a:rPr>
              <a:t>Высокая устойчивость к неблагоприятным внешним условиям, высокое качество конструкции, привлекательный дизайн</a:t>
            </a:r>
            <a:r>
              <a:rPr lang="ru-RU" sz="1600" dirty="0">
                <a:solidFill>
                  <a:schemeClr val="lt1"/>
                </a:solidFill>
                <a:latin typeface="+mj-lt"/>
                <a:cs typeface="Arial"/>
                <a:sym typeface="Arial"/>
              </a:rPr>
              <a:t>.</a:t>
            </a:r>
            <a:endParaRPr lang="ru-RU" sz="1600" dirty="0">
              <a:solidFill>
                <a:schemeClr val="lt1"/>
              </a:solidFill>
              <a:latin typeface="+mj-lt"/>
              <a:cs typeface="Arial"/>
            </a:endParaRPr>
          </a:p>
        </p:txBody>
      </p:sp>
      <p:sp>
        <p:nvSpPr>
          <p:cNvPr id="1498" name="Google Shape;1498;p100"/>
          <p:cNvSpPr txBox="1"/>
          <p:nvPr/>
        </p:nvSpPr>
        <p:spPr>
          <a:xfrm>
            <a:off x="838200" y="1101771"/>
            <a:ext cx="9031014" cy="741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Оборудование.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Типовая упрощенная автоматическая парковка</a:t>
            </a:r>
            <a:endParaRPr sz="2000" dirty="0">
              <a:solidFill>
                <a:schemeClr val="bg1">
                  <a:lumMod val="50000"/>
                </a:schemeClr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1593C60-B155-4F4E-BC8F-F19AB7E4C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 РЕШЕНИЯ</a:t>
            </a:r>
          </a:p>
        </p:txBody>
      </p:sp>
      <p:pic>
        <p:nvPicPr>
          <p:cNvPr id="11" name="Picture 2" descr=" ">
            <a:extLst>
              <a:ext uri="{FF2B5EF4-FFF2-40B4-BE49-F238E27FC236}">
                <a16:creationId xmlns="" xmlns:a16="http://schemas.microsoft.com/office/drawing/2014/main" id="{407C316A-3B25-FD40-AB02-26D1C5C08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1" y="2705777"/>
            <a:ext cx="4924859" cy="348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4DA73D34-18A4-4262-9726-66FB465C8285}"/>
              </a:ext>
            </a:extLst>
          </p:cNvPr>
          <p:cNvSpPr/>
          <p:nvPr/>
        </p:nvSpPr>
        <p:spPr>
          <a:xfrm rot="5400000">
            <a:off x="10192346" y="-92335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56754" y="178288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1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УФА&amp;quot; :: Ежемесячный столичный журнал">
            <a:extLst>
              <a:ext uri="{FF2B5EF4-FFF2-40B4-BE49-F238E27FC236}">
                <a16:creationId xmlns="" xmlns:a16="http://schemas.microsoft.com/office/drawing/2014/main" id="{3B7071D0-8A19-164C-BE5F-45D3546A2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24" y="4599842"/>
            <a:ext cx="12172951" cy="225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50313" y="1435852"/>
            <a:ext cx="10891373" cy="3132791"/>
            <a:chOff x="1484028" y="1767441"/>
            <a:chExt cx="10891373" cy="3132791"/>
          </a:xfrm>
        </p:grpSpPr>
        <p:sp>
          <p:nvSpPr>
            <p:cNvPr id="28" name="Google Shape;957;p74"/>
            <p:cNvSpPr txBox="1"/>
            <p:nvPr/>
          </p:nvSpPr>
          <p:spPr>
            <a:xfrm>
              <a:off x="1484028" y="1767441"/>
              <a:ext cx="681962" cy="101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0" b="1" dirty="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30" name="Google Shape;957;p74"/>
            <p:cNvSpPr txBox="1"/>
            <p:nvPr/>
          </p:nvSpPr>
          <p:spPr>
            <a:xfrm>
              <a:off x="1484028" y="3232015"/>
              <a:ext cx="681962" cy="101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0" b="1" dirty="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dirty="0">
                <a:solidFill>
                  <a:schemeClr val="accent2"/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2071449" y="1767441"/>
              <a:ext cx="10303952" cy="3132791"/>
              <a:chOff x="2071449" y="1767441"/>
              <a:chExt cx="10303952" cy="3132791"/>
            </a:xfrm>
          </p:grpSpPr>
          <p:sp>
            <p:nvSpPr>
              <p:cNvPr id="18" name="Google Shape;943;p74"/>
              <p:cNvSpPr txBox="1"/>
              <p:nvPr/>
            </p:nvSpPr>
            <p:spPr>
              <a:xfrm>
                <a:off x="6213582" y="1956192"/>
                <a:ext cx="2718661" cy="8617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>
                    <a:solidFill>
                      <a:schemeClr val="dk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  <a:cs typeface="Arial"/>
                    <a:sym typeface="Arial"/>
                  </a:rPr>
                  <a:t>Повышает безопасность дорожного движения</a:t>
                </a:r>
                <a:endParaRPr dirty="0">
                  <a:latin typeface="Yu Gothic UI Semilight" panose="020B0400000000000000" pitchFamily="34" charset="-128"/>
                  <a:ea typeface="Yu Gothic UI Semilight" panose="020B0400000000000000" pitchFamily="34" charset="-128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  <a:cs typeface="Arial"/>
                    <a:sym typeface="Arial"/>
                  </a:rPr>
                  <a:t>вблизи пешеходных переходов</a:t>
                </a:r>
                <a:endParaRPr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Yu Gothic UI Semilight" panose="020B0400000000000000" pitchFamily="34" charset="-128"/>
                  <a:ea typeface="Yu Gothic UI Semilight" panose="020B0400000000000000" pitchFamily="34" charset="-128"/>
                </a:endParaRPr>
              </a:p>
            </p:txBody>
          </p:sp>
          <p:sp>
            <p:nvSpPr>
              <p:cNvPr id="19" name="Google Shape;944;p74"/>
              <p:cNvSpPr txBox="1"/>
              <p:nvPr/>
            </p:nvSpPr>
            <p:spPr>
              <a:xfrm>
                <a:off x="2165990" y="1961171"/>
                <a:ext cx="3001303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>
                    <a:solidFill>
                      <a:schemeClr val="dk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  <a:cs typeface="Arial"/>
                    <a:sym typeface="Arial"/>
                  </a:rPr>
                  <a:t>Упорядочивает размещение автомобилей</a:t>
                </a:r>
                <a:endParaRPr dirty="0">
                  <a:latin typeface="Yu Gothic UI Semilight" panose="020B0400000000000000" pitchFamily="34" charset="-128"/>
                  <a:ea typeface="Yu Gothic UI Semilight" panose="020B0400000000000000" pitchFamily="34" charset="-128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  <a:cs typeface="Arial"/>
                    <a:sym typeface="Arial"/>
                  </a:rPr>
                  <a:t>делает центр города привлекательным и красивым</a:t>
                </a:r>
                <a:endParaRPr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Yu Gothic UI Semilight" panose="020B0400000000000000" pitchFamily="34" charset="-128"/>
                  <a:ea typeface="Yu Gothic UI Semilight" panose="020B0400000000000000" pitchFamily="34" charset="-128"/>
                </a:endParaRPr>
              </a:p>
            </p:txBody>
          </p:sp>
          <p:sp>
            <p:nvSpPr>
              <p:cNvPr id="20" name="Google Shape;946;p74"/>
              <p:cNvSpPr txBox="1"/>
              <p:nvPr/>
            </p:nvSpPr>
            <p:spPr>
              <a:xfrm>
                <a:off x="9705525" y="1955366"/>
                <a:ext cx="2669876" cy="12926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>
                    <a:solidFill>
                      <a:schemeClr val="dk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  <a:cs typeface="Arial"/>
                    <a:sym typeface="Arial"/>
                  </a:rPr>
                  <a:t>Сокращает объем выхлопных газов</a:t>
                </a:r>
                <a:endParaRPr lang="ru-RU" dirty="0">
                  <a:solidFill>
                    <a:schemeClr val="dk1"/>
                  </a:solidFill>
                  <a:latin typeface="Yu Gothic UI Semilight" panose="020B0400000000000000" pitchFamily="34" charset="-128"/>
                  <a:ea typeface="Yu Gothic UI Semilight" panose="020B0400000000000000" pitchFamily="34" charset="-128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А</a:t>
                </a:r>
                <a:r>
                  <a:rPr lang="ru-RU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  <a:cs typeface="Arial"/>
                    <a:sym typeface="Arial"/>
                  </a:rPr>
                  <a:t>втовладельцы не совершают «холостых» поездок в поисках свободных мест</a:t>
                </a:r>
                <a:endParaRPr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Yu Gothic UI Semilight" panose="020B0400000000000000" pitchFamily="34" charset="-128"/>
                  <a:ea typeface="Yu Gothic UI Semilight" panose="020B0400000000000000" pitchFamily="34" charset="-128"/>
                </a:endParaRPr>
              </a:p>
            </p:txBody>
          </p:sp>
          <p:sp>
            <p:nvSpPr>
              <p:cNvPr id="21" name="Google Shape;947;p74"/>
              <p:cNvSpPr txBox="1"/>
              <p:nvPr/>
            </p:nvSpPr>
            <p:spPr>
              <a:xfrm>
                <a:off x="2071449" y="3392167"/>
                <a:ext cx="3203195" cy="15080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>
                    <a:solidFill>
                      <a:schemeClr val="dk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  <a:cs typeface="Arial"/>
                    <a:sym typeface="Arial"/>
                  </a:rPr>
                  <a:t>Уменьшает поток личного транспорта</a:t>
                </a:r>
                <a:endParaRPr dirty="0">
                  <a:latin typeface="Yu Gothic UI Semilight" panose="020B0400000000000000" pitchFamily="34" charset="-128"/>
                  <a:ea typeface="Yu Gothic UI Semilight" panose="020B0400000000000000" pitchFamily="34" charset="-128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  <a:cs typeface="Arial"/>
                    <a:sym typeface="Arial"/>
                  </a:rPr>
                  <a:t>На центральных улицах: часть автомобилистов отказываются от поездок на работу на личных автомобилях</a:t>
                </a:r>
                <a:endParaRPr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Yu Gothic UI Semilight" panose="020B0400000000000000" pitchFamily="34" charset="-128"/>
                  <a:ea typeface="Yu Gothic UI Semilight" panose="020B0400000000000000" pitchFamily="34" charset="-128"/>
                </a:endParaRPr>
              </a:p>
            </p:txBody>
          </p:sp>
          <p:sp>
            <p:nvSpPr>
              <p:cNvPr id="22" name="Google Shape;948;p74"/>
              <p:cNvSpPr txBox="1"/>
              <p:nvPr/>
            </p:nvSpPr>
            <p:spPr>
              <a:xfrm>
                <a:off x="6268901" y="3344609"/>
                <a:ext cx="2663343" cy="12926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>
                    <a:solidFill>
                      <a:schemeClr val="dk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  <a:cs typeface="Arial"/>
                    <a:sym typeface="Arial"/>
                  </a:rPr>
                  <a:t>Пополняет городской бюджет</a:t>
                </a:r>
                <a:endParaRPr dirty="0">
                  <a:latin typeface="Yu Gothic UI Semilight" panose="020B0400000000000000" pitchFamily="34" charset="-128"/>
                  <a:ea typeface="Yu Gothic UI Semilight" panose="020B0400000000000000" pitchFamily="34" charset="-128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  <a:cs typeface="Arial"/>
                    <a:sym typeface="Arial"/>
                  </a:rPr>
                  <a:t>за счет оплаты парковок и штрафов за нарушение правил парковки</a:t>
                </a:r>
                <a:endParaRPr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Yu Gothic UI Semilight" panose="020B0400000000000000" pitchFamily="34" charset="-128"/>
                  <a:ea typeface="Yu Gothic UI Semilight" panose="020B0400000000000000" pitchFamily="34" charset="-128"/>
                </a:endParaRPr>
              </a:p>
            </p:txBody>
          </p:sp>
          <p:sp>
            <p:nvSpPr>
              <p:cNvPr id="25" name="Google Shape;958;p74"/>
              <p:cNvSpPr txBox="1"/>
              <p:nvPr/>
            </p:nvSpPr>
            <p:spPr>
              <a:xfrm>
                <a:off x="9065743" y="1767441"/>
                <a:ext cx="662122" cy="10156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6000" b="1" dirty="0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9" name="Google Shape;957;p74"/>
              <p:cNvSpPr txBox="1"/>
              <p:nvPr/>
            </p:nvSpPr>
            <p:spPr>
              <a:xfrm>
                <a:off x="5586940" y="1767441"/>
                <a:ext cx="681962" cy="10156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6000" b="1" dirty="0">
                    <a:solidFill>
                      <a:schemeClr val="accent2"/>
                    </a:solidFill>
                    <a:latin typeface="Arial"/>
                    <a:cs typeface="Arial"/>
                    <a:sym typeface="Arial"/>
                  </a:rPr>
                  <a:t>2</a:t>
                </a:r>
                <a:endParaRPr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1" name="Google Shape;957;p74"/>
              <p:cNvSpPr txBox="1"/>
              <p:nvPr/>
            </p:nvSpPr>
            <p:spPr>
              <a:xfrm>
                <a:off x="5586940" y="3232015"/>
                <a:ext cx="681962" cy="10156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6000" b="1" dirty="0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dirty="0">
                  <a:solidFill>
                    <a:schemeClr val="accent2"/>
                  </a:solidFill>
                </a:endParaRPr>
              </a:p>
            </p:txBody>
          </p:sp>
        </p:grp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17" name="Объект 7">
            <a:extLst>
              <a:ext uri="{FF2B5EF4-FFF2-40B4-BE49-F238E27FC236}">
                <a16:creationId xmlns="" xmlns:a16="http://schemas.microsoft.com/office/drawing/2014/main" id="{9C0C8FCF-F422-F04A-9707-470B181A2629}"/>
              </a:ext>
            </a:extLst>
          </p:cNvPr>
          <p:cNvSpPr txBox="1">
            <a:spLocks/>
          </p:cNvSpPr>
          <p:nvPr/>
        </p:nvSpPr>
        <p:spPr>
          <a:xfrm>
            <a:off x="19051" y="4599841"/>
            <a:ext cx="12172950" cy="2258157"/>
          </a:xfrm>
          <a:prstGeom prst="rect">
            <a:avLst/>
          </a:prstGeom>
          <a:solidFill>
            <a:srgbClr val="383573">
              <a:alpha val="68000"/>
            </a:srgb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Google Shape;924;p73">
            <a:extLst>
              <a:ext uri="{FF2B5EF4-FFF2-40B4-BE49-F238E27FC236}">
                <a16:creationId xmlns="" xmlns:a16="http://schemas.microsoft.com/office/drawing/2014/main" id="{E94A895B-AC80-4845-909F-D5F12BA1F4DD}"/>
              </a:ext>
            </a:extLst>
          </p:cNvPr>
          <p:cNvSpPr txBox="1">
            <a:spLocks/>
          </p:cNvSpPr>
          <p:nvPr/>
        </p:nvSpPr>
        <p:spPr>
          <a:xfrm>
            <a:off x="486618" y="4895108"/>
            <a:ext cx="2311012" cy="9879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ru-RU" sz="24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ЭФФЕКТ </a:t>
            </a:r>
            <a:br>
              <a:rPr lang="ru-RU" sz="24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</a:br>
            <a:r>
              <a:rPr lang="ru-RU" sz="24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ДЛЯ ГОРОДА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4243080-9883-5548-A5CF-A54E4C6A7D7F}"/>
              </a:ext>
            </a:extLst>
          </p:cNvPr>
          <p:cNvSpPr/>
          <p:nvPr/>
        </p:nvSpPr>
        <p:spPr>
          <a:xfrm>
            <a:off x="2818621" y="4765974"/>
            <a:ext cx="4796719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300"/>
              </a:spcBef>
              <a:buClr>
                <a:srgbClr val="FFFFFF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Снижение количества ДТП на </a:t>
            </a:r>
            <a:r>
              <a:rPr lang="ru-RU" sz="16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12%</a:t>
            </a:r>
          </a:p>
          <a:p>
            <a:pPr marL="228600" indent="-228600">
              <a:spcBef>
                <a:spcPts val="300"/>
              </a:spcBef>
              <a:buClr>
                <a:srgbClr val="FFFFFF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Снижение количества нарушений парковки на </a:t>
            </a:r>
            <a:r>
              <a:rPr lang="ru-RU" sz="16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12%</a:t>
            </a:r>
          </a:p>
          <a:p>
            <a:pPr marL="228600" indent="-228600">
              <a:spcBef>
                <a:spcPts val="300"/>
              </a:spcBef>
              <a:buClr>
                <a:srgbClr val="FFFFFF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Снижение уровня загруженности дорог на </a:t>
            </a:r>
            <a:r>
              <a:rPr lang="ru-RU" sz="16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25%</a:t>
            </a:r>
          </a:p>
          <a:p>
            <a:pPr marL="228600" indent="-228600">
              <a:spcBef>
                <a:spcPts val="300"/>
              </a:spcBef>
              <a:buClr>
                <a:srgbClr val="FFFFFF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Увеличение скорости движения транспортных средств на 12%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BF5F3C6-DD07-8743-B1D3-90B5B3FCE2BA}"/>
              </a:ext>
            </a:extLst>
          </p:cNvPr>
          <p:cNvSpPr/>
          <p:nvPr/>
        </p:nvSpPr>
        <p:spPr>
          <a:xfrm>
            <a:off x="7858649" y="4761165"/>
            <a:ext cx="3683037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300"/>
              </a:spcBef>
              <a:buClr>
                <a:srgbClr val="FFFFFF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Снижение времени ожидания служб Скорой помощи, МЧС и других специальных служб в 2 раза</a:t>
            </a:r>
          </a:p>
          <a:p>
            <a:pPr marL="228600" indent="-228600">
              <a:spcBef>
                <a:spcPts val="300"/>
              </a:spcBef>
              <a:buClr>
                <a:srgbClr val="FFFFFF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Увеличение количества нарушений фиксируемых ПДД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D5A5569E-C69F-454E-B1D5-63F02C9C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t>3</a:t>
            </a:fld>
            <a:endParaRPr lang="ru-RU"/>
          </a:p>
        </p:txBody>
      </p:sp>
      <p:sp>
        <p:nvSpPr>
          <p:cNvPr id="24" name="Заголовок 6">
            <a:extLst>
              <a:ext uri="{FF2B5EF4-FFF2-40B4-BE49-F238E27FC236}">
                <a16:creationId xmlns="" xmlns:a16="http://schemas.microsoft.com/office/drawing/2014/main" id="{2428DE78-B30F-8C48-A3DC-B96AF083B2D4}"/>
              </a:ext>
            </a:extLst>
          </p:cNvPr>
          <p:cNvSpPr txBox="1">
            <a:spLocks/>
          </p:cNvSpPr>
          <p:nvPr/>
        </p:nvSpPr>
        <p:spPr>
          <a:xfrm>
            <a:off x="990600" y="696096"/>
            <a:ext cx="8938846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</a:pPr>
            <a:r>
              <a:rPr lang="ru-RU" sz="3200" b="1" dirty="0">
                <a:solidFill>
                  <a:schemeClr val="tx2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СОЗДАНИЕ ЕПП: ПОЧЕМУ ЭТО ВАЖНО</a:t>
            </a:r>
          </a:p>
        </p:txBody>
      </p:sp>
      <p:sp>
        <p:nvSpPr>
          <p:cNvPr id="26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4DA73D34-18A4-4262-9726-66FB465C8285}"/>
              </a:ext>
            </a:extLst>
          </p:cNvPr>
          <p:cNvSpPr/>
          <p:nvPr/>
        </p:nvSpPr>
        <p:spPr>
          <a:xfrm rot="5400000">
            <a:off x="10192346" y="-92335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6754" y="178288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74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656903" y="757063"/>
            <a:ext cx="8665535" cy="5527844"/>
            <a:chOff x="1656903" y="757063"/>
            <a:chExt cx="8665535" cy="552784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56903" y="757063"/>
              <a:ext cx="8665535" cy="552784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5005" y="4782752"/>
              <a:ext cx="175799" cy="13588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8109" y="4654822"/>
              <a:ext cx="643603" cy="527619"/>
            </a:xfrm>
            <a:prstGeom prst="rect">
              <a:avLst/>
            </a:prstGeom>
          </p:spPr>
        </p:pic>
      </p:grpSp>
      <p:sp>
        <p:nvSpPr>
          <p:cNvPr id="11" name="Заголовок 6">
            <a:extLst>
              <a:ext uri="{FF2B5EF4-FFF2-40B4-BE49-F238E27FC236}">
                <a16:creationId xmlns="" xmlns:a16="http://schemas.microsoft.com/office/drawing/2014/main" id="{BDE5D736-E7A9-734C-8236-AAB5266227A6}"/>
              </a:ext>
            </a:extLst>
          </p:cNvPr>
          <p:cNvSpPr txBox="1">
            <a:spLocks/>
          </p:cNvSpPr>
          <p:nvPr/>
        </p:nvSpPr>
        <p:spPr>
          <a:xfrm>
            <a:off x="990600" y="696096"/>
            <a:ext cx="8938846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</a:pPr>
            <a:r>
              <a:rPr lang="ru-RU" sz="3200" b="1" dirty="0">
                <a:solidFill>
                  <a:schemeClr val="tx2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КЛЮЧЕВЫЕ КОМПОНЕНТЫ </a:t>
            </a:r>
            <a:br>
              <a:rPr lang="ru-RU" sz="3200" b="1" dirty="0">
                <a:solidFill>
                  <a:schemeClr val="tx2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</a:br>
            <a:r>
              <a:rPr lang="ru-RU" sz="3200" b="1" dirty="0">
                <a:solidFill>
                  <a:schemeClr val="tx2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РЕШЕНИЯ</a:t>
            </a:r>
          </a:p>
        </p:txBody>
      </p:sp>
      <p:sp>
        <p:nvSpPr>
          <p:cNvPr id="13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4DA73D34-18A4-4262-9726-66FB465C8285}"/>
              </a:ext>
            </a:extLst>
          </p:cNvPr>
          <p:cNvSpPr/>
          <p:nvPr/>
        </p:nvSpPr>
        <p:spPr>
          <a:xfrm rot="5400000">
            <a:off x="10192346" y="-92335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56754" y="178288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8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9;p76"/>
          <p:cNvSpPr txBox="1"/>
          <p:nvPr/>
        </p:nvSpPr>
        <p:spPr>
          <a:xfrm>
            <a:off x="990599" y="1285449"/>
            <a:ext cx="8655879" cy="1086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Создание Единого парковочного пространства (ЕПП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) города</a:t>
            </a:r>
            <a:endParaRPr sz="2000" dirty="0">
              <a:solidFill>
                <a:schemeClr val="bg1">
                  <a:lumMod val="50000"/>
                </a:schemeClr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34708" y="1785153"/>
            <a:ext cx="6682154" cy="3754419"/>
            <a:chOff x="5275186" y="1689095"/>
            <a:chExt cx="5549050" cy="3754419"/>
          </a:xfrm>
        </p:grpSpPr>
        <p:sp>
          <p:nvSpPr>
            <p:cNvPr id="13" name="Google Shape;980;p76"/>
            <p:cNvSpPr txBox="1"/>
            <p:nvPr/>
          </p:nvSpPr>
          <p:spPr>
            <a:xfrm>
              <a:off x="5275186" y="2516643"/>
              <a:ext cx="5549050" cy="2926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363537" marR="0" lvl="0" indent="-352425" algn="l" rtl="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00"/>
                <a:buFont typeface="Arial"/>
                <a:buChar char="•"/>
              </a:pPr>
              <a:r>
                <a:rPr lang="ru-RU" sz="1600" dirty="0">
                  <a:latin typeface="Yu Gothic UI Semilight" panose="020B0400000000000000" pitchFamily="34" charset="-128"/>
                  <a:ea typeface="Yu Gothic UI Semilight" panose="020B0400000000000000" pitchFamily="34" charset="-128"/>
                  <a:sym typeface="Arial"/>
                </a:rPr>
                <a:t>АИС «ЕПП»</a:t>
              </a:r>
              <a:endParaRPr lang="en-US" sz="1600" dirty="0">
                <a:latin typeface="Yu Gothic UI Semilight" panose="020B0400000000000000" pitchFamily="34" charset="-128"/>
                <a:ea typeface="Yu Gothic UI Semilight" panose="020B0400000000000000" pitchFamily="34" charset="-128"/>
                <a:sym typeface="Arial"/>
              </a:endParaRPr>
            </a:p>
            <a:p>
              <a:pPr marL="363537" marR="0" lvl="0" indent="-352425" algn="l" rtl="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00"/>
                <a:buFont typeface="Arial"/>
                <a:buChar char="•"/>
              </a:pPr>
              <a:endParaRPr lang="ru-RU" sz="1600" dirty="0">
                <a:latin typeface="Yu Gothic UI Semilight" panose="020B0400000000000000" pitchFamily="34" charset="-128"/>
                <a:ea typeface="Yu Gothic UI Semilight" panose="020B0400000000000000" pitchFamily="34" charset="-128"/>
                <a:sym typeface="Arial"/>
              </a:endParaRPr>
            </a:p>
            <a:p>
              <a:pPr marL="363537" marR="0" lvl="0" indent="-352425" algn="l" rtl="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00"/>
                <a:buFont typeface="Arial"/>
                <a:buChar char="•"/>
              </a:pPr>
              <a:r>
                <a:rPr lang="ru-RU" sz="1600" dirty="0">
                  <a:latin typeface="Yu Gothic UI Semilight" panose="020B0400000000000000" pitchFamily="34" charset="-128"/>
                  <a:ea typeface="Yu Gothic UI Semilight" panose="020B0400000000000000" pitchFamily="34" charset="-128"/>
                </a:rPr>
                <a:t>АИС «Штрафы»</a:t>
              </a:r>
              <a:br>
                <a:rPr lang="ru-RU" sz="1600" dirty="0">
                  <a:latin typeface="Yu Gothic UI Semilight" panose="020B0400000000000000" pitchFamily="34" charset="-128"/>
                  <a:ea typeface="Yu Gothic UI Semilight" panose="020B0400000000000000" pitchFamily="34" charset="-128"/>
                </a:rPr>
              </a:br>
              <a:endParaRPr lang="ru-RU" sz="1600" dirty="0">
                <a:latin typeface="Yu Gothic UI Semilight" panose="020B0400000000000000" pitchFamily="34" charset="-128"/>
                <a:ea typeface="Yu Gothic UI Semilight" panose="020B0400000000000000" pitchFamily="34" charset="-128"/>
              </a:endParaRPr>
            </a:p>
            <a:p>
              <a:pPr marL="363537" marR="0" lvl="0" indent="-352425" algn="l" rtl="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00"/>
                <a:buFont typeface="Arial"/>
                <a:buChar char="•"/>
              </a:pPr>
              <a:r>
                <a:rPr lang="ru-RU" sz="1600" dirty="0">
                  <a:latin typeface="Yu Gothic UI Semilight" panose="020B0400000000000000" pitchFamily="34" charset="-128"/>
                  <a:ea typeface="Yu Gothic UI Semilight" panose="020B0400000000000000" pitchFamily="34" charset="-128"/>
                  <a:sym typeface="Arial"/>
                </a:rPr>
                <a:t>АИС «Льготники»</a:t>
              </a:r>
              <a:endParaRPr sz="1600" dirty="0">
                <a:latin typeface="Yu Gothic UI Semilight" panose="020B0400000000000000" pitchFamily="34" charset="-128"/>
                <a:ea typeface="Yu Gothic UI Semilight" panose="020B0400000000000000" pitchFamily="34" charset="-128"/>
                <a:sym typeface="Arial"/>
              </a:endParaRPr>
            </a:p>
            <a:p>
              <a:pPr marL="363537" marR="0" lvl="0" indent="-352425" algn="l" rtl="0">
                <a:spcBef>
                  <a:spcPts val="1500"/>
                </a:spcBef>
                <a:spcAft>
                  <a:spcPts val="0"/>
                </a:spcAft>
                <a:buClr>
                  <a:schemeClr val="accent2"/>
                </a:buClr>
                <a:buSzPts val="2000"/>
                <a:buFont typeface="Arial"/>
                <a:buChar char="•"/>
              </a:pPr>
              <a:r>
                <a:rPr lang="ru-RU" sz="1600" dirty="0">
                  <a:latin typeface="Yu Gothic UI Semilight" panose="020B0400000000000000" pitchFamily="34" charset="-128"/>
                  <a:ea typeface="Yu Gothic UI Semilight" panose="020B0400000000000000" pitchFamily="34" charset="-128"/>
                  <a:sym typeface="Arial"/>
                </a:rPr>
                <a:t>Комплексы </a:t>
              </a:r>
              <a:r>
                <a:rPr lang="ru-RU" sz="1600" dirty="0" err="1">
                  <a:latin typeface="Yu Gothic UI Semilight" panose="020B0400000000000000" pitchFamily="34" charset="-128"/>
                  <a:ea typeface="Yu Gothic UI Semilight" panose="020B0400000000000000" pitchFamily="34" charset="-128"/>
                  <a:sym typeface="Arial"/>
                </a:rPr>
                <a:t>фотовидеофиксации</a:t>
              </a:r>
              <a:r>
                <a:rPr lang="ru-RU" sz="1600" dirty="0">
                  <a:latin typeface="Yu Gothic UI Semilight" panose="020B0400000000000000" pitchFamily="34" charset="-128"/>
                  <a:ea typeface="Yu Gothic UI Semilight" panose="020B0400000000000000" pitchFamily="34" charset="-128"/>
                  <a:sym typeface="Arial"/>
                </a:rPr>
                <a:t> (пешие, стационарные, мобильные)</a:t>
              </a:r>
              <a:endParaRPr sz="1600" dirty="0">
                <a:latin typeface="Yu Gothic UI Semilight" panose="020B0400000000000000" pitchFamily="34" charset="-128"/>
                <a:ea typeface="Yu Gothic UI Semilight" panose="020B0400000000000000" pitchFamily="34" charset="-128"/>
                <a:sym typeface="Arial"/>
              </a:endParaRPr>
            </a:p>
            <a:p>
              <a:pPr marL="363537" marR="0" lvl="0" indent="-352425" algn="l" rtl="0">
                <a:spcBef>
                  <a:spcPts val="1500"/>
                </a:spcBef>
                <a:spcAft>
                  <a:spcPts val="0"/>
                </a:spcAft>
                <a:buClr>
                  <a:schemeClr val="accent2"/>
                </a:buClr>
                <a:buSzPts val="2000"/>
                <a:buFont typeface="Arial"/>
                <a:buChar char="•"/>
              </a:pPr>
              <a:r>
                <a:rPr lang="ru-RU" sz="1600" dirty="0">
                  <a:latin typeface="Yu Gothic UI Semilight" panose="020B0400000000000000" pitchFamily="34" charset="-128"/>
                  <a:ea typeface="Yu Gothic UI Semilight" panose="020B0400000000000000" pitchFamily="34" charset="-128"/>
                  <a:sym typeface="Arial"/>
                </a:rPr>
                <a:t>Парковочное оборудование</a:t>
              </a:r>
              <a:endParaRPr sz="1600" dirty="0">
                <a:latin typeface="Yu Gothic UI Semilight" panose="020B0400000000000000" pitchFamily="34" charset="-128"/>
                <a:ea typeface="Yu Gothic UI Semilight" panose="020B0400000000000000" pitchFamily="34" charset="-128"/>
                <a:sym typeface="Arial"/>
              </a:endParaRPr>
            </a:p>
            <a:p>
              <a:pPr marL="363537" marR="0" lvl="0" indent="-352425" algn="l" rtl="0">
                <a:spcBef>
                  <a:spcPts val="1500"/>
                </a:spcBef>
                <a:spcAft>
                  <a:spcPts val="0"/>
                </a:spcAft>
                <a:buClr>
                  <a:schemeClr val="accent2"/>
                </a:buClr>
                <a:buSzPts val="2000"/>
                <a:buFont typeface="Arial"/>
                <a:buChar char="•"/>
              </a:pPr>
              <a:r>
                <a:rPr lang="ru-RU" sz="1600" dirty="0">
                  <a:latin typeface="Yu Gothic UI Semilight" panose="020B0400000000000000" pitchFamily="34" charset="-128"/>
                  <a:ea typeface="Yu Gothic UI Semilight" panose="020B0400000000000000" pitchFamily="34" charset="-128"/>
                  <a:sym typeface="Arial"/>
                </a:rPr>
                <a:t>Периферийное оборудование</a:t>
              </a:r>
            </a:p>
            <a:p>
              <a:pPr marL="363537" marR="0" lvl="0" indent="-352425" algn="l" rtl="0">
                <a:spcBef>
                  <a:spcPts val="1500"/>
                </a:spcBef>
                <a:spcAft>
                  <a:spcPts val="0"/>
                </a:spcAft>
                <a:buClr>
                  <a:schemeClr val="accent2"/>
                </a:buClr>
                <a:buSzPts val="2000"/>
                <a:buFont typeface="Arial"/>
                <a:buChar char="•"/>
              </a:pPr>
              <a:r>
                <a:rPr lang="ru-RU" sz="1600" dirty="0">
                  <a:latin typeface="Yu Gothic UI Semilight" panose="020B0400000000000000" pitchFamily="34" charset="-128"/>
                  <a:ea typeface="Yu Gothic UI Semilight" panose="020B0400000000000000" pitchFamily="34" charset="-128"/>
                  <a:sym typeface="Arial"/>
                </a:rPr>
                <a:t>Система мониторинга работы оборудования</a:t>
              </a:r>
              <a:endParaRPr sz="1600" dirty="0">
                <a:latin typeface="Yu Gothic UI Semilight" panose="020B0400000000000000" pitchFamily="34" charset="-128"/>
                <a:ea typeface="Yu Gothic UI Semilight" panose="020B0400000000000000" pitchFamily="34" charset="-128"/>
                <a:sym typeface="Arial"/>
              </a:endParaRPr>
            </a:p>
          </p:txBody>
        </p:sp>
        <p:sp>
          <p:nvSpPr>
            <p:cNvPr id="14" name="Google Shape;981;p76"/>
            <p:cNvSpPr txBox="1"/>
            <p:nvPr/>
          </p:nvSpPr>
          <p:spPr>
            <a:xfrm>
              <a:off x="5275186" y="1689095"/>
              <a:ext cx="2455817" cy="743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ru-RU" b="1" dirty="0">
                  <a:solidFill>
                    <a:srgbClr val="7030A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rial"/>
                  <a:sym typeface="Arial"/>
                </a:rPr>
                <a:t>Состав решения</a:t>
              </a:r>
              <a:endParaRPr dirty="0">
                <a:solidFill>
                  <a:srgbClr val="7030A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/>
                <a:sym typeface="Arial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68" r="13312"/>
          <a:stretch/>
        </p:blipFill>
        <p:spPr>
          <a:xfrm>
            <a:off x="732277" y="2066919"/>
            <a:ext cx="3889723" cy="3505632"/>
          </a:xfrm>
          <a:prstGeom prst="rect">
            <a:avLst/>
          </a:prstGeom>
        </p:spPr>
      </p:pic>
      <p:sp>
        <p:nvSpPr>
          <p:cNvPr id="11" name="Заголовок 6">
            <a:extLst>
              <a:ext uri="{FF2B5EF4-FFF2-40B4-BE49-F238E27FC236}">
                <a16:creationId xmlns="" xmlns:a16="http://schemas.microsoft.com/office/drawing/2014/main" id="{F3746BBF-6B7B-C646-9383-63991BE6F963}"/>
              </a:ext>
            </a:extLst>
          </p:cNvPr>
          <p:cNvSpPr txBox="1">
            <a:spLocks/>
          </p:cNvSpPr>
          <p:nvPr/>
        </p:nvSpPr>
        <p:spPr>
          <a:xfrm>
            <a:off x="990600" y="696096"/>
            <a:ext cx="8938846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</a:pPr>
            <a:r>
              <a:rPr lang="ru-RU" sz="3200" b="1" dirty="0">
                <a:solidFill>
                  <a:schemeClr val="tx2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ПРЕДЛОЖЕНИЕ </a:t>
            </a:r>
            <a:r>
              <a:rPr lang="ru-RU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СИТИМАТИКС</a:t>
            </a:r>
            <a:endParaRPr lang="ru-RU" sz="3200" b="1" dirty="0">
              <a:solidFill>
                <a:schemeClr val="tx2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16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4DA73D34-18A4-4262-9726-66FB465C8285}"/>
              </a:ext>
            </a:extLst>
          </p:cNvPr>
          <p:cNvSpPr/>
          <p:nvPr/>
        </p:nvSpPr>
        <p:spPr>
          <a:xfrm rot="5400000">
            <a:off x="10192346" y="-92335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56754" y="178288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2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439064" y="1844443"/>
            <a:ext cx="1999228" cy="4002618"/>
            <a:chOff x="9457043" y="1844443"/>
            <a:chExt cx="1999228" cy="4002618"/>
          </a:xfrm>
        </p:grpSpPr>
        <p:sp>
          <p:nvSpPr>
            <p:cNvPr id="28" name="Овал 27"/>
            <p:cNvSpPr/>
            <p:nvPr/>
          </p:nvSpPr>
          <p:spPr>
            <a:xfrm>
              <a:off x="9749551" y="1958107"/>
              <a:ext cx="1312039" cy="131203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Google Shape;999;p78"/>
            <p:cNvSpPr txBox="1">
              <a:spLocks/>
            </p:cNvSpPr>
            <p:nvPr/>
          </p:nvSpPr>
          <p:spPr>
            <a:xfrm>
              <a:off x="9495741" y="3625410"/>
              <a:ext cx="1960530" cy="2221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lt1"/>
                </a:buClr>
                <a:buSzPts val="1800"/>
                <a:buFont typeface="Arial" panose="020B0604020202020204" pitchFamily="34" charset="0"/>
                <a:buNone/>
              </a:pPr>
              <a:r>
                <a:rPr lang="ru-RU" sz="1800" b="1" dirty="0">
                  <a:solidFill>
                    <a:schemeClr val="tx2"/>
                  </a:solidFill>
                  <a:latin typeface="Yu Gothic UI Semilight" panose="020B0400000000000000" pitchFamily="34" charset="-128"/>
                  <a:ea typeface="Yu Gothic UI Semilight" panose="020B0400000000000000" pitchFamily="34" charset="-128"/>
                </a:rPr>
                <a:t>Создание и запуск </a:t>
              </a:r>
            </a:p>
            <a:p>
              <a:pPr marL="0" indent="0">
                <a:spcBef>
                  <a:spcPts val="0"/>
                </a:spcBef>
                <a:buClr>
                  <a:schemeClr val="lt1"/>
                </a:buClr>
                <a:buSzPts val="1800"/>
                <a:buFont typeface="Arial" panose="020B0604020202020204" pitchFamily="34" charset="0"/>
                <a:buNone/>
              </a:pPr>
              <a:endParaRPr lang="ru-RU" sz="1600" dirty="0">
                <a:latin typeface="Yu Gothic UI Semilight" panose="020B0400000000000000" pitchFamily="34" charset="-128"/>
                <a:ea typeface="Yu Gothic UI Semilight" panose="020B0400000000000000" pitchFamily="34" charset="-128"/>
              </a:endParaRPr>
            </a:p>
            <a:p>
              <a:pPr marL="0" indent="0">
                <a:spcBef>
                  <a:spcPts val="0"/>
                </a:spcBef>
                <a:buClr>
                  <a:schemeClr val="lt1"/>
                </a:buClr>
                <a:buSzPts val="1800"/>
                <a:buFont typeface="Arial" panose="020B0604020202020204" pitchFamily="34" charset="0"/>
                <a:buNone/>
              </a:pPr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Yu Gothic UI Semilight" panose="020B0400000000000000" pitchFamily="34" charset="-128"/>
                  <a:ea typeface="Yu Gothic UI Semilight" panose="020B0400000000000000" pitchFamily="34" charset="-128"/>
                </a:rPr>
                <a:t>Реализация проекта: ввод в эксплуатацию и дальнейшее сопровождение</a:t>
              </a:r>
            </a:p>
          </p:txBody>
        </p:sp>
        <p:sp>
          <p:nvSpPr>
            <p:cNvPr id="23" name="Google Shape;957;p74"/>
            <p:cNvSpPr txBox="1"/>
            <p:nvPr/>
          </p:nvSpPr>
          <p:spPr>
            <a:xfrm>
              <a:off x="9457043" y="1844443"/>
              <a:ext cx="681962" cy="101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341" name="Рисунок 34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7188" y="2282960"/>
              <a:ext cx="1009650" cy="1009650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4840606" y="1844443"/>
            <a:ext cx="2411535" cy="4002618"/>
            <a:chOff x="6490727" y="1844443"/>
            <a:chExt cx="2411535" cy="4002618"/>
          </a:xfrm>
        </p:grpSpPr>
        <p:sp>
          <p:nvSpPr>
            <p:cNvPr id="27" name="Овал 26"/>
            <p:cNvSpPr/>
            <p:nvPr/>
          </p:nvSpPr>
          <p:spPr>
            <a:xfrm>
              <a:off x="6824355" y="1958107"/>
              <a:ext cx="1312039" cy="1312039"/>
            </a:xfrm>
            <a:prstGeom prst="ellipse">
              <a:avLst/>
            </a:prstGeom>
            <a:solidFill>
              <a:srgbClr val="7D6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Google Shape;998;p78"/>
            <p:cNvSpPr txBox="1">
              <a:spLocks/>
            </p:cNvSpPr>
            <p:nvPr/>
          </p:nvSpPr>
          <p:spPr>
            <a:xfrm>
              <a:off x="6588106" y="3625410"/>
              <a:ext cx="2314156" cy="2221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lt1"/>
                </a:buClr>
                <a:buSzPts val="1800"/>
                <a:buFont typeface="Arial" panose="020B0604020202020204" pitchFamily="34" charset="0"/>
                <a:buNone/>
              </a:pPr>
              <a:r>
                <a:rPr lang="ru-RU" sz="1800" b="1" dirty="0">
                  <a:solidFill>
                    <a:schemeClr val="tx2"/>
                  </a:solidFill>
                  <a:latin typeface="Yu Gothic UI Semilight" panose="020B0400000000000000" pitchFamily="34" charset="-128"/>
                  <a:ea typeface="Yu Gothic UI Semilight" panose="020B0400000000000000" pitchFamily="34" charset="-128"/>
                </a:rPr>
                <a:t>Проектирование</a:t>
              </a:r>
            </a:p>
            <a:p>
              <a:pPr marL="0" indent="0">
                <a:spcBef>
                  <a:spcPts val="0"/>
                </a:spcBef>
                <a:buClr>
                  <a:schemeClr val="lt1"/>
                </a:buClr>
                <a:buSzPts val="1800"/>
                <a:buFont typeface="Arial" panose="020B0604020202020204" pitchFamily="34" charset="0"/>
                <a:buNone/>
              </a:pPr>
              <a:endParaRPr lang="ru-RU" sz="1600" dirty="0">
                <a:latin typeface="Yu Gothic UI Semilight" panose="020B0400000000000000" pitchFamily="34" charset="-128"/>
                <a:ea typeface="Yu Gothic UI Semilight" panose="020B0400000000000000" pitchFamily="34" charset="-128"/>
              </a:endParaRPr>
            </a:p>
            <a:p>
              <a:pPr marL="0" indent="0">
                <a:spcBef>
                  <a:spcPts val="0"/>
                </a:spcBef>
                <a:buClr>
                  <a:schemeClr val="lt1"/>
                </a:buClr>
                <a:buSzPts val="1800"/>
                <a:buFont typeface="Arial" panose="020B0604020202020204" pitchFamily="34" charset="0"/>
                <a:buNone/>
              </a:pPr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Yu Gothic UI Semilight" panose="020B0400000000000000" pitchFamily="34" charset="-128"/>
                  <a:ea typeface="Yu Gothic UI Semilight" panose="020B0400000000000000" pitchFamily="34" charset="-128"/>
                </a:rPr>
                <a:t>Проектирование комплекса систем парковочного пространства и подготовка необходимой документации</a:t>
              </a:r>
            </a:p>
          </p:txBody>
        </p:sp>
        <p:sp>
          <p:nvSpPr>
            <p:cNvPr id="24" name="Google Shape;958;p74"/>
            <p:cNvSpPr txBox="1"/>
            <p:nvPr/>
          </p:nvSpPr>
          <p:spPr>
            <a:xfrm>
              <a:off x="6490727" y="1844443"/>
              <a:ext cx="662122" cy="101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342" name="Рисунок 34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3186" y="2259354"/>
              <a:ext cx="733425" cy="733425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2669134" y="1844443"/>
            <a:ext cx="1960101" cy="4002618"/>
            <a:chOff x="3657104" y="1844443"/>
            <a:chExt cx="1960101" cy="4002618"/>
          </a:xfrm>
        </p:grpSpPr>
        <p:sp>
          <p:nvSpPr>
            <p:cNvPr id="26" name="Овал 25"/>
            <p:cNvSpPr/>
            <p:nvPr/>
          </p:nvSpPr>
          <p:spPr>
            <a:xfrm>
              <a:off x="3899158" y="1958107"/>
              <a:ext cx="1312039" cy="131203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Google Shape;997;p78"/>
            <p:cNvSpPr txBox="1">
              <a:spLocks/>
            </p:cNvSpPr>
            <p:nvPr/>
          </p:nvSpPr>
          <p:spPr>
            <a:xfrm>
              <a:off x="3839228" y="3625410"/>
              <a:ext cx="1777977" cy="2221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lt1"/>
                </a:buClr>
                <a:buSzPts val="1800"/>
                <a:buFont typeface="Arial" panose="020B0604020202020204" pitchFamily="34" charset="0"/>
                <a:buNone/>
              </a:pPr>
              <a:r>
                <a:rPr lang="ru-RU" sz="1800" b="1" dirty="0">
                  <a:solidFill>
                    <a:schemeClr val="tx2"/>
                  </a:solidFill>
                  <a:latin typeface="Yu Gothic UI Semilight" panose="020B0400000000000000" pitchFamily="34" charset="-128"/>
                  <a:ea typeface="Yu Gothic UI Semilight" panose="020B0400000000000000" pitchFamily="34" charset="-128"/>
                </a:rPr>
                <a:t>Соглашение</a:t>
              </a:r>
            </a:p>
            <a:p>
              <a:pPr marL="0" indent="0">
                <a:spcBef>
                  <a:spcPts val="0"/>
                </a:spcBef>
                <a:buClr>
                  <a:schemeClr val="lt1"/>
                </a:buClr>
                <a:buSzPts val="1800"/>
                <a:buFont typeface="Arial" panose="020B0604020202020204" pitchFamily="34" charset="0"/>
                <a:buNone/>
              </a:pPr>
              <a:endParaRPr lang="ru-RU" sz="1600" dirty="0">
                <a:latin typeface="Yu Gothic UI Semilight" panose="020B0400000000000000" pitchFamily="34" charset="-128"/>
                <a:ea typeface="Yu Gothic UI Semilight" panose="020B0400000000000000" pitchFamily="34" charset="-128"/>
              </a:endParaRPr>
            </a:p>
            <a:p>
              <a:pPr marL="0" indent="0">
                <a:spcBef>
                  <a:spcPts val="0"/>
                </a:spcBef>
                <a:buClr>
                  <a:schemeClr val="lt1"/>
                </a:buClr>
                <a:buSzPts val="1800"/>
                <a:buFont typeface="Arial" panose="020B0604020202020204" pitchFamily="34" charset="0"/>
                <a:buNone/>
              </a:pPr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Yu Gothic UI Semilight" panose="020B0400000000000000" pitchFamily="34" charset="-128"/>
                  <a:ea typeface="Yu Gothic UI Semilight" panose="020B0400000000000000" pitchFamily="34" charset="-128"/>
                </a:rPr>
                <a:t>Заключение соглашения с Администрацией  города о создании ЕПП</a:t>
              </a:r>
            </a:p>
          </p:txBody>
        </p:sp>
        <p:sp>
          <p:nvSpPr>
            <p:cNvPr id="25" name="Google Shape;957;p74"/>
            <p:cNvSpPr txBox="1"/>
            <p:nvPr/>
          </p:nvSpPr>
          <p:spPr>
            <a:xfrm>
              <a:off x="3657104" y="1844443"/>
              <a:ext cx="681962" cy="101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/>
                  <a:cs typeface="Arial"/>
                  <a:sym typeface="Arial"/>
                </a:rPr>
                <a:t>2</a:t>
              </a:r>
              <a:endParaRPr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343" name="Рисунок 34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9885" y="2225810"/>
              <a:ext cx="716294" cy="716294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592254" y="1844443"/>
            <a:ext cx="2044847" cy="4002620"/>
            <a:chOff x="823480" y="1844443"/>
            <a:chExt cx="2044847" cy="4002620"/>
          </a:xfrm>
        </p:grpSpPr>
        <p:sp>
          <p:nvSpPr>
            <p:cNvPr id="2" name="Овал 1"/>
            <p:cNvSpPr/>
            <p:nvPr/>
          </p:nvSpPr>
          <p:spPr>
            <a:xfrm>
              <a:off x="973961" y="1958107"/>
              <a:ext cx="1312039" cy="131203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Google Shape;996;p78"/>
            <p:cNvSpPr txBox="1">
              <a:spLocks/>
            </p:cNvSpPr>
            <p:nvPr/>
          </p:nvSpPr>
          <p:spPr>
            <a:xfrm>
              <a:off x="823480" y="3625412"/>
              <a:ext cx="2044847" cy="2221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lt1"/>
                </a:buClr>
                <a:buSzPts val="1800"/>
                <a:buFont typeface="Arial" panose="020B0604020202020204" pitchFamily="34" charset="0"/>
                <a:buNone/>
              </a:pPr>
              <a:r>
                <a:rPr lang="ru-RU" sz="1800" b="1" dirty="0">
                  <a:solidFill>
                    <a:schemeClr val="tx2"/>
                  </a:solidFill>
                  <a:latin typeface="Yu Gothic UI Semilight" panose="020B0400000000000000" pitchFamily="34" charset="-128"/>
                  <a:ea typeface="Yu Gothic UI Semilight" panose="020B0400000000000000" pitchFamily="34" charset="-128"/>
                </a:rPr>
                <a:t>Подготовка</a:t>
              </a:r>
            </a:p>
            <a:p>
              <a:pPr marL="0" indent="0">
                <a:spcBef>
                  <a:spcPts val="0"/>
                </a:spcBef>
                <a:buClr>
                  <a:schemeClr val="lt1"/>
                </a:buClr>
                <a:buSzPts val="1800"/>
                <a:buFont typeface="Arial" panose="020B0604020202020204" pitchFamily="34" charset="0"/>
                <a:buNone/>
              </a:pPr>
              <a:endParaRPr lang="ru-RU" sz="1600" dirty="0">
                <a:latin typeface="Yu Gothic UI Semilight" panose="020B0400000000000000" pitchFamily="34" charset="-128"/>
                <a:ea typeface="Yu Gothic UI Semilight" panose="020B0400000000000000" pitchFamily="34" charset="-128"/>
              </a:endParaRPr>
            </a:p>
            <a:p>
              <a:pPr marL="0" indent="0">
                <a:spcBef>
                  <a:spcPts val="0"/>
                </a:spcBef>
                <a:buClr>
                  <a:schemeClr val="lt1"/>
                </a:buClr>
                <a:buSzPts val="1800"/>
                <a:buFont typeface="Arial" panose="020B0604020202020204" pitchFamily="34" charset="0"/>
                <a:buNone/>
              </a:pPr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Yu Gothic UI Semilight" panose="020B0400000000000000" pitchFamily="34" charset="-128"/>
                  <a:ea typeface="Yu Gothic UI Semilight" panose="020B0400000000000000" pitchFamily="34" charset="-128"/>
                </a:rPr>
                <a:t>Аудит текущей инфраструктуры дорожно-транспортной сети и подготовка обоснования целесообразности проекта</a:t>
              </a:r>
            </a:p>
          </p:txBody>
        </p:sp>
        <p:sp>
          <p:nvSpPr>
            <p:cNvPr id="22" name="Google Shape;957;p74"/>
            <p:cNvSpPr txBox="1"/>
            <p:nvPr/>
          </p:nvSpPr>
          <p:spPr>
            <a:xfrm>
              <a:off x="823480" y="1844443"/>
              <a:ext cx="681962" cy="101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344" name="Рисунок 34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1399" y="2224876"/>
              <a:ext cx="748852" cy="748852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9765694" y="1844443"/>
            <a:ext cx="2121507" cy="4002618"/>
            <a:chOff x="9457043" y="1844443"/>
            <a:chExt cx="2121507" cy="4002618"/>
          </a:xfrm>
        </p:grpSpPr>
        <p:sp>
          <p:nvSpPr>
            <p:cNvPr id="30" name="Овал 29"/>
            <p:cNvSpPr/>
            <p:nvPr/>
          </p:nvSpPr>
          <p:spPr>
            <a:xfrm>
              <a:off x="9749551" y="1958107"/>
              <a:ext cx="1312039" cy="131203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Google Shape;999;p78"/>
            <p:cNvSpPr txBox="1">
              <a:spLocks/>
            </p:cNvSpPr>
            <p:nvPr/>
          </p:nvSpPr>
          <p:spPr>
            <a:xfrm>
              <a:off x="9495741" y="3625410"/>
              <a:ext cx="2082809" cy="2221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lt1"/>
                </a:buClr>
                <a:buSzPts val="1800"/>
                <a:buFont typeface="Arial" panose="020B0604020202020204" pitchFamily="34" charset="0"/>
                <a:buNone/>
              </a:pPr>
              <a:r>
                <a:rPr lang="ru-RU" sz="1800" b="1" dirty="0">
                  <a:solidFill>
                    <a:schemeClr val="tx2"/>
                  </a:solidFill>
                  <a:latin typeface="Yu Gothic UI Semilight" panose="020B0400000000000000" pitchFamily="34" charset="-128"/>
                  <a:ea typeface="Yu Gothic UI Semilight" panose="020B0400000000000000" pitchFamily="34" charset="-128"/>
                </a:rPr>
                <a:t>Сервисное обслуживание</a:t>
              </a:r>
            </a:p>
            <a:p>
              <a:pPr marL="0" indent="0">
                <a:spcBef>
                  <a:spcPts val="0"/>
                </a:spcBef>
                <a:buClr>
                  <a:schemeClr val="lt1"/>
                </a:buClr>
                <a:buSzPts val="1800"/>
                <a:buFont typeface="Arial" panose="020B0604020202020204" pitchFamily="34" charset="0"/>
                <a:buNone/>
              </a:pPr>
              <a:endParaRPr lang="ru-RU" sz="1600" dirty="0">
                <a:latin typeface="Yu Gothic UI Semilight" panose="020B0400000000000000" pitchFamily="34" charset="-128"/>
                <a:ea typeface="Yu Gothic UI Semilight" panose="020B0400000000000000" pitchFamily="34" charset="-128"/>
              </a:endParaRPr>
            </a:p>
            <a:p>
              <a:pPr marL="0" indent="0">
                <a:spcBef>
                  <a:spcPts val="0"/>
                </a:spcBef>
                <a:buClr>
                  <a:schemeClr val="lt1"/>
                </a:buClr>
                <a:buSzPts val="1800"/>
                <a:buFont typeface="Arial" panose="020B0604020202020204" pitchFamily="34" charset="0"/>
                <a:buNone/>
              </a:pPr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Yu Gothic UI Semilight" panose="020B0400000000000000" pitchFamily="34" charset="-128"/>
                  <a:ea typeface="Yu Gothic UI Semilight" panose="020B0400000000000000" pitchFamily="34" charset="-128"/>
                </a:rPr>
                <a:t>Круглосуточная техническая и консультационная поддержка</a:t>
              </a:r>
            </a:p>
          </p:txBody>
        </p:sp>
        <p:sp>
          <p:nvSpPr>
            <p:cNvPr id="32" name="Google Shape;957;p74"/>
            <p:cNvSpPr txBox="1"/>
            <p:nvPr/>
          </p:nvSpPr>
          <p:spPr>
            <a:xfrm>
              <a:off x="9457043" y="1844443"/>
              <a:ext cx="681962" cy="101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337" y="2256088"/>
            <a:ext cx="669526" cy="669526"/>
          </a:xfrm>
          <a:prstGeom prst="rect">
            <a:avLst/>
          </a:prstGeom>
        </p:spPr>
      </p:pic>
      <p:sp>
        <p:nvSpPr>
          <p:cNvPr id="33" name="Заголовок 6">
            <a:extLst>
              <a:ext uri="{FF2B5EF4-FFF2-40B4-BE49-F238E27FC236}">
                <a16:creationId xmlns="" xmlns:a16="http://schemas.microsoft.com/office/drawing/2014/main" id="{FDE9D0C6-4EA5-0A4A-92EC-A27ACA23524B}"/>
              </a:ext>
            </a:extLst>
          </p:cNvPr>
          <p:cNvSpPr txBox="1">
            <a:spLocks/>
          </p:cNvSpPr>
          <p:nvPr/>
        </p:nvSpPr>
        <p:spPr>
          <a:xfrm>
            <a:off x="990600" y="696096"/>
            <a:ext cx="8938846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</a:pPr>
            <a:r>
              <a:rPr lang="ru-RU" sz="3200" b="1" dirty="0">
                <a:solidFill>
                  <a:schemeClr val="tx2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СТАДИИ ПРОЕКТА</a:t>
            </a:r>
          </a:p>
        </p:txBody>
      </p:sp>
      <p:sp>
        <p:nvSpPr>
          <p:cNvPr id="34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4DA73D34-18A4-4262-9726-66FB465C8285}"/>
              </a:ext>
            </a:extLst>
          </p:cNvPr>
          <p:cNvSpPr/>
          <p:nvPr/>
        </p:nvSpPr>
        <p:spPr>
          <a:xfrm rot="5400000">
            <a:off x="10192346" y="-92335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56754" y="191167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01210" y="1624036"/>
            <a:ext cx="4860000" cy="4314835"/>
          </a:xfrm>
          <a:prstGeom prst="roundRect">
            <a:avLst>
              <a:gd name="adj" fmla="val 15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6538" y="1621348"/>
            <a:ext cx="4860000" cy="3337865"/>
          </a:xfrm>
          <a:prstGeom prst="roundRect">
            <a:avLst>
              <a:gd name="adj" fmla="val 15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601" y="1716597"/>
            <a:ext cx="581026" cy="5810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714" y="1732095"/>
            <a:ext cx="624588" cy="624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60976" y="1983942"/>
            <a:ext cx="4664797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accent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ЗАДАЧИ ГОРОДА</a:t>
            </a:r>
          </a:p>
          <a:p>
            <a:pPr>
              <a:spcBef>
                <a:spcPts val="600"/>
              </a:spcBef>
            </a:pPr>
            <a:endParaRPr lang="ru-RU" dirty="0">
              <a:solidFill>
                <a:schemeClr val="accent2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Создание Административно-технической комиссии (АТК)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Формирование нормативно-правовой базы для организации ЕПП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Информационная </a:t>
            </a:r>
            <a:r>
              <a:rPr lang="ru-RU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медиакампания</a:t>
            </a:r>
            <a:r>
              <a:rPr 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о значении ЕПП</a:t>
            </a:r>
          </a:p>
          <a:p>
            <a:pPr>
              <a:spcBef>
                <a:spcPts val="600"/>
              </a:spcBef>
            </a:pPr>
            <a:endParaRPr lang="ru-RU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451" y="1983942"/>
            <a:ext cx="4414338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accent3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ЗАДАЧИ ИНВЕСТОРА</a:t>
            </a:r>
          </a:p>
          <a:p>
            <a:pPr>
              <a:spcBef>
                <a:spcPts val="600"/>
              </a:spcBef>
            </a:pPr>
            <a:endParaRPr lang="ru-RU" dirty="0">
              <a:solidFill>
                <a:schemeClr val="accent3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Создание городского оператора ЕПП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Строительство инфраструктуры платного парковочного пространства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Развертывание системы управления платным парковочным пространством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Организация контроля платного парковочного пространства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Заключение соглашений и договоров со сторонними организациями</a:t>
            </a:r>
          </a:p>
          <a:p>
            <a:pPr>
              <a:spcBef>
                <a:spcPts val="600"/>
              </a:spcBef>
            </a:pPr>
            <a:endParaRPr lang="ru-RU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9" name="Заголовок 6">
            <a:extLst>
              <a:ext uri="{FF2B5EF4-FFF2-40B4-BE49-F238E27FC236}">
                <a16:creationId xmlns="" xmlns:a16="http://schemas.microsoft.com/office/drawing/2014/main" id="{3B985DA2-DDCB-3B4F-B851-8073254062EA}"/>
              </a:ext>
            </a:extLst>
          </p:cNvPr>
          <p:cNvSpPr txBox="1">
            <a:spLocks/>
          </p:cNvSpPr>
          <p:nvPr/>
        </p:nvSpPr>
        <p:spPr>
          <a:xfrm>
            <a:off x="990600" y="696096"/>
            <a:ext cx="8938846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</a:pPr>
            <a:r>
              <a:rPr lang="ru-RU" sz="3200" b="1" dirty="0">
                <a:solidFill>
                  <a:schemeClr val="tx2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РАСПРЕДЕЛЕНИЕ ЗАДАЧ В ПРОЕКТАХ КОНЦЕССИИ</a:t>
            </a:r>
          </a:p>
        </p:txBody>
      </p:sp>
      <p:sp>
        <p:nvSpPr>
          <p:cNvPr id="10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4DA73D34-18A4-4262-9726-66FB465C8285}"/>
              </a:ext>
            </a:extLst>
          </p:cNvPr>
          <p:cNvSpPr/>
          <p:nvPr/>
        </p:nvSpPr>
        <p:spPr>
          <a:xfrm rot="5400000">
            <a:off x="10192346" y="-92335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6754" y="191167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4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0874" y="4953000"/>
            <a:ext cx="7491602" cy="1952625"/>
          </a:xfrm>
          <a:prstGeom prst="rect">
            <a:avLst/>
          </a:prstGeom>
        </p:spPr>
      </p:pic>
      <p:sp>
        <p:nvSpPr>
          <p:cNvPr id="112" name="Google Shape;1156;p85"/>
          <p:cNvSpPr/>
          <p:nvPr/>
        </p:nvSpPr>
        <p:spPr>
          <a:xfrm>
            <a:off x="1772037" y="1776690"/>
            <a:ext cx="9244864" cy="2780272"/>
          </a:xfrm>
          <a:prstGeom prst="roundRect">
            <a:avLst>
              <a:gd name="adj" fmla="val 6050"/>
            </a:avLst>
          </a:prstGeom>
          <a:noFill/>
          <a:ln w="12700" cap="flat" cmpd="sng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13" name="Google Shape;1161;p85"/>
          <p:cNvSpPr txBox="1"/>
          <p:nvPr/>
        </p:nvSpPr>
        <p:spPr>
          <a:xfrm>
            <a:off x="3321615" y="1874270"/>
            <a:ext cx="2452454" cy="62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750" rIns="0" bIns="0" anchor="t" anchorCtr="0">
            <a:spAutoFit/>
          </a:bodyPr>
          <a:lstStyle/>
          <a:p>
            <a:pPr marL="28003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Сопровождение программных и технических средств АИС «ЕПП»</a:t>
            </a:r>
            <a:endParaRPr sz="13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14" name="Google Shape;1184;p85"/>
          <p:cNvSpPr/>
          <p:nvPr/>
        </p:nvSpPr>
        <p:spPr>
          <a:xfrm>
            <a:off x="6045958" y="1860622"/>
            <a:ext cx="2215477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Поддержание состояния парковочного  пространства</a:t>
            </a:r>
            <a:endParaRPr sz="13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16" name="Google Shape;1155;p85"/>
          <p:cNvSpPr/>
          <p:nvPr/>
        </p:nvSpPr>
        <p:spPr>
          <a:xfrm>
            <a:off x="1774310" y="4696469"/>
            <a:ext cx="9242591" cy="1671138"/>
          </a:xfrm>
          <a:prstGeom prst="roundRect">
            <a:avLst>
              <a:gd name="adj" fmla="val 7610"/>
            </a:avLst>
          </a:prstGeom>
          <a:solidFill>
            <a:schemeClr val="bg1">
              <a:alpha val="61000"/>
            </a:schemeClr>
          </a:solidFill>
          <a:ln w="12700" cap="flat" cmpd="sng">
            <a:solidFill>
              <a:schemeClr val="bg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17" name="Google Shape;1160;p85"/>
          <p:cNvSpPr/>
          <p:nvPr/>
        </p:nvSpPr>
        <p:spPr>
          <a:xfrm>
            <a:off x="3495167" y="1985860"/>
            <a:ext cx="6765290" cy="450215"/>
          </a:xfrm>
          <a:custGeom>
            <a:avLst/>
            <a:gdLst/>
            <a:ahLst/>
            <a:cxnLst/>
            <a:rect l="l" t="t" r="r" b="b"/>
            <a:pathLst>
              <a:path w="6765290" h="450214" extrusionOk="0">
                <a:moveTo>
                  <a:pt x="6764908" y="0"/>
                </a:moveTo>
                <a:lnTo>
                  <a:pt x="0" y="0"/>
                </a:lnTo>
                <a:lnTo>
                  <a:pt x="0" y="449999"/>
                </a:lnTo>
                <a:lnTo>
                  <a:pt x="6764908" y="449999"/>
                </a:lnTo>
                <a:lnTo>
                  <a:pt x="6764908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18" name="Google Shape;1162;p85"/>
          <p:cNvSpPr txBox="1"/>
          <p:nvPr/>
        </p:nvSpPr>
        <p:spPr>
          <a:xfrm>
            <a:off x="3604143" y="2767464"/>
            <a:ext cx="1994624" cy="62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75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Ведение сайта ЕПП и личных кабинетов пользователей</a:t>
            </a:r>
            <a:endParaRPr sz="13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19" name="Google Shape;1163;p85"/>
          <p:cNvSpPr txBox="1"/>
          <p:nvPr/>
        </p:nvSpPr>
        <p:spPr>
          <a:xfrm>
            <a:off x="8597262" y="1942510"/>
            <a:ext cx="2054784" cy="42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025" rIns="0" bIns="0" anchor="t" anchorCtr="0">
            <a:spAutoFit/>
          </a:bodyPr>
          <a:lstStyle/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Контроль оплаты парковочных сессий</a:t>
            </a:r>
            <a:endParaRPr sz="13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20" name="Google Shape;1164;p85"/>
          <p:cNvSpPr txBox="1"/>
          <p:nvPr/>
        </p:nvSpPr>
        <p:spPr>
          <a:xfrm>
            <a:off x="3438590" y="3654558"/>
            <a:ext cx="2133972" cy="22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spAutoFit/>
          </a:bodyPr>
          <a:lstStyle/>
          <a:p>
            <a:pPr marL="1695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21" name="Google Shape;1165;p85"/>
          <p:cNvSpPr txBox="1"/>
          <p:nvPr/>
        </p:nvSpPr>
        <p:spPr>
          <a:xfrm>
            <a:off x="5620120" y="3721880"/>
            <a:ext cx="2586937" cy="62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300" rIns="0" bIns="0" anchor="t" anchorCtr="0">
            <a:spAutoFit/>
          </a:bodyPr>
          <a:lstStyle/>
          <a:p>
            <a:pPr marL="52768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Работа с клиентами платного парковочного пространства</a:t>
            </a:r>
            <a:endParaRPr sz="13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grpSp>
        <p:nvGrpSpPr>
          <p:cNvPr id="122" name="Google Shape;1166;p85"/>
          <p:cNvGrpSpPr/>
          <p:nvPr/>
        </p:nvGrpSpPr>
        <p:grpSpPr>
          <a:xfrm>
            <a:off x="3495166" y="3870032"/>
            <a:ext cx="6765290" cy="450215"/>
            <a:chOff x="3495166" y="3870032"/>
            <a:chExt cx="6765290" cy="450215"/>
          </a:xfrm>
        </p:grpSpPr>
        <p:sp>
          <p:nvSpPr>
            <p:cNvPr id="154" name="Google Shape;1167;p85"/>
            <p:cNvSpPr/>
            <p:nvPr/>
          </p:nvSpPr>
          <p:spPr>
            <a:xfrm>
              <a:off x="3495166" y="3870032"/>
              <a:ext cx="6765290" cy="450215"/>
            </a:xfrm>
            <a:custGeom>
              <a:avLst/>
              <a:gdLst/>
              <a:ahLst/>
              <a:cxnLst/>
              <a:rect l="l" t="t" r="r" b="b"/>
              <a:pathLst>
                <a:path w="6765290" h="450214" extrusionOk="0">
                  <a:moveTo>
                    <a:pt x="6764908" y="0"/>
                  </a:moveTo>
                  <a:lnTo>
                    <a:pt x="0" y="0"/>
                  </a:lnTo>
                  <a:lnTo>
                    <a:pt x="0" y="449999"/>
                  </a:lnTo>
                  <a:lnTo>
                    <a:pt x="6764908" y="449999"/>
                  </a:lnTo>
                  <a:lnTo>
                    <a:pt x="67649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endParaRPr>
            </a:p>
          </p:txBody>
        </p:sp>
        <p:sp>
          <p:nvSpPr>
            <p:cNvPr id="155" name="Google Shape;1168;p85"/>
            <p:cNvSpPr/>
            <p:nvPr/>
          </p:nvSpPr>
          <p:spPr>
            <a:xfrm>
              <a:off x="3495166" y="3870032"/>
              <a:ext cx="6765290" cy="450215"/>
            </a:xfrm>
            <a:custGeom>
              <a:avLst/>
              <a:gdLst/>
              <a:ahLst/>
              <a:cxnLst/>
              <a:rect l="l" t="t" r="r" b="b"/>
              <a:pathLst>
                <a:path w="6765290" h="450214" extrusionOk="0">
                  <a:moveTo>
                    <a:pt x="0" y="449999"/>
                  </a:moveTo>
                  <a:lnTo>
                    <a:pt x="6764908" y="449999"/>
                  </a:lnTo>
                  <a:lnTo>
                    <a:pt x="6764908" y="0"/>
                  </a:lnTo>
                  <a:lnTo>
                    <a:pt x="0" y="0"/>
                  </a:lnTo>
                  <a:lnTo>
                    <a:pt x="0" y="4499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endParaRPr>
            </a:p>
          </p:txBody>
        </p:sp>
      </p:grpSp>
      <p:sp>
        <p:nvSpPr>
          <p:cNvPr id="123" name="Google Shape;1169;p85"/>
          <p:cNvSpPr txBox="1"/>
          <p:nvPr/>
        </p:nvSpPr>
        <p:spPr>
          <a:xfrm>
            <a:off x="3636813" y="3722215"/>
            <a:ext cx="2277491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Взаимодействие с контрагентами по обеспечению функционирования ЕПП</a:t>
            </a:r>
            <a:endParaRPr sz="13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24" name="Google Shape;1170;p85"/>
          <p:cNvSpPr txBox="1"/>
          <p:nvPr/>
        </p:nvSpPr>
        <p:spPr>
          <a:xfrm>
            <a:off x="5538989" y="2809504"/>
            <a:ext cx="2673659" cy="82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9200" rIns="0" bIns="0" anchor="t" anchorCtr="0">
            <a:spAutoFit/>
          </a:bodyPr>
          <a:lstStyle/>
          <a:p>
            <a:pPr marL="617220" lvl="0"/>
            <a:r>
              <a:rPr lang="ru-RU" sz="1300" dirty="0">
                <a:solidFill>
                  <a:schemeClr val="dk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sym typeface="Arial"/>
              </a:rPr>
              <a:t>Формирование доказательной базы об административных правонарушениях</a:t>
            </a:r>
            <a:endParaRPr dirty="0"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125" name="Google Shape;1171;p85"/>
          <p:cNvSpPr txBox="1"/>
          <p:nvPr/>
        </p:nvSpPr>
        <p:spPr>
          <a:xfrm>
            <a:off x="3602086" y="5132245"/>
            <a:ext cx="1823015" cy="83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0" anchor="t" anchorCtr="0">
            <a:spAutoFit/>
          </a:bodyPr>
          <a:lstStyle/>
          <a:p>
            <a:pPr marL="50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Утверждение протоколов об административном правонарушении</a:t>
            </a:r>
            <a:endParaRPr sz="13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26" name="Google Shape;1172;p85"/>
          <p:cNvSpPr txBox="1"/>
          <p:nvPr/>
        </p:nvSpPr>
        <p:spPr>
          <a:xfrm>
            <a:off x="5514507" y="5171575"/>
            <a:ext cx="2036928" cy="63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100" rIns="0" bIns="0" anchor="t" anchorCtr="0">
            <a:spAutoFit/>
          </a:bodyPr>
          <a:lstStyle/>
          <a:p>
            <a:pPr marL="69659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Почтовая рассылка извещений</a:t>
            </a:r>
            <a:endParaRPr sz="13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27" name="Google Shape;1173;p85"/>
          <p:cNvSpPr txBox="1"/>
          <p:nvPr/>
        </p:nvSpPr>
        <p:spPr>
          <a:xfrm>
            <a:off x="8343976" y="5176816"/>
            <a:ext cx="1514728" cy="63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750" rIns="0" bIns="0" anchor="t" anchorCtr="0">
            <a:spAutoFit/>
          </a:bodyPr>
          <a:lstStyle/>
          <a:p>
            <a:pPr marL="2025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Досудебный разбор жалоб на постановления</a:t>
            </a:r>
            <a:endParaRPr sz="13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30" name="Google Shape;1176;p85"/>
          <p:cNvSpPr txBox="1"/>
          <p:nvPr/>
        </p:nvSpPr>
        <p:spPr>
          <a:xfrm>
            <a:off x="1144505" y="2929123"/>
            <a:ext cx="1202833" cy="2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lt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Оператор ЕПП</a:t>
            </a:r>
            <a:endParaRPr sz="1400" b="1" dirty="0">
              <a:solidFill>
                <a:schemeClr val="lt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31" name="Google Shape;1177;p85"/>
          <p:cNvSpPr txBox="1"/>
          <p:nvPr/>
        </p:nvSpPr>
        <p:spPr>
          <a:xfrm>
            <a:off x="814367" y="5624345"/>
            <a:ext cx="176505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chemeClr val="lt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Административная комиссия</a:t>
            </a:r>
            <a:endParaRPr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pic>
        <p:nvPicPr>
          <p:cNvPr id="132" name="Google Shape;1178;p8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2888" y="1954325"/>
            <a:ext cx="1045979" cy="101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179;p8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9825" y="4781038"/>
            <a:ext cx="971106" cy="93950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180;p85"/>
          <p:cNvSpPr/>
          <p:nvPr/>
        </p:nvSpPr>
        <p:spPr>
          <a:xfrm>
            <a:off x="2142690" y="1987193"/>
            <a:ext cx="750629" cy="1470901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35" name="Google Shape;1181;p85"/>
          <p:cNvSpPr/>
          <p:nvPr/>
        </p:nvSpPr>
        <p:spPr>
          <a:xfrm>
            <a:off x="2183250" y="1974842"/>
            <a:ext cx="750629" cy="1470901"/>
          </a:xfrm>
          <a:prstGeom prst="chevron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36" name="Google Shape;1182;p85"/>
          <p:cNvSpPr/>
          <p:nvPr/>
        </p:nvSpPr>
        <p:spPr>
          <a:xfrm>
            <a:off x="2116641" y="4798551"/>
            <a:ext cx="750629" cy="1470901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37" name="Google Shape;1183;p85"/>
          <p:cNvSpPr/>
          <p:nvPr/>
        </p:nvSpPr>
        <p:spPr>
          <a:xfrm>
            <a:off x="2266385" y="4863470"/>
            <a:ext cx="750727" cy="1423495"/>
          </a:xfrm>
          <a:prstGeom prst="chevron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38" name="Google Shape;1185;p85"/>
          <p:cNvSpPr/>
          <p:nvPr/>
        </p:nvSpPr>
        <p:spPr>
          <a:xfrm>
            <a:off x="8494732" y="2767464"/>
            <a:ext cx="2787191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Модернизация и расширение платного парковочного  пространства</a:t>
            </a:r>
            <a:endParaRPr sz="13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39" name="Google Shape;1186;p85"/>
          <p:cNvSpPr/>
          <p:nvPr/>
        </p:nvSpPr>
        <p:spPr>
          <a:xfrm>
            <a:off x="6019009" y="5193411"/>
            <a:ext cx="45719" cy="7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40" name="Google Shape;1187;p85"/>
          <p:cNvSpPr/>
          <p:nvPr/>
        </p:nvSpPr>
        <p:spPr>
          <a:xfrm>
            <a:off x="8358736" y="5193411"/>
            <a:ext cx="45719" cy="7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41" name="Google Shape;1188;p85"/>
          <p:cNvSpPr/>
          <p:nvPr/>
        </p:nvSpPr>
        <p:spPr>
          <a:xfrm>
            <a:off x="3475755" y="5193411"/>
            <a:ext cx="45719" cy="7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grpSp>
        <p:nvGrpSpPr>
          <p:cNvPr id="142" name="Google Shape;1189;p85"/>
          <p:cNvGrpSpPr/>
          <p:nvPr/>
        </p:nvGrpSpPr>
        <p:grpSpPr>
          <a:xfrm>
            <a:off x="3475755" y="1927555"/>
            <a:ext cx="4928700" cy="612000"/>
            <a:chOff x="3475755" y="1927555"/>
            <a:chExt cx="4928700" cy="612000"/>
          </a:xfrm>
        </p:grpSpPr>
        <p:sp>
          <p:nvSpPr>
            <p:cNvPr id="151" name="Google Shape;1190;p85"/>
            <p:cNvSpPr/>
            <p:nvPr/>
          </p:nvSpPr>
          <p:spPr>
            <a:xfrm>
              <a:off x="3475755" y="1927555"/>
              <a:ext cx="45719" cy="61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endParaRPr>
            </a:p>
          </p:txBody>
        </p:sp>
        <p:sp>
          <p:nvSpPr>
            <p:cNvPr id="152" name="Google Shape;1191;p85"/>
            <p:cNvSpPr/>
            <p:nvPr/>
          </p:nvSpPr>
          <p:spPr>
            <a:xfrm>
              <a:off x="6019009" y="1927555"/>
              <a:ext cx="45719" cy="61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endParaRPr>
            </a:p>
          </p:txBody>
        </p:sp>
        <p:sp>
          <p:nvSpPr>
            <p:cNvPr id="153" name="Google Shape;1192;p85"/>
            <p:cNvSpPr/>
            <p:nvPr/>
          </p:nvSpPr>
          <p:spPr>
            <a:xfrm>
              <a:off x="8358736" y="1927555"/>
              <a:ext cx="45719" cy="61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endParaRPr>
            </a:p>
          </p:txBody>
        </p:sp>
      </p:grpSp>
      <p:grpSp>
        <p:nvGrpSpPr>
          <p:cNvPr id="143" name="Google Shape;1193;p85"/>
          <p:cNvGrpSpPr/>
          <p:nvPr/>
        </p:nvGrpSpPr>
        <p:grpSpPr>
          <a:xfrm>
            <a:off x="3475755" y="2830585"/>
            <a:ext cx="4928700" cy="612000"/>
            <a:chOff x="3487130" y="1927555"/>
            <a:chExt cx="4928700" cy="612000"/>
          </a:xfrm>
        </p:grpSpPr>
        <p:sp>
          <p:nvSpPr>
            <p:cNvPr id="148" name="Google Shape;1194;p85"/>
            <p:cNvSpPr/>
            <p:nvPr/>
          </p:nvSpPr>
          <p:spPr>
            <a:xfrm>
              <a:off x="3487130" y="1927555"/>
              <a:ext cx="45719" cy="61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endParaRPr>
            </a:p>
          </p:txBody>
        </p:sp>
        <p:sp>
          <p:nvSpPr>
            <p:cNvPr id="149" name="Google Shape;1195;p85"/>
            <p:cNvSpPr/>
            <p:nvPr/>
          </p:nvSpPr>
          <p:spPr>
            <a:xfrm>
              <a:off x="6030384" y="1927555"/>
              <a:ext cx="45719" cy="61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endParaRPr>
            </a:p>
          </p:txBody>
        </p:sp>
        <p:sp>
          <p:nvSpPr>
            <p:cNvPr id="150" name="Google Shape;1196;p85"/>
            <p:cNvSpPr/>
            <p:nvPr/>
          </p:nvSpPr>
          <p:spPr>
            <a:xfrm>
              <a:off x="8370111" y="1927555"/>
              <a:ext cx="45719" cy="61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endParaRPr>
            </a:p>
          </p:txBody>
        </p:sp>
      </p:grpSp>
      <p:grpSp>
        <p:nvGrpSpPr>
          <p:cNvPr id="144" name="Google Shape;1197;p85"/>
          <p:cNvGrpSpPr/>
          <p:nvPr/>
        </p:nvGrpSpPr>
        <p:grpSpPr>
          <a:xfrm>
            <a:off x="3475755" y="3717687"/>
            <a:ext cx="2588973" cy="612000"/>
            <a:chOff x="3473481" y="1927555"/>
            <a:chExt cx="2588973" cy="612000"/>
          </a:xfrm>
        </p:grpSpPr>
        <p:sp>
          <p:nvSpPr>
            <p:cNvPr id="145" name="Google Shape;1198;p85"/>
            <p:cNvSpPr/>
            <p:nvPr/>
          </p:nvSpPr>
          <p:spPr>
            <a:xfrm>
              <a:off x="3473481" y="1927555"/>
              <a:ext cx="45719" cy="61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endParaRPr>
            </a:p>
          </p:txBody>
        </p:sp>
        <p:sp>
          <p:nvSpPr>
            <p:cNvPr id="146" name="Google Shape;1199;p85"/>
            <p:cNvSpPr/>
            <p:nvPr/>
          </p:nvSpPr>
          <p:spPr>
            <a:xfrm>
              <a:off x="6016735" y="1927555"/>
              <a:ext cx="45719" cy="61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endParaRPr>
            </a:p>
          </p:txBody>
        </p:sp>
      </p:grpSp>
      <p:grpSp>
        <p:nvGrpSpPr>
          <p:cNvPr id="156" name="Группа 155"/>
          <p:cNvGrpSpPr/>
          <p:nvPr/>
        </p:nvGrpSpPr>
        <p:grpSpPr>
          <a:xfrm>
            <a:off x="765177" y="1794349"/>
            <a:ext cx="1810525" cy="1810525"/>
            <a:chOff x="832852" y="4613741"/>
            <a:chExt cx="1810525" cy="1810525"/>
          </a:xfrm>
        </p:grpSpPr>
        <p:sp>
          <p:nvSpPr>
            <p:cNvPr id="157" name="Google Shape;1096;p83"/>
            <p:cNvSpPr/>
            <p:nvPr/>
          </p:nvSpPr>
          <p:spPr>
            <a:xfrm>
              <a:off x="832852" y="4613741"/>
              <a:ext cx="1810525" cy="1810525"/>
            </a:xfrm>
            <a:prstGeom prst="ellipse">
              <a:avLst/>
            </a:prstGeom>
            <a:solidFill>
              <a:srgbClr val="7D64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endParaRPr>
            </a:p>
          </p:txBody>
        </p:sp>
        <p:sp>
          <p:nvSpPr>
            <p:cNvPr id="158" name="Google Shape;1100;p83"/>
            <p:cNvSpPr txBox="1"/>
            <p:nvPr/>
          </p:nvSpPr>
          <p:spPr>
            <a:xfrm>
              <a:off x="1015484" y="5934729"/>
              <a:ext cx="1445260" cy="1974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 dirty="0">
                  <a:solidFill>
                    <a:schemeClr val="lt1"/>
                  </a:solidFill>
                  <a:latin typeface="Yu Gothic UI Semilight" panose="020B0400000000000000" pitchFamily="34" charset="-128"/>
                  <a:ea typeface="Yu Gothic UI Semilight" panose="020B0400000000000000" pitchFamily="34" charset="-128"/>
                  <a:cs typeface="Arial"/>
                  <a:sym typeface="Arial"/>
                </a:rPr>
                <a:t>Оператор ЕПП</a:t>
              </a:r>
              <a:endParaRPr sz="1200" b="1" dirty="0">
                <a:solidFill>
                  <a:schemeClr val="lt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endParaRPr>
            </a:p>
          </p:txBody>
        </p:sp>
        <p:pic>
          <p:nvPicPr>
            <p:cNvPr id="159" name="Google Shape;1111;p8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97965" y="4749877"/>
              <a:ext cx="1256793" cy="1215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Группа 159"/>
          <p:cNvGrpSpPr/>
          <p:nvPr/>
        </p:nvGrpSpPr>
        <p:grpSpPr>
          <a:xfrm>
            <a:off x="866495" y="4696589"/>
            <a:ext cx="1810525" cy="1810525"/>
            <a:chOff x="8785344" y="1615984"/>
            <a:chExt cx="1810525" cy="1810525"/>
          </a:xfrm>
        </p:grpSpPr>
        <p:sp>
          <p:nvSpPr>
            <p:cNvPr id="161" name="Google Shape;1095;p83"/>
            <p:cNvSpPr/>
            <p:nvPr/>
          </p:nvSpPr>
          <p:spPr>
            <a:xfrm>
              <a:off x="8785344" y="1615984"/>
              <a:ext cx="1810525" cy="18105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endParaRPr>
            </a:p>
          </p:txBody>
        </p:sp>
        <p:sp>
          <p:nvSpPr>
            <p:cNvPr id="162" name="Google Shape;1110;p83"/>
            <p:cNvSpPr txBox="1"/>
            <p:nvPr/>
          </p:nvSpPr>
          <p:spPr>
            <a:xfrm>
              <a:off x="8865614" y="2747147"/>
              <a:ext cx="1697018" cy="478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 dirty="0">
                  <a:solidFill>
                    <a:schemeClr val="bg1"/>
                  </a:solidFill>
                  <a:latin typeface="Yu Gothic UI Semilight" panose="020B0400000000000000" pitchFamily="34" charset="-128"/>
                  <a:ea typeface="Yu Gothic UI Semilight" panose="020B0400000000000000" pitchFamily="34" charset="-128"/>
                  <a:sym typeface="Arial"/>
                </a:rPr>
                <a:t>Административная комиссия</a:t>
              </a:r>
              <a:endParaRPr sz="12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endParaRPr>
            </a:p>
          </p:txBody>
        </p:sp>
        <p:pic>
          <p:nvPicPr>
            <p:cNvPr id="163" name="Google Shape;1114;p83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9130" y="1789150"/>
              <a:ext cx="1107793" cy="10717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53" name="Google Shape;1192;p85">
            <a:extLst>
              <a:ext uri="{FF2B5EF4-FFF2-40B4-BE49-F238E27FC236}">
                <a16:creationId xmlns="" xmlns:a16="http://schemas.microsoft.com/office/drawing/2014/main" id="{FDA8857E-E394-6F44-B33F-8909148CC205}"/>
              </a:ext>
            </a:extLst>
          </p:cNvPr>
          <p:cNvSpPr/>
          <p:nvPr/>
        </p:nvSpPr>
        <p:spPr>
          <a:xfrm>
            <a:off x="8358736" y="3717687"/>
            <a:ext cx="45719" cy="6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54" name="Google Shape;1185;p85">
            <a:extLst>
              <a:ext uri="{FF2B5EF4-FFF2-40B4-BE49-F238E27FC236}">
                <a16:creationId xmlns="" xmlns:a16="http://schemas.microsoft.com/office/drawing/2014/main" id="{0CF0D61B-7194-9E45-8A96-EC1AD9C3EA52}"/>
              </a:ext>
            </a:extLst>
          </p:cNvPr>
          <p:cNvSpPr/>
          <p:nvPr/>
        </p:nvSpPr>
        <p:spPr>
          <a:xfrm>
            <a:off x="8519415" y="3618607"/>
            <a:ext cx="2482788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Ведение делопроизводства по делам об административных правонарушениях</a:t>
            </a:r>
          </a:p>
        </p:txBody>
      </p:sp>
      <p:sp>
        <p:nvSpPr>
          <p:cNvPr id="59" name="Заголовок 6">
            <a:extLst>
              <a:ext uri="{FF2B5EF4-FFF2-40B4-BE49-F238E27FC236}">
                <a16:creationId xmlns="" xmlns:a16="http://schemas.microsoft.com/office/drawing/2014/main" id="{1A82E2B5-FB38-2849-B69F-CA7041D887A3}"/>
              </a:ext>
            </a:extLst>
          </p:cNvPr>
          <p:cNvSpPr txBox="1">
            <a:spLocks/>
          </p:cNvSpPr>
          <p:nvPr/>
        </p:nvSpPr>
        <p:spPr>
          <a:xfrm>
            <a:off x="990600" y="696096"/>
            <a:ext cx="903101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ФУНКЦИОНАЛ ОПЕРАТОРА И АТК</a:t>
            </a:r>
            <a:endParaRPr lang="ru-RU" dirty="0"/>
          </a:p>
        </p:txBody>
      </p:sp>
      <p:sp>
        <p:nvSpPr>
          <p:cNvPr id="57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4DA73D34-18A4-4262-9726-66FB465C8285}"/>
              </a:ext>
            </a:extLst>
          </p:cNvPr>
          <p:cNvSpPr/>
          <p:nvPr/>
        </p:nvSpPr>
        <p:spPr>
          <a:xfrm rot="5400000">
            <a:off x="10192346" y="-92335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56754" y="178288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03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бъект 7"/>
          <p:cNvSpPr txBox="1">
            <a:spLocks/>
          </p:cNvSpPr>
          <p:nvPr/>
        </p:nvSpPr>
        <p:spPr>
          <a:xfrm flipH="1">
            <a:off x="-15362" y="2536202"/>
            <a:ext cx="12207359" cy="990871"/>
          </a:xfrm>
          <a:prstGeom prst="rect">
            <a:avLst/>
          </a:prstGeom>
          <a:solidFill>
            <a:srgbClr val="383573">
              <a:alpha val="58000"/>
            </a:srgb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>
              <a:solidFill>
                <a:schemeClr val="bg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chemeClr val="bg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pic>
        <p:nvPicPr>
          <p:cNvPr id="1269" name="Google Shape;1269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800" y="2283088"/>
            <a:ext cx="2338900" cy="1350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Google Shape;1270;p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441" y="2148120"/>
            <a:ext cx="2579987" cy="2168742"/>
          </a:xfrm>
          <a:prstGeom prst="rect">
            <a:avLst/>
          </a:prstGeom>
          <a:noFill/>
          <a:ln>
            <a:noFill/>
          </a:ln>
        </p:spPr>
      </p:pic>
      <p:sp>
        <p:nvSpPr>
          <p:cNvPr id="1271" name="Google Shape;1271;p89"/>
          <p:cNvSpPr txBox="1"/>
          <p:nvPr/>
        </p:nvSpPr>
        <p:spPr>
          <a:xfrm>
            <a:off x="620369" y="4085310"/>
            <a:ext cx="2541900" cy="3078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B5F65"/>
              </a:buClr>
              <a:buSzPts val="1400"/>
              <a:buFont typeface="Century Gothic"/>
              <a:buNone/>
            </a:pPr>
            <a:r>
              <a:rPr lang="ru-RU" sz="1400" b="1" dirty="0">
                <a:solidFill>
                  <a:srgbClr val="383573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Century Gothic"/>
                <a:sym typeface="Century Gothic"/>
              </a:rPr>
              <a:t>АИС «ЕПП»</a:t>
            </a:r>
            <a:endParaRPr sz="1800" b="1" dirty="0">
              <a:solidFill>
                <a:srgbClr val="383573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Century Gothic"/>
              <a:sym typeface="Century Gothic"/>
            </a:endParaRPr>
          </a:p>
        </p:txBody>
      </p:sp>
      <p:pic>
        <p:nvPicPr>
          <p:cNvPr id="1272" name="Google Shape;1272;p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825" y="2165458"/>
            <a:ext cx="2579987" cy="2168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3" name="Google Shape;1273;p89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5" b="-1678"/>
          <a:stretch/>
        </p:blipFill>
        <p:spPr>
          <a:xfrm>
            <a:off x="6298017" y="2283088"/>
            <a:ext cx="2343131" cy="1396432"/>
          </a:xfrm>
          <a:prstGeom prst="rect">
            <a:avLst/>
          </a:prstGeom>
          <a:noFill/>
          <a:ln>
            <a:noFill/>
          </a:ln>
        </p:spPr>
      </p:pic>
      <p:sp>
        <p:nvSpPr>
          <p:cNvPr id="1275" name="Google Shape;1275;p8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ru-RU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9</a:t>
            </a:fld>
            <a:endParaRPr dirty="0"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grpSp>
        <p:nvGrpSpPr>
          <p:cNvPr id="1277" name="Google Shape;1277;p89"/>
          <p:cNvGrpSpPr/>
          <p:nvPr/>
        </p:nvGrpSpPr>
        <p:grpSpPr>
          <a:xfrm>
            <a:off x="3551546" y="2198185"/>
            <a:ext cx="2366968" cy="1659894"/>
            <a:chOff x="1593821" y="502920"/>
            <a:chExt cx="9093229" cy="6376851"/>
          </a:xfrm>
        </p:grpSpPr>
        <p:pic>
          <p:nvPicPr>
            <p:cNvPr id="1278" name="Google Shape;1278;p8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35079" y="502920"/>
              <a:ext cx="3051971" cy="6376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9" name="Google Shape;1279;p8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19660" y="502920"/>
              <a:ext cx="3041552" cy="6355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0" name="Google Shape;1280;p8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924826" y="1823263"/>
              <a:ext cx="2359058" cy="4204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1" name="Google Shape;1281;p8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970678" y="1823263"/>
              <a:ext cx="2367140" cy="4219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2" name="Google Shape;1282;p8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3821" y="566452"/>
              <a:ext cx="3011145" cy="62915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3" name="Google Shape;1283;p8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42287" y="1732830"/>
              <a:ext cx="2398185" cy="43306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4" name="Google Shape;1284;p89"/>
          <p:cNvSpPr txBox="1"/>
          <p:nvPr/>
        </p:nvSpPr>
        <p:spPr>
          <a:xfrm>
            <a:off x="3562984" y="4085310"/>
            <a:ext cx="2420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B5F65"/>
              </a:buClr>
              <a:buSzPts val="1400"/>
              <a:buFont typeface="Century Gothic"/>
              <a:buNone/>
            </a:pPr>
            <a:r>
              <a:rPr lang="ru-RU" sz="1400" b="1" dirty="0">
                <a:solidFill>
                  <a:srgbClr val="383573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Century Gothic"/>
                <a:sym typeface="Century Gothic"/>
              </a:rPr>
              <a:t>Мобильное приложение</a:t>
            </a:r>
            <a:endParaRPr sz="1800" b="1" dirty="0">
              <a:solidFill>
                <a:srgbClr val="383573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Century Gothic"/>
              <a:sym typeface="Century Gothic"/>
            </a:endParaRPr>
          </a:p>
        </p:txBody>
      </p:sp>
      <p:sp>
        <p:nvSpPr>
          <p:cNvPr id="1285" name="Google Shape;1285;p89"/>
          <p:cNvSpPr txBox="1"/>
          <p:nvPr/>
        </p:nvSpPr>
        <p:spPr>
          <a:xfrm>
            <a:off x="6220527" y="4085310"/>
            <a:ext cx="2522100" cy="3078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B5F65"/>
              </a:buClr>
              <a:buSzPts val="1400"/>
              <a:buFont typeface="Century Gothic"/>
              <a:buNone/>
            </a:pPr>
            <a:r>
              <a:rPr lang="ru-RU" sz="1400" b="1" dirty="0">
                <a:solidFill>
                  <a:srgbClr val="383573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Century Gothic"/>
                <a:sym typeface="Century Gothic"/>
              </a:rPr>
              <a:t>Городской портал ЕПП</a:t>
            </a:r>
            <a:endParaRPr sz="1800" b="1" dirty="0">
              <a:solidFill>
                <a:srgbClr val="383573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Century Gothic"/>
              <a:sym typeface="Century Gothic"/>
            </a:endParaRPr>
          </a:p>
        </p:txBody>
      </p:sp>
      <p:sp>
        <p:nvSpPr>
          <p:cNvPr id="1286" name="Google Shape;1286;p89"/>
          <p:cNvSpPr txBox="1"/>
          <p:nvPr/>
        </p:nvSpPr>
        <p:spPr>
          <a:xfrm>
            <a:off x="452218" y="4412145"/>
            <a:ext cx="29823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marR="0" lvl="0" indent="-216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ru-RU" sz="1200" dirty="0">
                <a:solidFill>
                  <a:srgbClr val="042628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Мониторинг и администрирование</a:t>
            </a:r>
            <a:endParaRPr sz="18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  <a:p>
            <a:pPr marL="216000" marR="0" lvl="0" indent="-216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ru-RU" sz="1200" dirty="0">
                <a:solidFill>
                  <a:srgbClr val="042628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Управление тарифами и льготами</a:t>
            </a:r>
            <a:endParaRPr sz="18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  <a:p>
            <a:pPr marL="216000" marR="0" lvl="0" indent="-216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ru-RU" sz="1200" dirty="0">
                <a:solidFill>
                  <a:srgbClr val="042628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Обработка платежей</a:t>
            </a:r>
            <a:endParaRPr sz="18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  <a:p>
            <a:pPr marL="216000" marR="0" lvl="0" indent="-216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ru-RU" sz="1200" dirty="0">
                <a:solidFill>
                  <a:srgbClr val="042628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Отчетность</a:t>
            </a:r>
            <a:endParaRPr sz="18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  <a:p>
            <a:pPr marL="216000" marR="0" lvl="0" indent="-216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ru-RU" sz="1200" dirty="0">
                <a:solidFill>
                  <a:srgbClr val="042628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Интеграция с парковочным оборудованием</a:t>
            </a:r>
          </a:p>
          <a:p>
            <a:pPr marL="216000" indent="-216000">
              <a:spcBef>
                <a:spcPts val="300"/>
              </a:spcBef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ru-RU" sz="1200" dirty="0">
                <a:solidFill>
                  <a:srgbClr val="042628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Информация об оплате парковки</a:t>
            </a:r>
          </a:p>
          <a:p>
            <a:pPr marL="216000" marR="0" lvl="0" indent="-216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endParaRPr sz="18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288" name="Google Shape;1288;p89"/>
          <p:cNvSpPr txBox="1"/>
          <p:nvPr/>
        </p:nvSpPr>
        <p:spPr>
          <a:xfrm>
            <a:off x="3434518" y="4412145"/>
            <a:ext cx="2679300" cy="17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marR="0" lvl="0" indent="-216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ru-RU" sz="1200" dirty="0">
                <a:solidFill>
                  <a:srgbClr val="042628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Интерактивная карта с парковочными зонами и тарифами в реальном времени</a:t>
            </a:r>
            <a:endParaRPr sz="18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  <a:p>
            <a:pPr marL="216000" marR="0" lvl="0" indent="-216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ru-RU" sz="1200" dirty="0">
                <a:solidFill>
                  <a:srgbClr val="042628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Оплата парковки (УДС и ППЗТ)</a:t>
            </a:r>
            <a:endParaRPr sz="18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  <a:p>
            <a:pPr marL="216000" marR="0" lvl="0" indent="-216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ru-RU" sz="1200" dirty="0">
                <a:solidFill>
                  <a:srgbClr val="042628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Уведомления о штрафах</a:t>
            </a:r>
            <a:endParaRPr sz="18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  <a:p>
            <a:pPr marL="216000" marR="0" lvl="0" indent="-216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ru-RU" sz="1200" dirty="0">
                <a:solidFill>
                  <a:srgbClr val="042628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Интеграция с городскими сервисами</a:t>
            </a:r>
            <a:endParaRPr sz="18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289" name="Google Shape;1289;p89"/>
          <p:cNvSpPr txBox="1"/>
          <p:nvPr/>
        </p:nvSpPr>
        <p:spPr>
          <a:xfrm>
            <a:off x="6177604" y="4412145"/>
            <a:ext cx="26208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marR="0" lvl="0" indent="-216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ru-RU" sz="1200" dirty="0">
                <a:solidFill>
                  <a:srgbClr val="042628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Информационная поддержка</a:t>
            </a:r>
            <a:endParaRPr sz="18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  <a:p>
            <a:pPr marL="216000" marR="0" lvl="0" indent="-216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ru-RU" sz="1200" dirty="0">
                <a:solidFill>
                  <a:srgbClr val="042628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Интерактивная карта</a:t>
            </a:r>
            <a:endParaRPr sz="18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  <a:p>
            <a:pPr marL="216000" marR="0" lvl="0" indent="-216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ru-RU" sz="1200" dirty="0">
                <a:solidFill>
                  <a:srgbClr val="042628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Приобретение абонементов</a:t>
            </a:r>
            <a:endParaRPr sz="18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  <a:p>
            <a:pPr marL="216000" marR="0" lvl="0" indent="-216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ru-RU" sz="1200" dirty="0">
                <a:solidFill>
                  <a:srgbClr val="042628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Личный кабинет клиента платных городских парковок</a:t>
            </a:r>
          </a:p>
          <a:p>
            <a:pPr marL="216000" marR="0" lvl="0" indent="-216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ru-RU" sz="1200" dirty="0">
                <a:solidFill>
                  <a:srgbClr val="042628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Оплата парковки</a:t>
            </a:r>
            <a:endParaRPr sz="18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290" name="Google Shape;1290;p89"/>
          <p:cNvSpPr/>
          <p:nvPr/>
        </p:nvSpPr>
        <p:spPr>
          <a:xfrm>
            <a:off x="355237" y="6332702"/>
            <a:ext cx="1091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1">
                <a:solidFill>
                  <a:schemeClr val="lt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Интегрированные решения</a:t>
            </a:r>
            <a:r>
              <a:rPr lang="ru-RU" sz="1800">
                <a:solidFill>
                  <a:schemeClr val="lt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, учитывающее лучшие международные практики</a:t>
            </a:r>
            <a:endParaRPr sz="1800" b="1">
              <a:solidFill>
                <a:schemeClr val="lt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1291" name="Google Shape;1291;p89"/>
          <p:cNvSpPr txBox="1"/>
          <p:nvPr/>
        </p:nvSpPr>
        <p:spPr>
          <a:xfrm>
            <a:off x="838199" y="1110230"/>
            <a:ext cx="9031015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Комплекс собственных продуктов для управления парковочным пространством города</a:t>
            </a:r>
            <a:endParaRPr sz="2000" dirty="0">
              <a:solidFill>
                <a:schemeClr val="bg1">
                  <a:lumMod val="50000"/>
                </a:schemeClr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pic>
        <p:nvPicPr>
          <p:cNvPr id="1293" name="Google Shape;1293;p89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74"/>
          <a:stretch/>
        </p:blipFill>
        <p:spPr>
          <a:xfrm>
            <a:off x="6292914" y="2300221"/>
            <a:ext cx="2402171" cy="1350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33" name="Google Shape;1323;p91">
            <a:extLst>
              <a:ext uri="{FF2B5EF4-FFF2-40B4-BE49-F238E27FC236}">
                <a16:creationId xmlns="" xmlns:a16="http://schemas.microsoft.com/office/drawing/2014/main" id="{D9B3C46F-8B49-0F40-8B15-66640F6B7817}"/>
              </a:ext>
            </a:extLst>
          </p:cNvPr>
          <p:cNvSpPr/>
          <p:nvPr/>
        </p:nvSpPr>
        <p:spPr>
          <a:xfrm>
            <a:off x="11563350" y="6431647"/>
            <a:ext cx="628500" cy="25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pic>
        <p:nvPicPr>
          <p:cNvPr id="34" name="Google Shape;1267;p89">
            <a:extLst>
              <a:ext uri="{FF2B5EF4-FFF2-40B4-BE49-F238E27FC236}">
                <a16:creationId xmlns="" xmlns:a16="http://schemas.microsoft.com/office/drawing/2014/main" id="{147BD7FF-3A7F-D34E-9105-629D8981CEF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3030" y="2178828"/>
            <a:ext cx="2579987" cy="2168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268;p89">
            <a:extLst>
              <a:ext uri="{FF2B5EF4-FFF2-40B4-BE49-F238E27FC236}">
                <a16:creationId xmlns="" xmlns:a16="http://schemas.microsoft.com/office/drawing/2014/main" id="{91669F50-95DA-2143-9826-079F75BFA9A1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174384" y="2299586"/>
            <a:ext cx="2338118" cy="135066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1276;p89">
            <a:extLst>
              <a:ext uri="{FF2B5EF4-FFF2-40B4-BE49-F238E27FC236}">
                <a16:creationId xmlns="" xmlns:a16="http://schemas.microsoft.com/office/drawing/2014/main" id="{E000C8E6-2023-7E41-BEDA-2922AA5F7D28}"/>
              </a:ext>
            </a:extLst>
          </p:cNvPr>
          <p:cNvSpPr txBox="1"/>
          <p:nvPr/>
        </p:nvSpPr>
        <p:spPr>
          <a:xfrm>
            <a:off x="8989393" y="4101809"/>
            <a:ext cx="2661600" cy="307800"/>
          </a:xfrm>
          <a:prstGeom prst="rect">
            <a:avLst/>
          </a:prstGeom>
          <a:solidFill>
            <a:schemeClr val="lt1">
              <a:alpha val="6941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B5F65"/>
              </a:buClr>
              <a:buSzPts val="1400"/>
              <a:buFont typeface="Century Gothic"/>
              <a:buNone/>
            </a:pPr>
            <a:r>
              <a:rPr lang="ru-RU" sz="1400" b="1" dirty="0">
                <a:solidFill>
                  <a:srgbClr val="383573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Century Gothic"/>
                <a:sym typeface="Century Gothic"/>
              </a:rPr>
              <a:t>АИС «Штрафы»</a:t>
            </a:r>
            <a:endParaRPr sz="1800" b="1" dirty="0">
              <a:solidFill>
                <a:srgbClr val="383573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Century Gothic"/>
              <a:sym typeface="Century Gothic"/>
            </a:endParaRPr>
          </a:p>
        </p:txBody>
      </p:sp>
      <p:sp>
        <p:nvSpPr>
          <p:cNvPr id="37" name="Google Shape;1287;p89">
            <a:extLst>
              <a:ext uri="{FF2B5EF4-FFF2-40B4-BE49-F238E27FC236}">
                <a16:creationId xmlns="" xmlns:a16="http://schemas.microsoft.com/office/drawing/2014/main" id="{5DE21717-D267-A447-8F2E-72E19491023F}"/>
              </a:ext>
            </a:extLst>
          </p:cNvPr>
          <p:cNvSpPr txBox="1"/>
          <p:nvPr/>
        </p:nvSpPr>
        <p:spPr>
          <a:xfrm>
            <a:off x="8962454" y="4428644"/>
            <a:ext cx="2792100" cy="17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6000">
              <a:spcBef>
                <a:spcPts val="300"/>
              </a:spcBef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ru-RU" sz="1200" dirty="0">
                <a:solidFill>
                  <a:srgbClr val="042628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Загрузка данных </a:t>
            </a:r>
            <a:r>
              <a:rPr lang="ru-RU" sz="1200" dirty="0" err="1">
                <a:solidFill>
                  <a:srgbClr val="042628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фотофиксации</a:t>
            </a:r>
            <a:r>
              <a:rPr lang="ru-RU" sz="1200" dirty="0">
                <a:solidFill>
                  <a:srgbClr val="042628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 со всех типов комплексов</a:t>
            </a:r>
          </a:p>
          <a:p>
            <a:pPr marL="216000" indent="-216000">
              <a:spcBef>
                <a:spcPts val="300"/>
              </a:spcBef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ru-RU" sz="1200" dirty="0">
                <a:solidFill>
                  <a:srgbClr val="042628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Отбраковка некачественных материалов</a:t>
            </a:r>
          </a:p>
          <a:p>
            <a:pPr marL="216000" indent="-216000">
              <a:spcBef>
                <a:spcPts val="300"/>
              </a:spcBef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ru-RU" sz="1200" dirty="0">
                <a:solidFill>
                  <a:srgbClr val="042628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Формирование парковочных сессий и проверка их на оплату</a:t>
            </a:r>
          </a:p>
          <a:p>
            <a:pPr marL="216000" indent="-216000">
              <a:spcBef>
                <a:spcPts val="300"/>
              </a:spcBef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ru-RU" sz="1200" dirty="0">
                <a:solidFill>
                  <a:srgbClr val="042628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Формирование документов и начислений по нарушениям</a:t>
            </a:r>
          </a:p>
          <a:p>
            <a:pPr marL="216000" indent="-216000">
              <a:spcBef>
                <a:spcPts val="300"/>
              </a:spcBef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ru-RU" sz="1200" dirty="0">
                <a:solidFill>
                  <a:srgbClr val="042628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Arial"/>
              </a:rPr>
              <a:t>Автоматизация работы административных комиссий</a:t>
            </a:r>
          </a:p>
          <a:p>
            <a:pPr marL="216000" marR="0" lvl="0" indent="-216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endParaRPr sz="1800" dirty="0">
              <a:solidFill>
                <a:schemeClr val="dk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Arial"/>
            </a:endParaRPr>
          </a:p>
        </p:txBody>
      </p:sp>
      <p:sp>
        <p:nvSpPr>
          <p:cNvPr id="38" name="Заголовок 6">
            <a:extLst>
              <a:ext uri="{FF2B5EF4-FFF2-40B4-BE49-F238E27FC236}">
                <a16:creationId xmlns="" xmlns:a16="http://schemas.microsoft.com/office/drawing/2014/main" id="{F44EF000-7295-BB4F-AC9F-C37CEC2F1599}"/>
              </a:ext>
            </a:extLst>
          </p:cNvPr>
          <p:cNvSpPr txBox="1">
            <a:spLocks/>
          </p:cNvSpPr>
          <p:nvPr/>
        </p:nvSpPr>
        <p:spPr>
          <a:xfrm>
            <a:off x="838200" y="543696"/>
            <a:ext cx="903101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ПРОГРАММНОЕ ОБЕСПЕЧЕНИЕ</a:t>
            </a:r>
            <a:endParaRPr lang="ru-RU" dirty="0"/>
          </a:p>
        </p:txBody>
      </p:sp>
      <p:sp>
        <p:nvSpPr>
          <p:cNvPr id="39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4DA73D34-18A4-4262-9726-66FB465C8285}"/>
              </a:ext>
            </a:extLst>
          </p:cNvPr>
          <p:cNvSpPr/>
          <p:nvPr/>
        </p:nvSpPr>
        <p:spPr>
          <a:xfrm rot="5400000">
            <a:off x="10192346" y="-92335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656754" y="178288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5125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AD84C6"/>
      </a:hlink>
      <a:folHlink>
        <a:srgbClr val="8C8C8C"/>
      </a:folHlink>
    </a:clrScheme>
    <a:fontScheme name="Другая 3">
      <a:majorFont>
        <a:latin typeface="Yu Gothic UI Light"/>
        <a:ea typeface=""/>
        <a:cs typeface=""/>
      </a:majorFont>
      <a:minorFont>
        <a:latin typeface="Yu Gothic U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AD84C6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18885</TotalTime>
  <Words>1197</Words>
  <Application>Microsoft Office PowerPoint</Application>
  <PresentationFormat>Широкоэкранный</PresentationFormat>
  <Paragraphs>285</Paragraphs>
  <Slides>21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Yu Gothic UI</vt:lpstr>
      <vt:lpstr>Yu Gothic UI Light</vt:lpstr>
      <vt:lpstr>Yu Gothic UI Semilight</vt:lpstr>
      <vt:lpstr>Arial</vt:lpstr>
      <vt:lpstr>Calibri</vt:lpstr>
      <vt:lpstr>Century Gothic</vt:lpstr>
      <vt:lpstr>Noto Sans Symbols</vt:lpstr>
      <vt:lpstr>Ubuntu</vt:lpstr>
      <vt:lpstr>Wingdings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РЕШЕНИЯ</vt:lpstr>
      <vt:lpstr>СОСТАВ РЕШЕНИЯ</vt:lpstr>
      <vt:lpstr>Презентация PowerPoint</vt:lpstr>
      <vt:lpstr>СОСТАВ РЕШЕНИЯ</vt:lpstr>
      <vt:lpstr>СОСТАВ РЕШЕНИЯ</vt:lpstr>
      <vt:lpstr>СОСТАВ РЕШЕНИЯ</vt:lpstr>
      <vt:lpstr>СОСТАВ РЕШЕНИЯ</vt:lpstr>
      <vt:lpstr>СОСТАВ РЕШЕНИЯ</vt:lpstr>
      <vt:lpstr>СОСТАВ РЕШЕНИЯ</vt:lpstr>
      <vt:lpstr>СОСТАВ РЕШЕНИЯ</vt:lpstr>
    </vt:vector>
  </TitlesOfParts>
  <Company>Sollers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Яценко Сергей Сергеевич</dc:creator>
  <cp:lastModifiedBy>Кузнецова Татьяна Владимировна</cp:lastModifiedBy>
  <cp:revision>145</cp:revision>
  <cp:lastPrinted>2022-12-07T12:59:33Z</cp:lastPrinted>
  <dcterms:created xsi:type="dcterms:W3CDTF">2021-04-15T14:07:06Z</dcterms:created>
  <dcterms:modified xsi:type="dcterms:W3CDTF">2023-05-24T10:00:54Z</dcterms:modified>
</cp:coreProperties>
</file>