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96" r:id="rId4"/>
    <p:sldId id="298" r:id="rId5"/>
    <p:sldId id="294" r:id="rId6"/>
    <p:sldId id="300" r:id="rId7"/>
    <p:sldId id="301" r:id="rId8"/>
    <p:sldId id="302" r:id="rId9"/>
    <p:sldId id="297" r:id="rId10"/>
    <p:sldId id="303" r:id="rId11"/>
    <p:sldId id="293" r:id="rId12"/>
    <p:sldId id="304" r:id="rId13"/>
    <p:sldId id="306" r:id="rId14"/>
    <p:sldId id="305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8A"/>
    <a:srgbClr val="FFFF99"/>
    <a:srgbClr val="FFFF66"/>
    <a:srgbClr val="FFFFCC"/>
    <a:srgbClr val="FCFEAC"/>
    <a:srgbClr val="F7FF93"/>
    <a:srgbClr val="F5AD77"/>
    <a:srgbClr val="FCE6D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7" autoAdjust="0"/>
    <p:restoredTop sz="86391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sideWall>
      <c:spPr>
        <a:solidFill>
          <a:srgbClr val="C0C0C0"/>
        </a:solidFill>
        <a:ln w="12691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691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6.9496211092737407E-3"/>
          <c:w val="0.7197415271724219"/>
          <c:h val="0.993050378890725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5272807912899791"/>
                  <c:y val="0.11634673107137666"/>
                </c:manualLayout>
              </c:layout>
              <c:tx>
                <c:rich>
                  <a:bodyPr/>
                  <a:lstStyle/>
                  <a:p>
                    <a:r>
                      <a:rPr lang="en-US" sz="4000"/>
                      <a:t>40</a:t>
                    </a:r>
                    <a:r>
                      <a:rPr lang="ru-RU" sz="4000"/>
                      <a:t>%</a:t>
                    </a:r>
                    <a:endParaRPr lang="en-US" sz="4000"/>
                  </a:p>
                </c:rich>
              </c:tx>
              <c:showVal val="1"/>
            </c:dLbl>
            <c:delete val="1"/>
          </c:dLbls>
          <c:cat>
            <c:strRef>
              <c:f>Sheet1!$B$1:$E$1</c:f>
              <c:strCache>
                <c:ptCount val="2"/>
                <c:pt idx="0">
                  <c:v>другие виды речевой патологии 60%</c:v>
                </c:pt>
                <c:pt idx="1">
                  <c:v>ОНР 40%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9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2"/>
                <c:pt idx="0">
                  <c:v>другие виды речевой патологии 60%</c:v>
                </c:pt>
                <c:pt idx="1">
                  <c:v>ОНР 40%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9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2"/>
                <c:pt idx="0">
                  <c:v>другие виды речевой патологии 60%</c:v>
                </c:pt>
                <c:pt idx="1">
                  <c:v>ОНР 40%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130115679984592"/>
          <c:y val="0.31074094065727031"/>
          <c:w val="0.26643129678234667"/>
          <c:h val="0.23229708241096983"/>
        </c:manualLayout>
      </c:layout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0.42187</cdr:x>
      <cdr:y>0.49975</cdr:y>
    </cdr:from>
    <cdr:to>
      <cdr:x>0.58681</cdr:x>
      <cdr:y>0.64596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1859" y="2261850"/>
          <a:ext cx="1357322" cy="661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4000" b="1" i="0" strike="noStrike" dirty="0" smtClean="0">
              <a:solidFill>
                <a:srgbClr val="000000"/>
              </a:solidFill>
              <a:latin typeface="Arial Cyr"/>
            </a:rPr>
            <a:t>60</a:t>
          </a:r>
          <a:r>
            <a:rPr lang="ru-RU" sz="4000" b="1" dirty="0">
              <a:solidFill>
                <a:srgbClr val="000000"/>
              </a:solidFill>
              <a:latin typeface="Arial Cyr"/>
            </a:rPr>
            <a:t>%</a:t>
          </a:r>
          <a:endParaRPr lang="ru-RU" sz="4000" b="1" i="0" strike="noStrike" dirty="0">
            <a:solidFill>
              <a:srgbClr val="000000"/>
            </a:solidFill>
            <a:latin typeface="Arial Cyr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5067EC-DA66-4CE7-94CF-E55ECDA321B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E63A36-5FB2-43D1-B105-FFE467BC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78A4D-40E7-4A0E-A535-7764E7CF0AA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9B6681-F0DA-4850-8B69-8623E2CE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8885D-0E90-4A0A-8C24-97AF0537F1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9CB9-CB29-46F1-B91D-16C6F43BC2C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0162-BC72-4573-9A0F-B6A24EA8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BA7-0B3F-4718-B18D-170925DFBA5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01C8-9152-475A-B3B3-6B238C4A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DAE4-62BC-4A8A-A1F8-EACA508FBED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C150-5153-4BED-B88E-A625C5253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5AE4-DFA7-4E12-890E-313A967AD4F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54E4-A664-4C40-8CE1-8A4F42F7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B9E3-5524-4421-B0AE-B1058B9189D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697F-C6EC-4855-BCC1-81285546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7A09-62FC-4FFA-9546-FF29003BAA8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A7E2-D646-4EFB-9DEA-6F62B145A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066E-9335-41A2-B74C-B62AC85B4E9A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61E3-B0FF-4642-914F-640F5A32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038E-701A-4EF4-BF26-4F7E9D2D0A1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8A2E-E2AC-4204-A612-72A40D494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5550-0B4A-42D3-BB2F-B0C0730E614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4C8C-9F02-46B8-814C-2E731EE6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C1ED-ED61-4F60-B799-FC882C532D2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53A5-9082-40DA-8B6E-E54E6516A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D0AC-5D8B-479B-A44A-006B8897DD1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CC93-BE05-4BE1-800D-F8933430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25000">
              <a:srgbClr val="FFFF66"/>
            </a:gs>
            <a:gs pos="75000">
              <a:srgbClr val="FFFF99"/>
            </a:gs>
            <a:gs pos="100000">
              <a:srgbClr val="FBFE8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42CFE-5F84-4A90-848B-49B48AD350E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723791-8DEC-4263-A975-050A08BA1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43852" cy="6072230"/>
          </a:xfrm>
          <a:noFill/>
          <a:ln w="79375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ТЕМАТИЧЕСКИЕ КОМПЛЕКСЫ КАК СРЕДСТВО ЭФФЕКТИВНОГО ВЗАИМОДЕЙСТВИЯ ПЕДАГОГОВ И ДЕТЕЙ С ОНР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Учитель-логопед  Петрова Анна Сергеевна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МАДОУ № 151</a:t>
            </a:r>
            <a:r>
              <a:rPr lang="ru-RU" sz="2000" b="1" dirty="0" smtClean="0"/>
              <a:t>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2000" b="1" dirty="0" smtClean="0"/>
              <a:t>г.Мурманск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214563"/>
            <a:ext cx="3071812" cy="1071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428868"/>
            <a:ext cx="46434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643050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n-lt"/>
              </a:rPr>
              <a:t>– это описание процесса в виде пошаговой, поэтапной последовательности с указанием действий, средств, </a:t>
            </a:r>
          </a:p>
          <a:p>
            <a:r>
              <a:rPr lang="ru-RU" sz="2800" b="1" dirty="0" smtClean="0">
                <a:latin typeface="+mn-lt"/>
              </a:rPr>
              <a:t>времени на реализацию и предполагаемых результатов.</a:t>
            </a:r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ребель фото\IMG_20170921_095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1742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фребель фото\IMG_20170921_095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1874182" cy="20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IMG_20171017_1225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14544">
            <a:off x="1214414" y="2428868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071802" y="2928934"/>
            <a:ext cx="2786082" cy="15001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>
                  <a:gamma/>
                  <a:tint val="20000"/>
                  <a:invGamma/>
                </a:srgbClr>
              </a:gs>
              <a:gs pos="100000">
                <a:srgbClr val="D99594"/>
              </a:gs>
            </a:gsLst>
            <a:lin ang="5400000" scaled="1"/>
          </a:gradFill>
          <a:ln w="1905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ИГРОВЫЕ ТЕМАТИЧЕСКИЕ КОМПЛЕКСЫ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28596" y="2928934"/>
            <a:ext cx="2357454" cy="12144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/>
              </a:gs>
              <a:gs pos="100000">
                <a:srgbClr val="CCC0D9">
                  <a:gamma/>
                  <a:tint val="2862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АРТИКУЛЯЦИ-ОННАЯ ГИМНАСТИКА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072066" y="5072074"/>
            <a:ext cx="2667005" cy="12144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/>
              </a:gs>
              <a:gs pos="100000">
                <a:srgbClr val="CCC0D9">
                  <a:gamma/>
                  <a:tint val="2862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ПАЛЬЧИКОВАЯ ГИМНАСТИКА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357290" y="5000636"/>
            <a:ext cx="2857520" cy="12858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/>
              </a:gs>
              <a:gs pos="100000">
                <a:srgbClr val="CCC0D9">
                  <a:gamma/>
                  <a:tint val="2862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ОБЩЕУКРЕПЛЯЮЩАЯ ГИМНАСТИКА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286116" y="1142984"/>
            <a:ext cx="2286016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/>
              </a:gs>
              <a:gs pos="100000">
                <a:srgbClr val="CCC0D9">
                  <a:gamma/>
                  <a:tint val="2862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ИГРЫ С НАБОРОМ «ДАРЫ ФРЁБЕЛЯ»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072198" y="3071810"/>
            <a:ext cx="2714644" cy="12858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/>
              </a:gs>
              <a:gs pos="100000">
                <a:srgbClr val="CCC0D9">
                  <a:gamma/>
                  <a:tint val="2862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РАЗВИТИЕ НАВЫКОВ ФОНЕМАТИЧЕСКОГО АНАЛИЗА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5128" name="AutoShape 8"/>
          <p:cNvCxnSpPr>
            <a:cxnSpLocks noChangeShapeType="1"/>
            <a:stCxn id="5121" idx="1"/>
          </p:cNvCxnSpPr>
          <p:nvPr/>
        </p:nvCxnSpPr>
        <p:spPr bwMode="auto">
          <a:xfrm rot="10800000" flipV="1">
            <a:off x="2786050" y="3679032"/>
            <a:ext cx="285752" cy="107157"/>
          </a:xfrm>
          <a:prstGeom prst="straightConnector1">
            <a:avLst/>
          </a:prstGeom>
          <a:noFill/>
          <a:ln w="28575">
            <a:solidFill>
              <a:srgbClr val="3F3151"/>
            </a:solidFill>
            <a:round/>
            <a:headEnd/>
            <a:tailEnd type="triangle" w="med" len="med"/>
          </a:ln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 rot="5400000">
            <a:off x="2889221" y="4468837"/>
            <a:ext cx="584214" cy="504805"/>
          </a:xfrm>
          <a:prstGeom prst="straightConnector1">
            <a:avLst/>
          </a:prstGeom>
          <a:noFill/>
          <a:ln w="28575">
            <a:solidFill>
              <a:srgbClr val="3F315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 rot="16200000" flipH="1">
            <a:off x="5536412" y="4464850"/>
            <a:ext cx="642946" cy="571505"/>
          </a:xfrm>
          <a:prstGeom prst="straightConnector1">
            <a:avLst/>
          </a:prstGeom>
          <a:noFill/>
          <a:ln w="28575">
            <a:solidFill>
              <a:srgbClr val="3F3151"/>
            </a:solidFill>
            <a:round/>
            <a:headEnd/>
            <a:tailEnd type="triangle" w="med" len="med"/>
          </a:ln>
        </p:spPr>
      </p:cxnSp>
      <p:cxnSp>
        <p:nvCxnSpPr>
          <p:cNvPr id="17" name="AutoShape 8"/>
          <p:cNvCxnSpPr>
            <a:cxnSpLocks noChangeShapeType="1"/>
            <a:stCxn id="5121" idx="3"/>
          </p:cNvCxnSpPr>
          <p:nvPr/>
        </p:nvCxnSpPr>
        <p:spPr bwMode="auto">
          <a:xfrm>
            <a:off x="5857884" y="3679033"/>
            <a:ext cx="214314" cy="35719"/>
          </a:xfrm>
          <a:prstGeom prst="straightConnector1">
            <a:avLst/>
          </a:prstGeom>
          <a:noFill/>
          <a:ln w="28575">
            <a:solidFill>
              <a:srgbClr val="3F3151"/>
            </a:solidFill>
            <a:round/>
            <a:headEnd/>
            <a:tailEnd type="triangle" w="med" len="med"/>
          </a:ln>
        </p:spPr>
      </p:cxnSp>
      <p:cxnSp>
        <p:nvCxnSpPr>
          <p:cNvPr id="21" name="AutoShape 8"/>
          <p:cNvCxnSpPr>
            <a:cxnSpLocks noChangeShapeType="1"/>
            <a:stCxn id="5121" idx="0"/>
          </p:cNvCxnSpPr>
          <p:nvPr/>
        </p:nvCxnSpPr>
        <p:spPr bwMode="auto">
          <a:xfrm rot="5400000" flipH="1" flipV="1">
            <a:off x="4304108" y="2732479"/>
            <a:ext cx="357190" cy="35721"/>
          </a:xfrm>
          <a:prstGeom prst="straightConnector1">
            <a:avLst/>
          </a:prstGeom>
          <a:noFill/>
          <a:ln w="28575">
            <a:solidFill>
              <a:srgbClr val="3F3151"/>
            </a:solidFill>
            <a:round/>
            <a:headEnd/>
            <a:tailEnd type="triangl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:\Users\Admin\Desktop\фребель фото\IMG_20170919_105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фребель фото\IMG_20170919_105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42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организации тематических игровых комплексов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57224" y="1571612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добровольность участия в игре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взрослый – непосредственный участник игры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небольшая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продолжительность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систематическое участие в игре</a:t>
            </a: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многократное повторение игр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Admin\Desktop\фребель фото\IMG_20170921_115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14818"/>
            <a:ext cx="3500462" cy="22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 rot="8556138">
            <a:off x="4150328" y="506430"/>
            <a:ext cx="2701597" cy="177251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практическом уровне усвоили </a:t>
            </a:r>
            <a:r>
              <a:rPr lang="ru-RU" b="1" dirty="0" err="1" smtClean="0">
                <a:solidFill>
                  <a:schemeClr val="tx1"/>
                </a:solidFill>
              </a:rPr>
              <a:t>лексико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</a:rPr>
              <a:t>граммати-ческие</a:t>
            </a:r>
            <a:r>
              <a:rPr lang="ru-RU" b="1" dirty="0" smtClean="0">
                <a:solidFill>
                  <a:schemeClr val="tx1"/>
                </a:solidFill>
              </a:rPr>
              <a:t> средства языка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2862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1542767">
            <a:off x="5597281" y="2070406"/>
            <a:ext cx="2857520" cy="1877416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овладели элементами грамоты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15074953">
            <a:off x="4805289" y="4176003"/>
            <a:ext cx="2857520" cy="178595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повысили свой уровень развития  связной речи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 rot="19901958">
            <a:off x="2350672" y="4494752"/>
            <a:ext cx="2857520" cy="189741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сравнивают и обобщают, </a:t>
            </a:r>
            <a:r>
              <a:rPr lang="ru-RU" b="1" dirty="0" err="1" smtClean="0">
                <a:solidFill>
                  <a:schemeClr val="tx1"/>
                </a:solidFill>
              </a:rPr>
              <a:t>анализи-руют</a:t>
            </a:r>
            <a:r>
              <a:rPr lang="ru-RU" b="1" dirty="0" smtClean="0">
                <a:solidFill>
                  <a:schemeClr val="tx1"/>
                </a:solidFill>
              </a:rPr>
              <a:t>, классифицируют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4445875">
            <a:off x="1835942" y="736497"/>
            <a:ext cx="2730179" cy="192511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фонетически</a:t>
            </a:r>
            <a:r>
              <a:rPr lang="ru-RU" b="1" dirty="0" smtClean="0">
                <a:solidFill>
                  <a:schemeClr val="tx1"/>
                </a:solidFill>
              </a:rPr>
              <a:t> правильно оформляют звуковую сторону речи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 rot="1845856">
            <a:off x="898616" y="2676838"/>
            <a:ext cx="2857520" cy="178595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усвоили элементарные математические представления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57620" y="2714620"/>
            <a:ext cx="1643074" cy="1428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Метод игровых тематических комплексов позволяет</a:t>
            </a:r>
            <a:r>
              <a:rPr lang="ru-RU" sz="3600" b="1" i="1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857752" y="1643050"/>
            <a:ext cx="37147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общему развитию дошкольников с ОРН;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благоприятные условия для развития детей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развитие способностей и творческого потенциала;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объединению обучения и воспитания в целостный образовательный процесс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ребель фото\IMG_20170919_105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214422"/>
            <a:ext cx="73580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C:\Users\АННА\Desktop\Без назван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48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CC"/>
              </a:gs>
              <a:gs pos="25000">
                <a:srgbClr val="FFFFCC"/>
              </a:gs>
              <a:gs pos="75000">
                <a:srgbClr val="FFFF99"/>
              </a:gs>
              <a:gs pos="100000">
                <a:srgbClr val="FCFEAC"/>
              </a:gs>
            </a:gsLst>
            <a:lin ang="5400000" scaled="0"/>
          </a:gradFill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по количеству детей с общим недоразвитием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реб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400" y="785794"/>
            <a:ext cx="2503278" cy="2476506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дары фребе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5209592" cy="3000396"/>
          </a:xfrm>
          <a:prstGeom prst="rect">
            <a:avLst/>
          </a:prstGeom>
          <a:noFill/>
        </p:spPr>
      </p:pic>
      <p:sp>
        <p:nvSpPr>
          <p:cNvPr id="2054" name="AutoShape 6" descr="Картинки по запросу дары фреб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дары фреб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7187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Фридрих Вильгельм Август </a:t>
            </a:r>
            <a:r>
              <a:rPr lang="ru-RU" b="1" dirty="0" err="1" smtClean="0"/>
              <a:t>Фрёбель</a:t>
            </a:r>
            <a:endParaRPr lang="ru-RU" b="1" dirty="0" smtClean="0"/>
          </a:p>
          <a:p>
            <a:pPr algn="ctr"/>
            <a:r>
              <a:rPr lang="ru-RU" b="1" dirty="0" smtClean="0"/>
              <a:t>(1782-1852)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928670"/>
            <a:ext cx="531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Игровой набор «Дары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Фрёбеля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2428868"/>
            <a:ext cx="3000396" cy="1785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ИГРОВЫХ ТЕМАТИЧЕСКИХ КОМПЛЕКСОВ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4929198"/>
            <a:ext cx="1771656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родители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2786058"/>
            <a:ext cx="1643074" cy="1143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воспита-тели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642918"/>
            <a:ext cx="1928826" cy="12144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дети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714620"/>
            <a:ext cx="1643074" cy="1143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stCxn id="4" idx="0"/>
            <a:endCxn id="8" idx="2"/>
          </p:cNvCxnSpPr>
          <p:nvPr/>
        </p:nvCxnSpPr>
        <p:spPr>
          <a:xfrm rot="5400000" flipH="1" flipV="1">
            <a:off x="4232669" y="2125257"/>
            <a:ext cx="571504" cy="3571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4"/>
            <a:endCxn id="6" idx="0"/>
          </p:cNvCxnSpPr>
          <p:nvPr/>
        </p:nvCxnSpPr>
        <p:spPr>
          <a:xfrm rot="16200000" flipH="1">
            <a:off x="4157658" y="4557722"/>
            <a:ext cx="714380" cy="2857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9" idx="3"/>
          </p:cNvCxnSpPr>
          <p:nvPr/>
        </p:nvCxnSpPr>
        <p:spPr>
          <a:xfrm rot="10800000">
            <a:off x="2428860" y="3286125"/>
            <a:ext cx="571504" cy="3571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7" idx="1"/>
          </p:cNvCxnSpPr>
          <p:nvPr/>
        </p:nvCxnSpPr>
        <p:spPr>
          <a:xfrm>
            <a:off x="6000760" y="3357562"/>
            <a:ext cx="785818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357422" y="1785926"/>
            <a:ext cx="1285884" cy="92869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29256" y="1785926"/>
            <a:ext cx="1428760" cy="107157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5357818" y="3857628"/>
            <a:ext cx="1500198" cy="114300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57422" y="3786190"/>
            <a:ext cx="1357322" cy="121444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214554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>
              <a:buFont typeface="Arial" pitchFamily="34" charset="0"/>
              <a:buChar char="•"/>
            </a:pPr>
            <a:r>
              <a:rPr lang="ru-RU" sz="36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оптимизация условий коррекционно-развивающей работы</a:t>
            </a:r>
            <a:r>
              <a:rPr lang="ru-RU" sz="3600" i="1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+mn-lt"/>
                <a:ea typeface="Times New Roman" pitchFamily="18" charset="0"/>
                <a:cs typeface="Times New Roman" pitchFamily="18" charset="0"/>
              </a:rPr>
              <a:t>с детьми  5-7 лет с ОНР через использование метода  игровых тематических  комплексов. </a:t>
            </a:r>
            <a:endParaRPr lang="ru-RU" sz="3600" dirty="0" smtClean="0"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3642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0850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endParaRPr lang="ru-RU" sz="40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АННА\Desktop\centuryofthechild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1911985" cy="200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800840" cy="857256"/>
          </a:xfrm>
        </p:spPr>
        <p:txBody>
          <a:bodyPr/>
          <a:lstStyle/>
          <a:p>
            <a:pPr algn="l"/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32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0034" y="1357298"/>
            <a:ext cx="52149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Коррекция речевых нарушений через: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развитие мелкой артикуляционной и ручной моторики;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формирование лексико-грамматических категорий;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коррекция связной речи;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овладение навыками фонематического анализа.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коммуникативных способностей и умений.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Формирование математических представлений.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познавательных способностей.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Обучение  овладению способами практического общения в различных жизненных ситуациях.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фребель фото\IMG_20170919_105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04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тематические комплексы разработаны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в соответствии с ФГОС  ДО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171448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i="1" dirty="0" smtClean="0">
                <a:latin typeface="+mn-lt"/>
              </a:rPr>
              <a:t>определены</a:t>
            </a:r>
            <a:r>
              <a:rPr lang="ru-RU" sz="2400" b="1" dirty="0" smtClean="0">
                <a:latin typeface="+mn-lt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педагогические задачи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образовательные области,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виды детской деятельности.</a:t>
            </a:r>
            <a:endParaRPr lang="ru-RU" sz="2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ребель фото\IMG_20170921_115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lvl="0" algn="l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направления: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285860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речевое развитие;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познавательных способностей: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сенсорное развитие (восприятие: цвет, форма, размер);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интеллектуальное развитие (мышление: анализ, синтез, обобщение, классификация);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-творческое развитие (воображение);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математическое развитие (форма, размер, количество, пространственные отношения);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элементы подготовки к обучению грамоте (звуковой анализ и синтез);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9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физическое развитие.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Admin\Desktop\фребель фото\IMG_20170919_1052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2214578" cy="17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2717800" y="457200"/>
            <a:ext cx="4044950" cy="67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B8B7">
                  <a:gamma/>
                  <a:tint val="14118"/>
                  <a:invGamma/>
                </a:srgbClr>
              </a:gs>
              <a:gs pos="50000">
                <a:srgbClr val="E5B8B7"/>
              </a:gs>
              <a:gs pos="100000">
                <a:srgbClr val="E5B8B7">
                  <a:gamma/>
                  <a:tint val="14118"/>
                  <a:invGamma/>
                </a:srgbClr>
              </a:gs>
            </a:gsLst>
            <a:lin ang="5400000" scaled="1"/>
          </a:gra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МОДЕЛЬ КОРРЕКЦИОННО-РАЗВИВАЮЩЕГО ВОЗДЕЙСТВИЯ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3094038" y="1222375"/>
            <a:ext cx="3179762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>
                  <a:gamma/>
                  <a:tint val="14118"/>
                  <a:invGamma/>
                </a:srgbClr>
              </a:gs>
              <a:gs pos="50000">
                <a:srgbClr val="CCC0D9"/>
              </a:gs>
              <a:gs pos="100000">
                <a:srgbClr val="CCC0D9">
                  <a:gamma/>
                  <a:tint val="14118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5851525" y="2263775"/>
            <a:ext cx="423863" cy="207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элементы обучения грамоте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 rot="5400000">
            <a:off x="1683527" y="2888449"/>
            <a:ext cx="1133475" cy="7858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B8B7">
                  <a:gamma/>
                  <a:tint val="0"/>
                  <a:invGamma/>
                </a:srgbClr>
              </a:gs>
              <a:gs pos="50000">
                <a:srgbClr val="E5B8B7"/>
              </a:gs>
              <a:gs pos="100000">
                <a:srgbClr val="E5B8B7">
                  <a:gamma/>
                  <a:tint val="0"/>
                  <a:invGamma/>
                </a:srgbClr>
              </a:gs>
            </a:gsLst>
            <a:lin ang="5400000" scaled="1"/>
          </a:gra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направления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коррекци-онной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работы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3" name="Oval 39"/>
          <p:cNvSpPr>
            <a:spLocks noChangeArrowheads="1"/>
          </p:cNvSpPr>
          <p:nvPr/>
        </p:nvSpPr>
        <p:spPr bwMode="auto">
          <a:xfrm>
            <a:off x="500034" y="1142984"/>
            <a:ext cx="1427163" cy="914400"/>
          </a:xfrm>
          <a:prstGeom prst="ellipse">
            <a:avLst/>
          </a:prstGeom>
          <a:gradFill rotWithShape="1">
            <a:gsLst>
              <a:gs pos="0">
                <a:srgbClr val="FBD4B4"/>
              </a:gs>
              <a:gs pos="100000">
                <a:srgbClr val="FBD4B4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Родители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3094038" y="1697038"/>
            <a:ext cx="3179762" cy="387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>
                  <a:gamma/>
                  <a:tint val="14118"/>
                  <a:invGamma/>
                </a:srgbClr>
              </a:gs>
              <a:gs pos="50000">
                <a:srgbClr val="CCC0D9"/>
              </a:gs>
              <a:gs pos="100000">
                <a:srgbClr val="CCC0D9">
                  <a:gamma/>
                  <a:tint val="14118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3094038" y="5538788"/>
            <a:ext cx="317976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>
                  <a:gamma/>
                  <a:tint val="14118"/>
                  <a:invGamma/>
                </a:srgbClr>
              </a:gs>
              <a:gs pos="50000">
                <a:srgbClr val="CCC0D9"/>
              </a:gs>
              <a:gs pos="100000">
                <a:srgbClr val="CCC0D9">
                  <a:gamma/>
                  <a:tint val="14118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физическое развитие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94038" y="5008563"/>
            <a:ext cx="3179762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>
                  <a:gamma/>
                  <a:tint val="14118"/>
                  <a:invGamma/>
                </a:srgbClr>
              </a:gs>
              <a:gs pos="50000">
                <a:srgbClr val="CCC0D9"/>
              </a:gs>
              <a:gs pos="100000">
                <a:srgbClr val="CCC0D9">
                  <a:gamma/>
                  <a:tint val="14118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3094038" y="4483100"/>
            <a:ext cx="3179762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0D9">
                  <a:gamma/>
                  <a:tint val="14118"/>
                  <a:invGamma/>
                </a:srgbClr>
              </a:gs>
              <a:gs pos="50000">
                <a:srgbClr val="CCC0D9"/>
              </a:gs>
              <a:gs pos="100000">
                <a:srgbClr val="CCC0D9">
                  <a:gamma/>
                  <a:tint val="14118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5127625" y="2263775"/>
            <a:ext cx="423863" cy="207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математическое развитие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4398963" y="2263775"/>
            <a:ext cx="423862" cy="207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творческое развитие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757613" y="2263775"/>
            <a:ext cx="423862" cy="207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интеллектуальное развитие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>
            <a:off x="3094038" y="2263775"/>
            <a:ext cx="423862" cy="2070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сенсорное развитие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4" name="AutoShape 30"/>
          <p:cNvSpPr>
            <a:spLocks noChangeArrowheads="1"/>
          </p:cNvSpPr>
          <p:nvPr/>
        </p:nvSpPr>
        <p:spPr bwMode="auto">
          <a:xfrm rot="5400000">
            <a:off x="6461935" y="2753512"/>
            <a:ext cx="1006475" cy="6429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B8B7">
                  <a:gamma/>
                  <a:tint val="0"/>
                  <a:invGamma/>
                </a:srgbClr>
              </a:gs>
              <a:gs pos="50000">
                <a:srgbClr val="E5B8B7"/>
              </a:gs>
              <a:gs pos="100000">
                <a:srgbClr val="E5B8B7">
                  <a:gamma/>
                  <a:tint val="0"/>
                  <a:invGamma/>
                </a:srgbClr>
              </a:gs>
            </a:gsLst>
            <a:lin ang="5400000" scaled="1"/>
          </a:gra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Формы работы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571472" y="4429132"/>
            <a:ext cx="1503363" cy="914400"/>
          </a:xfrm>
          <a:prstGeom prst="ellipse">
            <a:avLst/>
          </a:prstGeom>
          <a:gradFill rotWithShape="1">
            <a:gsLst>
              <a:gs pos="0">
                <a:srgbClr val="FBD4B4"/>
              </a:gs>
              <a:gs pos="100000">
                <a:srgbClr val="FBD4B4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Логопед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Воспитатели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7000892" y="1214422"/>
            <a:ext cx="1571636" cy="914400"/>
          </a:xfrm>
          <a:prstGeom prst="ellipse">
            <a:avLst/>
          </a:prstGeom>
          <a:gradFill rotWithShape="1">
            <a:gsLst>
              <a:gs pos="0">
                <a:srgbClr val="DAEEF3"/>
              </a:gs>
              <a:gs pos="100000">
                <a:srgbClr val="DAEEF3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Подгрупповые занятия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7500958" y="2643182"/>
            <a:ext cx="1357322" cy="914400"/>
          </a:xfrm>
          <a:prstGeom prst="ellipse">
            <a:avLst/>
          </a:prstGeom>
          <a:gradFill rotWithShape="1">
            <a:gsLst>
              <a:gs pos="0">
                <a:srgbClr val="DAEEF3"/>
              </a:gs>
              <a:gs pos="100000">
                <a:srgbClr val="DAEEF3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Индиви-дуальные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6929454" y="4143380"/>
            <a:ext cx="1500198" cy="928694"/>
          </a:xfrm>
          <a:prstGeom prst="ellipse">
            <a:avLst/>
          </a:prstGeom>
          <a:gradFill rotWithShape="1">
            <a:gsLst>
              <a:gs pos="0">
                <a:srgbClr val="DAEEF3"/>
              </a:gs>
              <a:gs pos="100000">
                <a:srgbClr val="DAEEF3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ShapeType="1"/>
          </p:cNvSpPr>
          <p:nvPr/>
        </p:nvSpPr>
        <p:spPr bwMode="auto">
          <a:xfrm flipH="1">
            <a:off x="1071538" y="2071678"/>
            <a:ext cx="142876" cy="655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7" name="AutoShape 23"/>
          <p:cNvSpPr>
            <a:spLocks noChangeShapeType="1"/>
          </p:cNvSpPr>
          <p:nvPr/>
        </p:nvSpPr>
        <p:spPr bwMode="auto">
          <a:xfrm>
            <a:off x="1142976" y="3714752"/>
            <a:ext cx="214314" cy="6556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5" name="AutoShape 21"/>
          <p:cNvSpPr>
            <a:spLocks noChangeShapeType="1"/>
          </p:cNvSpPr>
          <p:nvPr/>
        </p:nvSpPr>
        <p:spPr bwMode="auto">
          <a:xfrm flipV="1">
            <a:off x="7286644" y="3071810"/>
            <a:ext cx="269874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4" name="AutoShape 20"/>
          <p:cNvSpPr>
            <a:spLocks noChangeShapeType="1"/>
          </p:cNvSpPr>
          <p:nvPr/>
        </p:nvSpPr>
        <p:spPr bwMode="auto">
          <a:xfrm flipV="1">
            <a:off x="7072330" y="2000240"/>
            <a:ext cx="452436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3" name="AutoShape 19"/>
          <p:cNvSpPr>
            <a:spLocks noChangeShapeType="1"/>
          </p:cNvSpPr>
          <p:nvPr/>
        </p:nvSpPr>
        <p:spPr bwMode="auto">
          <a:xfrm>
            <a:off x="6786578" y="3571876"/>
            <a:ext cx="571504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2" name="AutoShape 18"/>
          <p:cNvSpPr>
            <a:spLocks noChangeShapeType="1"/>
          </p:cNvSpPr>
          <p:nvPr/>
        </p:nvSpPr>
        <p:spPr bwMode="auto">
          <a:xfrm>
            <a:off x="1500167" y="2071678"/>
            <a:ext cx="357190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41" name="AutoShape 17"/>
          <p:cNvSpPr>
            <a:spLocks noChangeShapeType="1"/>
          </p:cNvSpPr>
          <p:nvPr/>
        </p:nvSpPr>
        <p:spPr bwMode="auto">
          <a:xfrm flipV="1">
            <a:off x="1500167" y="3857627"/>
            <a:ext cx="357190" cy="4937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2892425" y="1438275"/>
            <a:ext cx="201613" cy="4449763"/>
          </a:xfrm>
          <a:prstGeom prst="leftBracket">
            <a:avLst>
              <a:gd name="adj" fmla="val 18392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8" name="AutoShape 14"/>
          <p:cNvSpPr>
            <a:spLocks/>
          </p:cNvSpPr>
          <p:nvPr/>
        </p:nvSpPr>
        <p:spPr bwMode="auto">
          <a:xfrm>
            <a:off x="6273800" y="1438275"/>
            <a:ext cx="184150" cy="4449763"/>
          </a:xfrm>
          <a:prstGeom prst="rightBracket">
            <a:avLst>
              <a:gd name="adj" fmla="val 20136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7" name="AutoShape 13"/>
          <p:cNvSpPr>
            <a:spLocks noChangeShapeType="1"/>
          </p:cNvSpPr>
          <p:nvPr/>
        </p:nvSpPr>
        <p:spPr bwMode="auto">
          <a:xfrm>
            <a:off x="2892425" y="1912938"/>
            <a:ext cx="2016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6" name="AutoShape 12"/>
          <p:cNvSpPr>
            <a:spLocks noChangeShapeType="1"/>
          </p:cNvSpPr>
          <p:nvPr/>
        </p:nvSpPr>
        <p:spPr bwMode="auto">
          <a:xfrm>
            <a:off x="2892425" y="4686300"/>
            <a:ext cx="2016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5" name="AutoShape 11"/>
          <p:cNvSpPr>
            <a:spLocks noChangeShapeType="1"/>
          </p:cNvSpPr>
          <p:nvPr/>
        </p:nvSpPr>
        <p:spPr bwMode="auto">
          <a:xfrm>
            <a:off x="2892425" y="5194300"/>
            <a:ext cx="2016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4" name="AutoShape 10"/>
          <p:cNvSpPr>
            <a:spLocks noChangeShapeType="1"/>
          </p:cNvSpPr>
          <p:nvPr/>
        </p:nvSpPr>
        <p:spPr bwMode="auto">
          <a:xfrm>
            <a:off x="6273800" y="1912938"/>
            <a:ext cx="184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3" name="AutoShape 9"/>
          <p:cNvSpPr>
            <a:spLocks noChangeShapeType="1"/>
          </p:cNvSpPr>
          <p:nvPr/>
        </p:nvSpPr>
        <p:spPr bwMode="auto">
          <a:xfrm>
            <a:off x="6273800" y="4686300"/>
            <a:ext cx="184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2" name="AutoShape 8"/>
          <p:cNvSpPr>
            <a:spLocks noChangeShapeType="1"/>
          </p:cNvSpPr>
          <p:nvPr/>
        </p:nvSpPr>
        <p:spPr bwMode="auto">
          <a:xfrm>
            <a:off x="6273800" y="5194300"/>
            <a:ext cx="184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1" name="AutoShape 7"/>
          <p:cNvSpPr>
            <a:spLocks noChangeShapeType="1"/>
          </p:cNvSpPr>
          <p:nvPr/>
        </p:nvSpPr>
        <p:spPr bwMode="auto">
          <a:xfrm>
            <a:off x="2627313" y="3211513"/>
            <a:ext cx="265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30" name="AutoShape 6"/>
          <p:cNvSpPr>
            <a:spLocks noChangeShapeType="1"/>
          </p:cNvSpPr>
          <p:nvPr/>
        </p:nvSpPr>
        <p:spPr bwMode="auto">
          <a:xfrm rot="5400000" flipV="1">
            <a:off x="-630112" y="3227546"/>
            <a:ext cx="2643208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29" name="AutoShape 5"/>
          <p:cNvSpPr>
            <a:spLocks noChangeShapeType="1"/>
          </p:cNvSpPr>
          <p:nvPr/>
        </p:nvSpPr>
        <p:spPr bwMode="auto">
          <a:xfrm>
            <a:off x="3287713" y="2074863"/>
            <a:ext cx="0" cy="196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28" name="AutoShape 4"/>
          <p:cNvSpPr>
            <a:spLocks noChangeShapeType="1"/>
          </p:cNvSpPr>
          <p:nvPr/>
        </p:nvSpPr>
        <p:spPr bwMode="auto">
          <a:xfrm>
            <a:off x="3929063" y="2074863"/>
            <a:ext cx="0" cy="196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27" name="AutoShape 3"/>
          <p:cNvSpPr>
            <a:spLocks noChangeShapeType="1"/>
          </p:cNvSpPr>
          <p:nvPr/>
        </p:nvSpPr>
        <p:spPr bwMode="auto">
          <a:xfrm>
            <a:off x="4568825" y="2074863"/>
            <a:ext cx="0" cy="196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26" name="AutoShape 2"/>
          <p:cNvSpPr>
            <a:spLocks noChangeShapeType="1"/>
          </p:cNvSpPr>
          <p:nvPr/>
        </p:nvSpPr>
        <p:spPr bwMode="auto">
          <a:xfrm>
            <a:off x="5330825" y="2074863"/>
            <a:ext cx="0" cy="196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25" name="AutoShape 1"/>
          <p:cNvSpPr>
            <a:spLocks noChangeShapeType="1"/>
          </p:cNvSpPr>
          <p:nvPr/>
        </p:nvSpPr>
        <p:spPr bwMode="auto">
          <a:xfrm>
            <a:off x="6030913" y="2074863"/>
            <a:ext cx="0" cy="196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29"/>
          <p:cNvSpPr>
            <a:spLocks noChangeArrowheads="1"/>
          </p:cNvSpPr>
          <p:nvPr/>
        </p:nvSpPr>
        <p:spPr bwMode="auto">
          <a:xfrm>
            <a:off x="285720" y="2786058"/>
            <a:ext cx="1427163" cy="914400"/>
          </a:xfrm>
          <a:prstGeom prst="ellipse">
            <a:avLst/>
          </a:prstGeom>
          <a:gradFill rotWithShape="1">
            <a:gsLst>
              <a:gs pos="0">
                <a:srgbClr val="FBD4B4"/>
              </a:gs>
              <a:gs pos="100000">
                <a:srgbClr val="FBD4B4">
                  <a:gamma/>
                  <a:tint val="23922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Ребёнок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8" name="AutoShape 7"/>
          <p:cNvSpPr>
            <a:spLocks noChangeShapeType="1"/>
          </p:cNvSpPr>
          <p:nvPr/>
        </p:nvSpPr>
        <p:spPr bwMode="auto">
          <a:xfrm>
            <a:off x="6429388" y="3143248"/>
            <a:ext cx="265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9" name="AutoShape 7"/>
          <p:cNvSpPr>
            <a:spLocks noChangeShapeType="1"/>
          </p:cNvSpPr>
          <p:nvPr/>
        </p:nvSpPr>
        <p:spPr bwMode="auto">
          <a:xfrm>
            <a:off x="1571604" y="3214686"/>
            <a:ext cx="265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noFill/>
          <a:ln w="127000" cmpd="dbl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379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ИГРОВЫЕ ТЕМАТИЧЕСКИЕ КОМПЛЕКСЫ КАК СРЕДСТВО ЭФФЕКТИВНОГО ВЗАИМОДЕЙСТВИЯ ПЕДАГОГОВ И ДЕТЕЙ С ОНР     Учитель-логопед  Петрова Анна Сергеевна МАДОУ № 151  г.Мурманск                         </vt:lpstr>
      <vt:lpstr> Данные по количеству детей с общим недоразвитием речи </vt:lpstr>
      <vt:lpstr>Слайд 3</vt:lpstr>
      <vt:lpstr>Слайд 4</vt:lpstr>
      <vt:lpstr>Слайд 5</vt:lpstr>
      <vt:lpstr>Задачи:</vt:lpstr>
      <vt:lpstr>Игровые тематические комплексы разработаны в соответствии с ФГОС  ДО</vt:lpstr>
      <vt:lpstr> Основные направления: </vt:lpstr>
      <vt:lpstr>Слайд 9</vt:lpstr>
      <vt:lpstr>Технологическая карта </vt:lpstr>
      <vt:lpstr>Слайд 11</vt:lpstr>
      <vt:lpstr>Принципы организации тематических игровых комплексов</vt:lpstr>
      <vt:lpstr>Слайд 13</vt:lpstr>
      <vt:lpstr>  Метод игровых тематических комплексов позволяет: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ФОНЕМАТИЧЕСКОГО АНАЛИЗА И СИНТЕЗА У ДЕТЕЙ С ОБЩИМ НЕДОРАЗВИТИЕМ РЕЧИ  АВТОРЫ: учителя-логопеды Петрова А.С. Синельцева Т.Г.</dc:title>
  <dc:creator>АННА</dc:creator>
  <cp:lastModifiedBy>Пользователь</cp:lastModifiedBy>
  <cp:revision>165</cp:revision>
  <dcterms:modified xsi:type="dcterms:W3CDTF">2017-11-09T08:07:21Z</dcterms:modified>
</cp:coreProperties>
</file>