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spPr>
            <a:solidFill>
              <a:srgbClr val="0F6FC6"/>
            </a:solidFill>
            <a:ln>
              <a:noFill/>
            </a:ln>
          </c:spPr>
          <c:dPt>
            <c:idx val="0"/>
            <c:spPr>
              <a:gradFill>
                <a:gsLst>
                  <a:gs pos="0">
                    <a:srgbClr val="43A4DB"/>
                  </a:gs>
                  <a:gs pos="100000">
                    <a:srgbClr val="008BC1"/>
                  </a:gs>
                </a:gsLst>
                <a:path path="circle"/>
              </a:gradFill>
              <a:ln>
                <a:noFill/>
              </a:ln>
            </c:spPr>
          </c:dPt>
          <c:dPt>
            <c:idx val="1"/>
            <c:spPr>
              <a:gradFill>
                <a:gsLst>
                  <a:gs pos="0">
                    <a:srgbClr val="44D2A2"/>
                  </a:gs>
                  <a:gs pos="100000">
                    <a:srgbClr val="0EB789"/>
                  </a:gs>
                </a:gsLst>
                <a:path path="circle"/>
              </a:gradFill>
              <a:ln>
                <a:noFill/>
              </a:ln>
            </c:spPr>
          </c:dPt>
          <c:dPt>
            <c:idx val="2"/>
            <c:spPr>
              <a:gradFill>
                <a:gsLst>
                  <a:gs pos="0">
                    <a:srgbClr val="ABC65F"/>
                  </a:gs>
                  <a:gs pos="100000">
                    <a:srgbClr val="93AC41"/>
                  </a:gs>
                </a:gsLst>
                <a:path path="circle"/>
              </a:gradFill>
              <a:ln>
                <a:noFill/>
              </a:ln>
            </c:spPr>
          </c:dPt>
          <c:dPt>
            <c:idx val="3"/>
            <c:spPr>
              <a:gradFill>
                <a:gsLst>
                  <a:gs pos="0">
                    <a:srgbClr val="3F6D8D"/>
                  </a:gs>
                  <a:gs pos="100000">
                    <a:srgbClr val="005373"/>
                  </a:gs>
                </a:gsLst>
                <a:path path="circle"/>
              </a:gradFill>
              <a:ln>
                <a:noFill/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lang="en-US" sz="1197" b="0" strike="noStrike" spc="-1">
                      <a:solidFill>
                        <a:srgbClr val="FF0000"/>
                      </a:solidFill>
                      <a:latin typeface="Corbe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lang="en-US" sz="1197" b="0" strike="noStrike" spc="-1">
                      <a:solidFill>
                        <a:srgbClr val="FF0000"/>
                      </a:solidFill>
                      <a:latin typeface="Corbe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lang="en-US" sz="1197" b="0" strike="noStrike" spc="-1">
                      <a:solidFill>
                        <a:srgbClr val="FF0000"/>
                      </a:solidFill>
                      <a:latin typeface="Corbel"/>
                      <a:ea typeface="DejaVu Sans"/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lang="en-US" sz="1197" b="0" strike="noStrike" spc="-1">
                      <a:solidFill>
                        <a:srgbClr val="FF0000"/>
                      </a:solidFill>
                      <a:latin typeface="Corbel"/>
                      <a:ea typeface="DejaVu Sans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lang="en-US" sz="1197" b="0" strike="noStrike" spc="-1">
                    <a:solidFill>
                      <a:srgbClr val="FF0000"/>
                    </a:solidFill>
                    <a:latin typeface="Corbel"/>
                    <a:ea typeface="DejaVu Sans"/>
                  </a:defRPr>
                </a:pPr>
                <a:endParaRPr lang="ru-RU"/>
              </a:p>
            </c:txPr>
            <c:dLblPos val="inEnd"/>
            <c:showPercent val="1"/>
          </c:dLbls>
          <c:cat>
            <c:strRef>
              <c:f>categories</c:f>
              <c:strCache>
                <c:ptCount val="4"/>
                <c:pt idx="0">
                  <c:v>Слух, зрение  (10%)</c:v>
                </c:pt>
                <c:pt idx="1">
                  <c:v> Генетические патологии (9%)</c:v>
                </c:pt>
                <c:pt idx="2">
                  <c:v>ДЦП (28%)</c:v>
                </c:pt>
                <c:pt idx="3">
                  <c:v>Нервно – психические заболевания (53%)
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0.1</c:v>
                </c:pt>
                <c:pt idx="1">
                  <c:v>9.0000000000000024E-2</c:v>
                </c:pt>
                <c:pt idx="2">
                  <c:v>0.28000000000000003</c:v>
                </c:pt>
                <c:pt idx="3">
                  <c:v>0.53</c:v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3879131956331523"/>
          <c:y val="1.60767892913634E-2"/>
          <c:w val="0.24343185362699205"/>
          <c:h val="0.97044259069210992"/>
        </c:manualLayout>
      </c:layout>
      <c:spPr>
        <a:noFill/>
        <a:ln>
          <a:noFill/>
        </a:ln>
      </c:spPr>
      <c:txPr>
        <a:bodyPr/>
        <a:lstStyle/>
        <a:p>
          <a:pPr>
            <a:defRPr lang="en-US" sz="1197" b="0" strike="noStrike" spc="-1">
              <a:solidFill>
                <a:srgbClr val="102F50"/>
              </a:solidFill>
              <a:latin typeface="Corbel"/>
              <a:ea typeface="DejaVu Sans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3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3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3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3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83ACC2B-20EC-48EB-B73B-4D6D554A66E1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FBF7003-B029-46F1-9FDC-0DFF965D841B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D8D5382-E0EC-4911-8EF9-08AAF40C34F1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150765D-73D8-4F5D-A6E1-2D958A2777AC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8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A9569F9-2C33-4616-B10B-63F886159EE2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8807C0C-DB98-407E-8400-927E81C4257C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9DEAFAD-F1E2-4E15-BE38-9F5CD1CBA401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11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DFC2BBE-20E2-4399-AF86-1BFF9F0E8510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13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3F4E57C-65DB-4A5C-8EB7-E910043D5CF8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14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211070D-E809-4573-956B-29F8BCFD2E97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16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CF839A6-E7FE-4D85-A48F-938171DAD1A9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20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A1E160F-FEC7-414E-A8C8-A997F16F9B25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21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F914E06-42F2-4B50-A4A9-C40747CD34FA}" type="slidenum">
              <a:rPr lang="ru-RU" sz="1200" b="0" strike="noStrike" spc="-1">
                <a:solidFill>
                  <a:srgbClr val="000000"/>
                </a:solidFill>
                <a:latin typeface="Verdana"/>
              </a:rPr>
              <a:pPr algn="r">
                <a:lnSpc>
                  <a:spcPct val="100000"/>
                </a:lnSpc>
              </a:pPr>
              <a:t>23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/>
          <p:nvPr/>
        </p:nvGrpSpPr>
        <p:grpSpPr>
          <a:xfrm>
            <a:off x="150840" y="0"/>
            <a:ext cx="2436120" cy="6857280"/>
            <a:chOff x="150840" y="0"/>
            <a:chExt cx="2436120" cy="6857280"/>
          </a:xfrm>
        </p:grpSpPr>
        <p:sp>
          <p:nvSpPr>
            <p:cNvPr id="17" name="CustomShape 2"/>
            <p:cNvSpPr/>
            <p:nvPr/>
          </p:nvSpPr>
          <p:spPr>
            <a:xfrm>
              <a:off x="457200" y="0"/>
              <a:ext cx="1121760" cy="532836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50840" y="0"/>
              <a:ext cx="1116720" cy="527616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150840" y="5238720"/>
              <a:ext cx="1227960" cy="161856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457200" y="5291280"/>
              <a:ext cx="1494720" cy="156600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457200" y="5286240"/>
              <a:ext cx="2129760" cy="157104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150840" y="5238720"/>
              <a:ext cx="1694880" cy="161856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" name="Group 8"/>
          <p:cNvGrpSpPr/>
          <p:nvPr/>
        </p:nvGrpSpPr>
        <p:grpSpPr>
          <a:xfrm>
            <a:off x="546120" y="-4680"/>
            <a:ext cx="5014080" cy="6861960"/>
            <a:chOff x="546120" y="-4680"/>
            <a:chExt cx="5014080" cy="6861960"/>
          </a:xfrm>
        </p:grpSpPr>
        <p:sp>
          <p:nvSpPr>
            <p:cNvPr id="8" name="CustomShape 9"/>
            <p:cNvSpPr/>
            <p:nvPr/>
          </p:nvSpPr>
          <p:spPr>
            <a:xfrm>
              <a:off x="984240" y="-4680"/>
              <a:ext cx="1063080" cy="2782080"/>
            </a:xfrm>
            <a:custGeom>
              <a:avLst/>
              <a:gdLst/>
              <a:ahLst/>
              <a:cxnLst/>
              <a:rect l="l" t="t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546120" y="-4680"/>
              <a:ext cx="1034280" cy="2672640"/>
            </a:xfrm>
            <a:custGeom>
              <a:avLst/>
              <a:gdLst/>
              <a:ahLst/>
              <a:cxnLst/>
              <a:rect l="l" t="t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546120" y="2583000"/>
              <a:ext cx="2693160" cy="4274280"/>
            </a:xfrm>
            <a:custGeom>
              <a:avLst/>
              <a:gdLst/>
              <a:ahLst/>
              <a:cxnLst/>
              <a:rect l="l" t="t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988920" y="2692440"/>
              <a:ext cx="3331440" cy="4164840"/>
            </a:xfrm>
            <a:custGeom>
              <a:avLst/>
              <a:gdLst/>
              <a:ahLst/>
              <a:cxnLst/>
              <a:rect l="l" t="t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984240" y="2687760"/>
              <a:ext cx="4575960" cy="4169520"/>
            </a:xfrm>
            <a:custGeom>
              <a:avLst/>
              <a:gdLst/>
              <a:ahLst/>
              <a:cxnLst/>
              <a:rect l="l" t="t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546120" y="2577960"/>
              <a:ext cx="3583800" cy="4279320"/>
            </a:xfrm>
            <a:custGeom>
              <a:avLst/>
              <a:gdLst/>
              <a:ahLst/>
              <a:cxnLst/>
              <a:rect l="l" t="t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" name="PlaceHolder 15"/>
          <p:cNvSpPr>
            <a:spLocks noGrp="1"/>
          </p:cNvSpPr>
          <p:nvPr>
            <p:ph type="title"/>
          </p:nvPr>
        </p:nvSpPr>
        <p:spPr>
          <a:xfrm>
            <a:off x="1484280" y="988920"/>
            <a:ext cx="10018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" name="PlaceHolder 1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"/>
          <p:cNvGrpSpPr/>
          <p:nvPr/>
        </p:nvGrpSpPr>
        <p:grpSpPr>
          <a:xfrm>
            <a:off x="150840" y="0"/>
            <a:ext cx="2436120" cy="6857280"/>
            <a:chOff x="150840" y="0"/>
            <a:chExt cx="2436120" cy="6857280"/>
          </a:xfrm>
        </p:grpSpPr>
        <p:sp>
          <p:nvSpPr>
            <p:cNvPr id="53" name="CustomShape 2"/>
            <p:cNvSpPr/>
            <p:nvPr/>
          </p:nvSpPr>
          <p:spPr>
            <a:xfrm>
              <a:off x="457200" y="0"/>
              <a:ext cx="1121760" cy="532836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3"/>
            <p:cNvSpPr/>
            <p:nvPr/>
          </p:nvSpPr>
          <p:spPr>
            <a:xfrm>
              <a:off x="150840" y="0"/>
              <a:ext cx="1116720" cy="527616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CustomShape 4"/>
            <p:cNvSpPr/>
            <p:nvPr/>
          </p:nvSpPr>
          <p:spPr>
            <a:xfrm>
              <a:off x="150840" y="5238720"/>
              <a:ext cx="1227960" cy="161856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CustomShape 5"/>
            <p:cNvSpPr/>
            <p:nvPr/>
          </p:nvSpPr>
          <p:spPr>
            <a:xfrm>
              <a:off x="457200" y="5291280"/>
              <a:ext cx="1494720" cy="156600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CustomShape 6"/>
            <p:cNvSpPr/>
            <p:nvPr/>
          </p:nvSpPr>
          <p:spPr>
            <a:xfrm>
              <a:off x="457200" y="5286240"/>
              <a:ext cx="2129760" cy="157104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CustomShape 7"/>
            <p:cNvSpPr/>
            <p:nvPr/>
          </p:nvSpPr>
          <p:spPr>
            <a:xfrm>
              <a:off x="150840" y="5238720"/>
              <a:ext cx="1694880" cy="161856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9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0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1"/>
          <p:cNvGrpSpPr/>
          <p:nvPr/>
        </p:nvGrpSpPr>
        <p:grpSpPr>
          <a:xfrm>
            <a:off x="150840" y="0"/>
            <a:ext cx="2436120" cy="6857280"/>
            <a:chOff x="150840" y="0"/>
            <a:chExt cx="2436120" cy="6857280"/>
          </a:xfrm>
        </p:grpSpPr>
        <p:sp>
          <p:nvSpPr>
            <p:cNvPr id="98" name="CustomShape 2"/>
            <p:cNvSpPr/>
            <p:nvPr/>
          </p:nvSpPr>
          <p:spPr>
            <a:xfrm>
              <a:off x="457200" y="0"/>
              <a:ext cx="1121760" cy="532836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3"/>
            <p:cNvSpPr/>
            <p:nvPr/>
          </p:nvSpPr>
          <p:spPr>
            <a:xfrm>
              <a:off x="150840" y="0"/>
              <a:ext cx="1116720" cy="527616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4"/>
            <p:cNvSpPr/>
            <p:nvPr/>
          </p:nvSpPr>
          <p:spPr>
            <a:xfrm>
              <a:off x="150840" y="5238720"/>
              <a:ext cx="1227960" cy="161856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5"/>
            <p:cNvSpPr/>
            <p:nvPr/>
          </p:nvSpPr>
          <p:spPr>
            <a:xfrm>
              <a:off x="457200" y="5291280"/>
              <a:ext cx="1494720" cy="156600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6"/>
            <p:cNvSpPr/>
            <p:nvPr/>
          </p:nvSpPr>
          <p:spPr>
            <a:xfrm>
              <a:off x="457200" y="5286240"/>
              <a:ext cx="2129760" cy="157104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7"/>
            <p:cNvSpPr/>
            <p:nvPr/>
          </p:nvSpPr>
          <p:spPr>
            <a:xfrm>
              <a:off x="150840" y="5238720"/>
              <a:ext cx="1694880" cy="161856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4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5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"/>
          <p:cNvGrpSpPr/>
          <p:nvPr/>
        </p:nvGrpSpPr>
        <p:grpSpPr>
          <a:xfrm>
            <a:off x="150840" y="0"/>
            <a:ext cx="2436120" cy="6857280"/>
            <a:chOff x="150840" y="0"/>
            <a:chExt cx="2436120" cy="6857280"/>
          </a:xfrm>
        </p:grpSpPr>
        <p:sp>
          <p:nvSpPr>
            <p:cNvPr id="143" name="CustomShape 2"/>
            <p:cNvSpPr/>
            <p:nvPr/>
          </p:nvSpPr>
          <p:spPr>
            <a:xfrm>
              <a:off x="457200" y="0"/>
              <a:ext cx="1121760" cy="532836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3"/>
            <p:cNvSpPr/>
            <p:nvPr/>
          </p:nvSpPr>
          <p:spPr>
            <a:xfrm>
              <a:off x="150840" y="0"/>
              <a:ext cx="1116720" cy="527616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4"/>
            <p:cNvSpPr/>
            <p:nvPr/>
          </p:nvSpPr>
          <p:spPr>
            <a:xfrm>
              <a:off x="150840" y="5238720"/>
              <a:ext cx="1227960" cy="161856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5"/>
            <p:cNvSpPr/>
            <p:nvPr/>
          </p:nvSpPr>
          <p:spPr>
            <a:xfrm>
              <a:off x="457200" y="5291280"/>
              <a:ext cx="1494720" cy="156600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6"/>
            <p:cNvSpPr/>
            <p:nvPr/>
          </p:nvSpPr>
          <p:spPr>
            <a:xfrm>
              <a:off x="457200" y="5286240"/>
              <a:ext cx="2129760" cy="157104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7"/>
            <p:cNvSpPr/>
            <p:nvPr/>
          </p:nvSpPr>
          <p:spPr>
            <a:xfrm>
              <a:off x="150840" y="5238720"/>
              <a:ext cx="1694880" cy="161856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9" name="PlaceHolder 8"/>
          <p:cNvSpPr>
            <a:spLocks noGrp="1"/>
          </p:cNvSpPr>
          <p:nvPr>
            <p:ph type="title"/>
          </p:nvPr>
        </p:nvSpPr>
        <p:spPr>
          <a:xfrm>
            <a:off x="1484280" y="988920"/>
            <a:ext cx="10018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0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"/>
          <p:cNvGrpSpPr/>
          <p:nvPr/>
        </p:nvGrpSpPr>
        <p:grpSpPr>
          <a:xfrm>
            <a:off x="150840" y="0"/>
            <a:ext cx="2436120" cy="6857280"/>
            <a:chOff x="150840" y="0"/>
            <a:chExt cx="2436120" cy="6857280"/>
          </a:xfrm>
        </p:grpSpPr>
        <p:sp>
          <p:nvSpPr>
            <p:cNvPr id="188" name="CustomShape 2"/>
            <p:cNvSpPr/>
            <p:nvPr/>
          </p:nvSpPr>
          <p:spPr>
            <a:xfrm>
              <a:off x="457200" y="0"/>
              <a:ext cx="1121760" cy="5328360"/>
            </a:xfrm>
            <a:custGeom>
              <a:avLst/>
              <a:gdLst/>
              <a:ahLst/>
              <a:cxnLst/>
              <a:rect l="l" t="t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" name="CustomShape 3"/>
            <p:cNvSpPr/>
            <p:nvPr/>
          </p:nvSpPr>
          <p:spPr>
            <a:xfrm>
              <a:off x="150840" y="0"/>
              <a:ext cx="1116720" cy="5276160"/>
            </a:xfrm>
            <a:custGeom>
              <a:avLst/>
              <a:gdLst/>
              <a:ahLst/>
              <a:cxnLst/>
              <a:rect l="l" t="t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" name="CustomShape 4"/>
            <p:cNvSpPr/>
            <p:nvPr/>
          </p:nvSpPr>
          <p:spPr>
            <a:xfrm>
              <a:off x="150840" y="5238720"/>
              <a:ext cx="1227960" cy="1618560"/>
            </a:xfrm>
            <a:custGeom>
              <a:avLst/>
              <a:gdLst/>
              <a:ahLst/>
              <a:cxnLst/>
              <a:rect l="l" t="t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" name="CustomShape 5"/>
            <p:cNvSpPr/>
            <p:nvPr/>
          </p:nvSpPr>
          <p:spPr>
            <a:xfrm>
              <a:off x="457200" y="5291280"/>
              <a:ext cx="1494720" cy="1566000"/>
            </a:xfrm>
            <a:custGeom>
              <a:avLst/>
              <a:gdLst/>
              <a:ahLst/>
              <a:cxnLst/>
              <a:rect l="l" t="t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" name="CustomShape 6"/>
            <p:cNvSpPr/>
            <p:nvPr/>
          </p:nvSpPr>
          <p:spPr>
            <a:xfrm>
              <a:off x="457200" y="5286240"/>
              <a:ext cx="2129760" cy="1571040"/>
            </a:xfrm>
            <a:custGeom>
              <a:avLst/>
              <a:gdLst/>
              <a:ahLst/>
              <a:cxnLst/>
              <a:rect l="l" t="t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" name="CustomShape 7"/>
            <p:cNvSpPr/>
            <p:nvPr/>
          </p:nvSpPr>
          <p:spPr>
            <a:xfrm>
              <a:off x="150840" y="5238720"/>
              <a:ext cx="1694880" cy="1618560"/>
            </a:xfrm>
            <a:custGeom>
              <a:avLst/>
              <a:gdLst/>
              <a:ahLst/>
              <a:cxnLst/>
              <a:rect l="l" t="t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4" name="PlaceHolder 8"/>
          <p:cNvSpPr>
            <a:spLocks noGrp="1"/>
          </p:cNvSpPr>
          <p:nvPr>
            <p:ph type="title"/>
          </p:nvPr>
        </p:nvSpPr>
        <p:spPr>
          <a:xfrm>
            <a:off x="1484280" y="988920"/>
            <a:ext cx="10018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5" name="PlaceHolder 9"/>
          <p:cNvSpPr>
            <a:spLocks noGrp="1"/>
          </p:cNvSpPr>
          <p:nvPr>
            <p:ph type="body"/>
          </p:nvPr>
        </p:nvSpPr>
        <p:spPr>
          <a:xfrm>
            <a:off x="1484280" y="2666880"/>
            <a:ext cx="4888440" cy="312336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96" name="PlaceHolder 10"/>
          <p:cNvSpPr>
            <a:spLocks noGrp="1"/>
          </p:cNvSpPr>
          <p:nvPr>
            <p:ph type="body"/>
          </p:nvPr>
        </p:nvSpPr>
        <p:spPr>
          <a:xfrm>
            <a:off x="6617880" y="2666880"/>
            <a:ext cx="4888440" cy="312336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em-src.ru/" TargetMode="External"/><Relationship Id="rId2" Type="http://schemas.openxmlformats.org/officeDocument/2006/relationships/hyperlink" Target="mailto:akids@mail.r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1493280" y="0"/>
            <a:ext cx="10051920" cy="79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Краевое государственное бюджетное учреждение социального обслуживания «Артёмовский социально – реабилитационный центр для несовершеннолетних»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40" name="CustomShape 2"/>
          <p:cNvSpPr/>
          <p:nvPr/>
        </p:nvSpPr>
        <p:spPr>
          <a:xfrm>
            <a:off x="1294560" y="1339200"/>
            <a:ext cx="10335240" cy="228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«Технология наставничества в работе с детьми с ограниченными возможностями здоровья» 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5745240" y="5646960"/>
            <a:ext cx="1547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Артём 2020 г.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0" y="0"/>
            <a:ext cx="1219140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70500" lnSpcReduction="10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700" b="1" strike="noStrike" spc="-1">
                <a:solidFill>
                  <a:srgbClr val="C00000"/>
                </a:solidFill>
                <a:latin typeface="Times New Roman"/>
              </a:rPr>
              <a:t>Информационная кампания по привлечению волонтёров</a:t>
            </a:r>
            <a:endParaRPr lang="ru-RU" sz="2700" b="0" strike="noStrike" spc="-1">
              <a:latin typeface="Arial"/>
            </a:endParaRPr>
          </a:p>
        </p:txBody>
      </p:sp>
      <p:pic>
        <p:nvPicPr>
          <p:cNvPr id="284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mc="http://schemas.openxmlformats.org/markup-compatibility/2006" xmlns:p15="http://schemas.microsoft.com/office/powerpoint/2012/main" xmlns:p14="http://schemas.microsoft.com/office/powerpoint/2010/main" xmlns="">
                  <a14:imgLayer r:embed="rId3">
                    <a14:imgEffect>
                      <a14:saturation colorTemp="7200" sat="108000"/>
                    </a14:imgEffect>
                  </a14:imgLayer>
                </a14:imgProps>
              </a:ext>
            </a:extLst>
          </a:blip>
          <a:srcRect l="23087" r="23087"/>
          <a:stretch/>
        </p:blipFill>
        <p:spPr>
          <a:xfrm>
            <a:off x="8667720" y="1549800"/>
            <a:ext cx="3280320" cy="4571280"/>
          </a:xfrm>
          <a:prstGeom prst="rect">
            <a:avLst/>
          </a:prstGeom>
          <a:ln w="38160"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0">
              <a:rot lat="21490947" lon="21329746" rev="2067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285" name="CustomShape 2"/>
          <p:cNvSpPr/>
          <p:nvPr/>
        </p:nvSpPr>
        <p:spPr>
          <a:xfrm>
            <a:off x="237960" y="1413000"/>
            <a:ext cx="8247960" cy="46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1) Для представителей местной администрации, специалистов Отдела культуры, туризма и молодёжной политике г. Артёма </a:t>
            </a: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– совещание с презентацией проекта; участие в фестивале волонтёрского движения;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2) Для общественности, учреждений – 3 городских массовых мероприятия (День Семьи, День Защиты детей, День Знаний);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3) Для специалистов образования и органов социальной защиты – круглый стол; на диалоговой площадке краевого семинара; в рамках обучающей программы совместно с ВГУЭС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4) Распространение информационных материалов среди населения;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5) Проведение анкетирования среди волонтёров;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6) Социальный видеоролик «Лучик света» по наставничеству в телеэфире;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7) Публикации материалов в средствах массовой информации.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8) Выступление на телеэфире. 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Рисунок 1"/>
          <p:cNvPicPr/>
          <p:nvPr/>
        </p:nvPicPr>
        <p:blipFill>
          <a:blip r:embed="rId3"/>
          <a:stretch/>
        </p:blipFill>
        <p:spPr>
          <a:xfrm>
            <a:off x="7058880" y="3174120"/>
            <a:ext cx="4700880" cy="35272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0460" lon="930359" rev="21582120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287" name="Рисунок 2"/>
          <p:cNvPicPr/>
          <p:nvPr/>
        </p:nvPicPr>
        <p:blipFill>
          <a:blip r:embed="rId4"/>
          <a:stretch/>
        </p:blipFill>
        <p:spPr>
          <a:xfrm>
            <a:off x="8232480" y="220320"/>
            <a:ext cx="3527640" cy="25142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0460" lon="930359" rev="21582120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288" name="Рисунок 3"/>
          <p:cNvPicPr/>
          <p:nvPr/>
        </p:nvPicPr>
        <p:blipFill>
          <a:blip r:embed="rId5"/>
          <a:stretch/>
        </p:blipFill>
        <p:spPr>
          <a:xfrm>
            <a:off x="1022400" y="3174120"/>
            <a:ext cx="4717440" cy="35780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32452" lon="20411408" rev="3200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289" name="CustomShape 1"/>
          <p:cNvSpPr/>
          <p:nvPr/>
        </p:nvSpPr>
        <p:spPr>
          <a:xfrm>
            <a:off x="-152280" y="533520"/>
            <a:ext cx="11461320" cy="261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4600"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Общественная организация  «Союз многодетных семей»  г. Артём</a:t>
            </a: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Волонтёрское движение «Открытые сердца»,  Фокинский городской округ</a:t>
            </a: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Партизанское отделение регионального отделения Всероссийского </a:t>
            </a:r>
            <a:endParaRPr lang="ru-RU" sz="1800" b="0" strike="noStrike" spc="-1">
              <a:latin typeface="Arial"/>
            </a:endParaRPr>
          </a:p>
          <a:p>
            <a:pPr marL="174600"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общественного движения «Матери России»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0" y="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Наставники из волонтёров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91" name="Picture 2"/>
          <p:cNvPicPr/>
          <p:nvPr/>
        </p:nvPicPr>
        <p:blipFill>
          <a:blip r:embed="rId2"/>
          <a:stretch/>
        </p:blipFill>
        <p:spPr>
          <a:xfrm>
            <a:off x="6200640" y="2894400"/>
            <a:ext cx="5571360" cy="371700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5778360" y="461520"/>
            <a:ext cx="587952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Волонтёр состоится только в том случае,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если он хочет быть волонтёром.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Волонтёров по принуждению не бывает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93" name="Picture 4"/>
          <p:cNvPicPr/>
          <p:nvPr/>
        </p:nvPicPr>
        <p:blipFill>
          <a:blip r:embed="rId3"/>
          <a:stretch/>
        </p:blipFill>
        <p:spPr>
          <a:xfrm>
            <a:off x="520560" y="599040"/>
            <a:ext cx="4571280" cy="304956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6"/>
          <p:cNvPicPr/>
          <p:nvPr/>
        </p:nvPicPr>
        <p:blipFill>
          <a:blip r:embed="rId4"/>
          <a:srcRect t="17696"/>
          <a:stretch/>
        </p:blipFill>
        <p:spPr>
          <a:xfrm>
            <a:off x="698400" y="4038480"/>
            <a:ext cx="4109040" cy="272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0"/>
            <a:ext cx="1219140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«В кругу друзей »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игровая программа с целью знакомства будущих участников проекта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96" name="Picture 3"/>
          <p:cNvPicPr/>
          <p:nvPr/>
        </p:nvPicPr>
        <p:blipFill>
          <a:blip r:embed="rId3"/>
          <a:stretch/>
        </p:blipFill>
        <p:spPr>
          <a:xfrm>
            <a:off x="687960" y="1391040"/>
            <a:ext cx="5270400" cy="41875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297" name="Picture 5"/>
          <p:cNvPicPr/>
          <p:nvPr/>
        </p:nvPicPr>
        <p:blipFill>
          <a:blip r:embed="rId4"/>
          <a:stretch/>
        </p:blipFill>
        <p:spPr>
          <a:xfrm>
            <a:off x="6342120" y="1391040"/>
            <a:ext cx="5359320" cy="41875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0" y="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Пары «Ребёнок – наставник»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99" name="Рисунок 1"/>
          <p:cNvPicPr/>
          <p:nvPr/>
        </p:nvPicPr>
        <p:blipFill>
          <a:blip r:embed="rId3"/>
          <a:stretch/>
        </p:blipFill>
        <p:spPr>
          <a:xfrm>
            <a:off x="7878960" y="712080"/>
            <a:ext cx="3674520" cy="26305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8823" lon="1200000" rev="2155437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convex"/>
            <a:bevelB w="82550" h="44450" prst="softRound"/>
            <a:contourClr>
              <a:schemeClr val="tx2"/>
            </a:contourClr>
          </a:sp3d>
        </p:spPr>
      </p:pic>
      <p:pic>
        <p:nvPicPr>
          <p:cNvPr id="300" name="Рисунок 2"/>
          <p:cNvPicPr/>
          <p:nvPr/>
        </p:nvPicPr>
        <p:blipFill>
          <a:blip r:embed="rId4"/>
          <a:srcRect l="32562" r="13351"/>
          <a:stretch/>
        </p:blipFill>
        <p:spPr>
          <a:xfrm>
            <a:off x="5379840" y="3753720"/>
            <a:ext cx="2283840" cy="28119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B w="82550" h="44450" prst="softRound"/>
            <a:contourClr>
              <a:schemeClr val="tx2"/>
            </a:contourClr>
          </a:sp3d>
        </p:spPr>
      </p:pic>
      <p:pic>
        <p:nvPicPr>
          <p:cNvPr id="301" name="Рисунок 13"/>
          <p:cNvPicPr/>
          <p:nvPr/>
        </p:nvPicPr>
        <p:blipFill>
          <a:blip r:embed="rId5"/>
          <a:stretch/>
        </p:blipFill>
        <p:spPr>
          <a:xfrm>
            <a:off x="7878960" y="4168080"/>
            <a:ext cx="4040280" cy="23036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8823" lon="1200000" rev="2155437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convex"/>
            <a:bevelB w="82550" h="44450" prst="softRound"/>
            <a:contourClr>
              <a:schemeClr val="tx2"/>
            </a:contourClr>
          </a:sp3d>
        </p:spPr>
      </p:pic>
      <p:pic>
        <p:nvPicPr>
          <p:cNvPr id="302" name="Рисунок 5"/>
          <p:cNvPicPr/>
          <p:nvPr/>
        </p:nvPicPr>
        <p:blipFill>
          <a:blip r:embed="rId6"/>
          <a:stretch/>
        </p:blipFill>
        <p:spPr>
          <a:xfrm>
            <a:off x="312480" y="1669320"/>
            <a:ext cx="3423960" cy="44974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69571" lon="204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03" name="Рисунок 3"/>
          <p:cNvPicPr/>
          <p:nvPr/>
        </p:nvPicPr>
        <p:blipFill>
          <a:blip r:embed="rId7"/>
          <a:stretch/>
        </p:blipFill>
        <p:spPr>
          <a:xfrm>
            <a:off x="3831840" y="838080"/>
            <a:ext cx="3033720" cy="25383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50760"/>
            <a:ext cx="12191400" cy="82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Основные мероприятия проекта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106920" y="876240"/>
            <a:ext cx="3847320" cy="442836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512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lang="ru-RU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Программная деятельность в рамках проекта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Программа подготовки наставников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Создание и деятельность клуба «Навигатор» 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Организация и проведение занятий по освоению компьютерной грамотности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Создание и деятельность Фотостудии «Особый взгляд»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Организация спортивно-игрового досуга «Жизнь в движении»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4061520" y="876240"/>
            <a:ext cx="4475880" cy="570492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marL="285840" indent="-28512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lang="ru-RU" sz="18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Информационно-методическая деятельность в рамках проекта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Информационное сопровождение о ходе и результатах Проекта 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«Развитие системы наставничества» - круглый стол с представителями общества инвалидов, общественных организаций, родительских сообществ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«Не рядом, а Вместе» -оформление портфолио личных и совместных достижений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Подготовка и информационно-методических изданий 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«В кругу друзей» - проведение итоговой конференции по распространению инновационного опыта  наставничества детей-инвалидов и детей с ограниченными возможностями здоровья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 rot="10800000">
            <a:off x="8596330" y="1071546"/>
            <a:ext cx="3972350" cy="411216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rot="16200000" vert="vert270" lIns="45000" tIns="90000" rIns="45000" bIns="90000" anchorCtr="1">
            <a:noAutofit/>
          </a:bodyPr>
          <a:lstStyle/>
          <a:p>
            <a:pPr marL="285840" indent="-285120">
              <a:lnSpc>
                <a:spcPct val="100000"/>
              </a:lnSpc>
              <a:buClr>
                <a:srgbClr val="FF0000"/>
              </a:buClr>
              <a:buFont typeface="Wingdings" charset="2"/>
              <a:buChar char=""/>
            </a:pPr>
            <a:r>
              <a:rPr lang="ru-RU" sz="1800" b="0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Событийные мероприятия проекта</a:t>
            </a:r>
            <a:endParaRPr lang="ru-RU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rgbClr val="17406D"/>
                </a:solidFill>
                <a:latin typeface="Times New Roman"/>
                <a:ea typeface="DejaVu Sans"/>
              </a:rPr>
              <a:t>«Семейный экран»  – культурная экскурсия в городской кинотеатр</a:t>
            </a:r>
            <a:endParaRPr lang="ru-RU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rgbClr val="17406D"/>
                </a:solidFill>
                <a:latin typeface="Times New Roman"/>
                <a:ea typeface="DejaVu Sans"/>
              </a:rPr>
              <a:t>«Дети одного солнца» - городское празднично – игровое мероприятие с привлечением ресурсов НКО</a:t>
            </a:r>
            <a:endParaRPr lang="ru-RU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rgbClr val="17406D"/>
                </a:solidFill>
                <a:latin typeface="Times New Roman"/>
                <a:ea typeface="DejaVu Sans"/>
              </a:rPr>
              <a:t>«Друзья наши меньшие» – совместная экскурсия в зоопарк</a:t>
            </a:r>
            <a:endParaRPr lang="ru-RU" sz="1800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0" strike="noStrike" spc="-1" dirty="0">
                <a:solidFill>
                  <a:srgbClr val="17406D"/>
                </a:solidFill>
                <a:latin typeface="Times New Roman"/>
                <a:ea typeface="DejaVu Sans"/>
              </a:rPr>
              <a:t>Проведение социальной акции «Выше радуги»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08" name="CustomShape 5"/>
          <p:cNvSpPr/>
          <p:nvPr/>
        </p:nvSpPr>
        <p:spPr>
          <a:xfrm>
            <a:off x="9845640" y="5564520"/>
            <a:ext cx="1016640" cy="101664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  <a:ln>
            <a:solidFill>
              <a:schemeClr val="tx1"/>
            </a:solidFill>
            <a:round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1522080" y="5564520"/>
            <a:ext cx="1016640" cy="101664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chemeClr val="tx1"/>
            </a:solidFill>
            <a:round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0" y="0"/>
            <a:ext cx="12191400" cy="10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Деятельность клуба «Навигатор»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11" name="Рисунок 4"/>
          <p:cNvPicPr/>
          <p:nvPr/>
        </p:nvPicPr>
        <p:blipFill>
          <a:blip r:embed="rId3"/>
          <a:stretch/>
        </p:blipFill>
        <p:spPr>
          <a:xfrm>
            <a:off x="306720" y="2387160"/>
            <a:ext cx="4057920" cy="27014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69571" lon="19813602" rev="21414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12" name="Рисунок 7"/>
          <p:cNvPicPr/>
          <p:nvPr/>
        </p:nvPicPr>
        <p:blipFill>
          <a:blip r:embed="rId4"/>
          <a:stretch/>
        </p:blipFill>
        <p:spPr>
          <a:xfrm>
            <a:off x="4418640" y="3188520"/>
            <a:ext cx="3353760" cy="28303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13" name="Рисунок 5"/>
          <p:cNvPicPr/>
          <p:nvPr/>
        </p:nvPicPr>
        <p:blipFill>
          <a:blip r:embed="rId5"/>
          <a:stretch/>
        </p:blipFill>
        <p:spPr>
          <a:xfrm>
            <a:off x="7683480" y="2387160"/>
            <a:ext cx="4172760" cy="24800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8823" lon="1830745" rev="2155437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14" name="CustomShape 2"/>
          <p:cNvSpPr/>
          <p:nvPr/>
        </p:nvSpPr>
        <p:spPr>
          <a:xfrm>
            <a:off x="1054080" y="1037520"/>
            <a:ext cx="10802160" cy="12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Calibri"/>
              </a:rPr>
              <a:t>          В рамках деятельности клуба проходили тренинги, интерактивные площадки, мастер-классы, встречи со специалистами в целях освоения родителями науки семейного благополучия и ответственного воспитания детей, информационно-просветительские лектории, в том числе с приглашением специалистов из других ведомств и организаций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0" y="0"/>
            <a:ext cx="12191400" cy="100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«Освоение компьютерной грамотности»</a:t>
            </a:r>
            <a:endParaRPr lang="ru-RU" sz="2400" b="0" strike="noStrike" spc="-1">
              <a:latin typeface="Arial"/>
            </a:endParaRPr>
          </a:p>
        </p:txBody>
      </p:sp>
      <p:grpSp>
        <p:nvGrpSpPr>
          <p:cNvPr id="316" name="Group 2"/>
          <p:cNvGrpSpPr/>
          <p:nvPr/>
        </p:nvGrpSpPr>
        <p:grpSpPr>
          <a:xfrm>
            <a:off x="1428840" y="1285920"/>
            <a:ext cx="10048320" cy="5194800"/>
            <a:chOff x="1428840" y="1285920"/>
            <a:chExt cx="10048320" cy="5194800"/>
          </a:xfrm>
        </p:grpSpPr>
        <p:sp>
          <p:nvSpPr>
            <p:cNvPr id="317" name="CustomShape 3"/>
            <p:cNvSpPr/>
            <p:nvPr/>
          </p:nvSpPr>
          <p:spPr>
            <a:xfrm>
              <a:off x="1428840" y="1285920"/>
              <a:ext cx="10048320" cy="162288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reflection blurRad="12700" stA="26000" endPos="32000" dist="12700" dir="5400000" sy="-100000" rotWithShape="0"/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2248560" tIns="76320" rIns="76320" bIns="7632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Занятия по освоению компьютерной грамотности существенно расширяет возможности развития детей, способствуют социальной адаптации ребенка в современном информационном мире 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318" name="CustomShape 4"/>
            <p:cNvSpPr/>
            <p:nvPr/>
          </p:nvSpPr>
          <p:spPr>
            <a:xfrm>
              <a:off x="1606320" y="1493280"/>
              <a:ext cx="1978560" cy="1208160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CustomShape 5"/>
            <p:cNvSpPr/>
            <p:nvPr/>
          </p:nvSpPr>
          <p:spPr>
            <a:xfrm>
              <a:off x="1428840" y="3071880"/>
              <a:ext cx="10048320" cy="162288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reflection blurRad="12700" stA="26000" endPos="32000" dist="12700" dir="5400000" sy="-100000" rotWithShape="0"/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2248560" tIns="76320" rIns="76320" bIns="7632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Основные</a:t>
              </a: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 </a:t>
              </a:r>
              <a:r>
                <a:rPr lang="ru-RU" sz="20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задачи: </a:t>
              </a: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развитие познавательных интересов, интеллектуальных и творческих способностей путем освоения и использования методов информатики и средств ИКТ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320" name="CustomShape 6"/>
            <p:cNvSpPr/>
            <p:nvPr/>
          </p:nvSpPr>
          <p:spPr>
            <a:xfrm>
              <a:off x="1591200" y="3234240"/>
              <a:ext cx="2009160" cy="1298160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CustomShape 7"/>
            <p:cNvSpPr/>
            <p:nvPr/>
          </p:nvSpPr>
          <p:spPr>
            <a:xfrm>
              <a:off x="1428840" y="4857840"/>
              <a:ext cx="10048320" cy="162288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reflection blurRad="12700" stA="26000" endPos="32000" dist="12700" dir="5400000" sy="-100000" rotWithShape="0"/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2248560" tIns="76320" rIns="76320" bIns="7632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Выработка навыков применения средств ИКТ в повседневной жизни. 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322" name="CustomShape 8"/>
            <p:cNvSpPr/>
            <p:nvPr/>
          </p:nvSpPr>
          <p:spPr>
            <a:xfrm>
              <a:off x="1591200" y="5020200"/>
              <a:ext cx="2009160" cy="1298160"/>
            </a:xfrm>
            <a:prstGeom prst="roundRect">
              <a:avLst>
                <a:gd name="adj" fmla="val 10000"/>
              </a:avLst>
            </a:prstGeom>
            <a:blipFill rotWithShape="0">
              <a:blip r:embed="rId4" cstate="print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23" name="Group 9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0" y="0"/>
            <a:ext cx="12191400" cy="117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Фотостудия «Особый взгляд»</a:t>
            </a:r>
            <a:endParaRPr lang="ru-RU" sz="2400" b="0" strike="noStrike" spc="-1">
              <a:latin typeface="Arial"/>
            </a:endParaRPr>
          </a:p>
        </p:txBody>
      </p:sp>
      <p:grpSp>
        <p:nvGrpSpPr>
          <p:cNvPr id="325" name="Group 2"/>
          <p:cNvGrpSpPr/>
          <p:nvPr/>
        </p:nvGrpSpPr>
        <p:grpSpPr>
          <a:xfrm>
            <a:off x="1279440" y="784440"/>
            <a:ext cx="10252080" cy="6143400"/>
            <a:chOff x="1279440" y="784440"/>
            <a:chExt cx="10252080" cy="6143400"/>
          </a:xfrm>
        </p:grpSpPr>
        <p:sp>
          <p:nvSpPr>
            <p:cNvPr id="326" name="CustomShape 3"/>
            <p:cNvSpPr/>
            <p:nvPr/>
          </p:nvSpPr>
          <p:spPr>
            <a:xfrm>
              <a:off x="1279440" y="784440"/>
              <a:ext cx="6143400" cy="6143400"/>
            </a:xfrm>
            <a:prstGeom prst="blockArc">
              <a:avLst>
                <a:gd name="adj1" fmla="val 18900000"/>
                <a:gd name="adj2" fmla="val 2700000"/>
                <a:gd name="adj3" fmla="val 352"/>
              </a:avLst>
            </a:prstGeom>
            <a:noFill/>
            <a:ln>
              <a:solidFill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CustomShape 4"/>
            <p:cNvSpPr/>
            <p:nvPr/>
          </p:nvSpPr>
          <p:spPr>
            <a:xfrm>
              <a:off x="7072200" y="2031120"/>
              <a:ext cx="4458960" cy="9118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4320" tIns="45000" rIns="45720" bIns="4500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Расширение кругозора</a:t>
              </a: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Развитие художественного вкуса</a:t>
              </a: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Повышение самооценки.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328" name="CustomShape 5"/>
            <p:cNvSpPr/>
            <p:nvPr/>
          </p:nvSpPr>
          <p:spPr>
            <a:xfrm>
              <a:off x="6540480" y="1917000"/>
              <a:ext cx="1140120" cy="1140120"/>
            </a:xfrm>
            <a:prstGeom prst="ellipse">
              <a:avLst/>
            </a:prstGeom>
            <a:blipFill rotWithShape="0">
              <a:blip r:embed="rId2" cstate="print"/>
              <a:stretch>
                <a:fillRect/>
              </a:stretch>
            </a:blip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CustomShape 6"/>
            <p:cNvSpPr/>
            <p:nvPr/>
          </p:nvSpPr>
          <p:spPr>
            <a:xfrm>
              <a:off x="7404120" y="3400200"/>
              <a:ext cx="4127400" cy="9118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4320" tIns="45000" rIns="45720" bIns="4500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Обучение основным видам фотосъёмки: пейзажной, репортажной, портретной.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330" name="CustomShape 7"/>
            <p:cNvSpPr/>
            <p:nvPr/>
          </p:nvSpPr>
          <p:spPr>
            <a:xfrm>
              <a:off x="6852960" y="3276000"/>
              <a:ext cx="1140120" cy="1140120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CustomShape 8"/>
            <p:cNvSpPr/>
            <p:nvPr/>
          </p:nvSpPr>
          <p:spPr>
            <a:xfrm>
              <a:off x="7072200" y="4769280"/>
              <a:ext cx="4458960" cy="9118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243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  <a:spcAft>
                  <a:spcPts val="629"/>
                </a:spcAft>
              </a:pPr>
              <a:r>
                <a:rPr lang="ru-RU" sz="18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Знакомство с творчеством местных фотохудожников. «Особый взгляд» –итоговая фотовыставка.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332" name="CustomShape 9"/>
            <p:cNvSpPr/>
            <p:nvPr/>
          </p:nvSpPr>
          <p:spPr>
            <a:xfrm>
              <a:off x="6501960" y="4655160"/>
              <a:ext cx="1140120" cy="1140120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33" name="Group 10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334" name="Рисунок 8"/>
          <p:cNvPicPr/>
          <p:nvPr/>
        </p:nvPicPr>
        <p:blipFill>
          <a:blip r:embed="rId5"/>
          <a:srcRect l="14769" t="26819" r="11346" b="174"/>
          <a:stretch/>
        </p:blipFill>
        <p:spPr>
          <a:xfrm>
            <a:off x="444960" y="4070520"/>
            <a:ext cx="3364920" cy="238860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509898" lon="19829225" rev="6483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35" name="Рисунок 1"/>
          <p:cNvPicPr/>
          <p:nvPr/>
        </p:nvPicPr>
        <p:blipFill>
          <a:blip r:embed="rId6"/>
          <a:stretch/>
        </p:blipFill>
        <p:spPr>
          <a:xfrm>
            <a:off x="388080" y="1081440"/>
            <a:ext cx="3275640" cy="24868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509898" lon="19829225" rev="6483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36" name="Рисунок 1"/>
          <p:cNvPicPr/>
          <p:nvPr/>
        </p:nvPicPr>
        <p:blipFill>
          <a:blip r:embed="rId7"/>
          <a:stretch/>
        </p:blipFill>
        <p:spPr>
          <a:xfrm>
            <a:off x="3810600" y="2211480"/>
            <a:ext cx="2481840" cy="32889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0" y="0"/>
            <a:ext cx="12191400" cy="116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«Жизнь в движении»</a:t>
            </a:r>
            <a:r>
              <a:t/>
            </a:r>
            <a:br/>
            <a:r>
              <a:rPr lang="ru-RU" sz="2400" b="0" strike="noStrike" spc="-1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организация спортивно</a:t>
            </a: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Calibri"/>
              </a:rPr>
              <a:t> – игрового досуга </a:t>
            </a:r>
            <a:endParaRPr lang="ru-RU" sz="2400" b="0" strike="noStrike" spc="-1">
              <a:latin typeface="Arial"/>
            </a:endParaRPr>
          </a:p>
        </p:txBody>
      </p:sp>
      <p:grpSp>
        <p:nvGrpSpPr>
          <p:cNvPr id="338" name="Group 2"/>
          <p:cNvGrpSpPr/>
          <p:nvPr/>
        </p:nvGrpSpPr>
        <p:grpSpPr>
          <a:xfrm>
            <a:off x="2031840" y="1397160"/>
            <a:ext cx="8952840" cy="4741200"/>
            <a:chOff x="2031840" y="1397160"/>
            <a:chExt cx="8952840" cy="4741200"/>
          </a:xfrm>
        </p:grpSpPr>
        <p:sp>
          <p:nvSpPr>
            <p:cNvPr id="339" name="CustomShape 3"/>
            <p:cNvSpPr/>
            <p:nvPr/>
          </p:nvSpPr>
          <p:spPr>
            <a:xfrm>
              <a:off x="2031840" y="1397160"/>
              <a:ext cx="8952840" cy="21330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CustomShape 4"/>
            <p:cNvSpPr/>
            <p:nvPr/>
          </p:nvSpPr>
          <p:spPr>
            <a:xfrm>
              <a:off x="2274480" y="1397160"/>
              <a:ext cx="2574000" cy="2052360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CustomShape 5"/>
            <p:cNvSpPr/>
            <p:nvPr/>
          </p:nvSpPr>
          <p:spPr>
            <a:xfrm rot="10800000">
              <a:off x="2304000" y="3531240"/>
              <a:ext cx="2617200" cy="260712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142200" tIns="142200" rIns="142200" bIns="1422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Укрепление здоровья и организация активного досуга детей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342" name="CustomShape 6"/>
            <p:cNvSpPr/>
            <p:nvPr/>
          </p:nvSpPr>
          <p:spPr>
            <a:xfrm>
              <a:off x="8041680" y="1572120"/>
              <a:ext cx="2650320" cy="1741680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7"/>
            <p:cNvSpPr/>
            <p:nvPr/>
          </p:nvSpPr>
          <p:spPr>
            <a:xfrm rot="10800000">
              <a:off x="5200560" y="3531240"/>
              <a:ext cx="2617200" cy="260712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142200" tIns="142200" rIns="142200" bIns="1422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Расширение социальных связей и формирование навыков здорового образа жизни</a:t>
              </a:r>
              <a:endParaRPr lang="ru-RU" sz="2000" b="0" strike="noStrike" spc="-1">
                <a:latin typeface="Arial"/>
              </a:endParaRPr>
            </a:p>
          </p:txBody>
        </p:sp>
        <p:sp>
          <p:nvSpPr>
            <p:cNvPr id="344" name="CustomShape 8"/>
            <p:cNvSpPr/>
            <p:nvPr/>
          </p:nvSpPr>
          <p:spPr>
            <a:xfrm>
              <a:off x="5191200" y="1518480"/>
              <a:ext cx="2617200" cy="1848600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9"/>
            <p:cNvSpPr/>
            <p:nvPr/>
          </p:nvSpPr>
          <p:spPr>
            <a:xfrm rot="10800000">
              <a:off x="8096760" y="3531240"/>
              <a:ext cx="2617200" cy="260712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142200" tIns="142200" rIns="142200" bIns="1422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0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Комплексный характер воздействия содействует успешной  социальной адаптации.</a:t>
              </a:r>
              <a:endParaRPr lang="ru-RU" sz="2000" b="0" strike="noStrike" spc="-1">
                <a:latin typeface="Arial"/>
              </a:endParaRPr>
            </a:p>
          </p:txBody>
        </p:sp>
      </p:grpSp>
      <p:grpSp>
        <p:nvGrpSpPr>
          <p:cNvPr id="346" name="Group 10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0" y="0"/>
            <a:ext cx="12191400" cy="180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Структура  краевого государственного бюджетного</a:t>
            </a:r>
            <a:r>
              <a:t/>
            </a:r>
            <a:br/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 учреждения социального обслуживания</a:t>
            </a:r>
            <a:r>
              <a:t/>
            </a:r>
            <a:br/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 «Артёмовский социально-реабилитационный </a:t>
            </a:r>
            <a:r>
              <a:t/>
            </a:r>
            <a:br/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центр для несовершеннолетних»</a:t>
            </a:r>
            <a:endParaRPr lang="ru-RU" sz="2400" b="0" strike="noStrike" spc="-1">
              <a:latin typeface="Arial"/>
            </a:endParaRPr>
          </a:p>
        </p:txBody>
      </p:sp>
      <p:grpSp>
        <p:nvGrpSpPr>
          <p:cNvPr id="243" name="Group 2"/>
          <p:cNvGrpSpPr/>
          <p:nvPr/>
        </p:nvGrpSpPr>
        <p:grpSpPr>
          <a:xfrm>
            <a:off x="1046520" y="1911240"/>
            <a:ext cx="10455840" cy="3872160"/>
            <a:chOff x="1046520" y="1911240"/>
            <a:chExt cx="10455840" cy="3872160"/>
          </a:xfrm>
        </p:grpSpPr>
        <p:sp>
          <p:nvSpPr>
            <p:cNvPr id="244" name="CustomShape 3"/>
            <p:cNvSpPr/>
            <p:nvPr/>
          </p:nvSpPr>
          <p:spPr>
            <a:xfrm>
              <a:off x="1046520" y="2235960"/>
              <a:ext cx="10455840" cy="55368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CustomShape 4"/>
            <p:cNvSpPr/>
            <p:nvPr/>
          </p:nvSpPr>
          <p:spPr>
            <a:xfrm>
              <a:off x="1569240" y="1911240"/>
              <a:ext cx="7835040" cy="6487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8520" tIns="31680" rIns="276840" bIns="316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Отделение социальной реабилитации, г. Артём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246" name="CustomShape 5"/>
            <p:cNvSpPr/>
            <p:nvPr/>
          </p:nvSpPr>
          <p:spPr>
            <a:xfrm>
              <a:off x="1046520" y="3233880"/>
              <a:ext cx="10455840" cy="55368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CustomShape 6"/>
            <p:cNvSpPr/>
            <p:nvPr/>
          </p:nvSpPr>
          <p:spPr>
            <a:xfrm>
              <a:off x="1569240" y="2909160"/>
              <a:ext cx="8285760" cy="6487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8520" tIns="31680" rIns="276840" bIns="316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Отделение социальной реабилитации , г. Партизанск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248" name="CustomShape 7"/>
            <p:cNvSpPr/>
            <p:nvPr/>
          </p:nvSpPr>
          <p:spPr>
            <a:xfrm>
              <a:off x="1046520" y="4231800"/>
              <a:ext cx="10455840" cy="55368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CustomShape 8"/>
            <p:cNvSpPr/>
            <p:nvPr/>
          </p:nvSpPr>
          <p:spPr>
            <a:xfrm>
              <a:off x="1571400" y="3913920"/>
              <a:ext cx="9717120" cy="6487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8520" tIns="31680" rIns="276840" bIns="316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Отделение для детей и подростков с ограниченными возможностями здоровья , г. Артём</a:t>
              </a:r>
              <a:endParaRPr lang="ru-RU" sz="1800" b="0" strike="noStrike" spc="-1">
                <a:latin typeface="Arial"/>
              </a:endParaRPr>
            </a:p>
          </p:txBody>
        </p:sp>
        <p:sp>
          <p:nvSpPr>
            <p:cNvPr id="250" name="CustomShape 9"/>
            <p:cNvSpPr/>
            <p:nvPr/>
          </p:nvSpPr>
          <p:spPr>
            <a:xfrm>
              <a:off x="1046520" y="5229720"/>
              <a:ext cx="10455840" cy="553680"/>
            </a:xfrm>
            <a:prstGeom prst="rect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CustomShape 10"/>
            <p:cNvSpPr/>
            <p:nvPr/>
          </p:nvSpPr>
          <p:spPr>
            <a:xfrm>
              <a:off x="1544040" y="4905000"/>
              <a:ext cx="9955440" cy="64872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8520" tIns="31680" rIns="276840" bIns="316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629"/>
                </a:spcAft>
              </a:pPr>
              <a:r>
                <a:rPr lang="ru-RU" sz="1800" b="1" strike="noStrike" spc="-1">
                  <a:solidFill>
                    <a:srgbClr val="17406D"/>
                  </a:solidFill>
                  <a:latin typeface="Times New Roman"/>
                  <a:ea typeface="DejaVu Sans"/>
                </a:rPr>
                <a:t>Отделение помощи семье и детям (нестационарное обслуживание) </a:t>
              </a:r>
              <a:endParaRPr lang="ru-RU" sz="1800" b="0" strike="noStrike" spc="-1">
                <a:latin typeface="Arial"/>
              </a:endParaRPr>
            </a:p>
          </p:txBody>
        </p:sp>
      </p:grpSp>
      <p:grpSp>
        <p:nvGrpSpPr>
          <p:cNvPr id="252" name="Group 1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0" y="15840"/>
            <a:ext cx="12191400" cy="104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«Дети одного солнца» </a:t>
            </a:r>
            <a:r>
              <a:t/>
            </a:r>
            <a:br/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празднично – игровое мероприятие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48" name="Рисунок 3"/>
          <p:cNvPicPr/>
          <p:nvPr/>
        </p:nvPicPr>
        <p:blipFill>
          <a:blip r:embed="rId3"/>
          <a:stretch/>
        </p:blipFill>
        <p:spPr>
          <a:xfrm>
            <a:off x="3241800" y="4194720"/>
            <a:ext cx="3347280" cy="22298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29841" lon="20412857" rev="240303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49" name="Рисунок 1"/>
          <p:cNvPicPr/>
          <p:nvPr/>
        </p:nvPicPr>
        <p:blipFill>
          <a:blip r:embed="rId4"/>
          <a:stretch/>
        </p:blipFill>
        <p:spPr>
          <a:xfrm>
            <a:off x="385560" y="1333080"/>
            <a:ext cx="4191840" cy="27964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69571" lon="19813602" rev="21414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0" name="Рисунок 4"/>
          <p:cNvPicPr/>
          <p:nvPr/>
        </p:nvPicPr>
        <p:blipFill>
          <a:blip r:embed="rId5"/>
          <a:stretch/>
        </p:blipFill>
        <p:spPr>
          <a:xfrm>
            <a:off x="5069880" y="1333080"/>
            <a:ext cx="3503880" cy="23324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1" name="Рисунок 22"/>
          <p:cNvPicPr/>
          <p:nvPr/>
        </p:nvPicPr>
        <p:blipFill>
          <a:blip r:embed="rId6"/>
          <a:stretch/>
        </p:blipFill>
        <p:spPr>
          <a:xfrm>
            <a:off x="8132760" y="3751200"/>
            <a:ext cx="3435120" cy="27453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8823" lon="1830745" rev="21554374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0" y="0"/>
            <a:ext cx="1219140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«Выше Радуги»  </a:t>
            </a:r>
            <a:r>
              <a:t/>
            </a:r>
            <a:br/>
            <a:r>
              <a:rPr lang="ru-RU" sz="2000" b="1" strike="noStrike" spc="-1">
                <a:solidFill>
                  <a:srgbClr val="002060"/>
                </a:solidFill>
                <a:latin typeface="Times New Roman"/>
              </a:rPr>
              <a:t>социально – ориентированная акция с привлечением ресурсов общественных организаций и НКО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53" name="Рисунок 7"/>
          <p:cNvPicPr/>
          <p:nvPr/>
        </p:nvPicPr>
        <p:blipFill>
          <a:blip r:embed="rId3"/>
          <a:stretch/>
        </p:blipFill>
        <p:spPr>
          <a:xfrm>
            <a:off x="525960" y="1770480"/>
            <a:ext cx="3530160" cy="26467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69571" lon="19813602" rev="214149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4" name="Рисунок 3"/>
          <p:cNvPicPr/>
          <p:nvPr/>
        </p:nvPicPr>
        <p:blipFill>
          <a:blip r:embed="rId4" cstate="print"/>
          <a:stretch/>
        </p:blipFill>
        <p:spPr>
          <a:xfrm>
            <a:off x="4319280" y="1291320"/>
            <a:ext cx="3385080" cy="25383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5" name="Рисунок 4"/>
          <p:cNvPicPr/>
          <p:nvPr/>
        </p:nvPicPr>
        <p:blipFill>
          <a:blip r:embed="rId5"/>
          <a:stretch/>
        </p:blipFill>
        <p:spPr>
          <a:xfrm>
            <a:off x="4057200" y="4016160"/>
            <a:ext cx="4171680" cy="25603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Relaxed">
              <a:rot lat="20673599" lon="0" rev="0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6" name="Рисунок 5"/>
          <p:cNvPicPr/>
          <p:nvPr/>
        </p:nvPicPr>
        <p:blipFill>
          <a:blip r:embed="rId6" cstate="print"/>
          <a:stretch/>
        </p:blipFill>
        <p:spPr>
          <a:xfrm>
            <a:off x="8229600" y="1629000"/>
            <a:ext cx="3480120" cy="261000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196994" lon="1230616" rev="24752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Рисунок 2"/>
          <p:cNvPicPr/>
          <p:nvPr/>
        </p:nvPicPr>
        <p:blipFill>
          <a:blip r:embed="rId2"/>
          <a:stretch/>
        </p:blipFill>
        <p:spPr>
          <a:xfrm>
            <a:off x="245520" y="255600"/>
            <a:ext cx="3832560" cy="61768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58" name="Рисунок 3"/>
          <p:cNvPicPr/>
          <p:nvPr/>
        </p:nvPicPr>
        <p:blipFill>
          <a:blip r:embed="rId3"/>
          <a:stretch/>
        </p:blipFill>
        <p:spPr>
          <a:xfrm>
            <a:off x="8268480" y="255600"/>
            <a:ext cx="3537720" cy="61768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59" name="CustomShape 1"/>
          <p:cNvSpPr/>
          <p:nvPr/>
        </p:nvSpPr>
        <p:spPr>
          <a:xfrm>
            <a:off x="4356360" y="369720"/>
            <a:ext cx="3636360" cy="380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C00000"/>
                </a:solidFill>
                <a:latin typeface="Corbel"/>
                <a:ea typeface="DejaVu Sans"/>
              </a:rPr>
              <a:t> </a:t>
            </a:r>
            <a:r>
              <a:t/>
            </a:r>
            <a:br/>
            <a:r>
              <a:t/>
            </a:r>
            <a:br/>
            <a:r>
              <a:t/>
            </a:r>
            <a:br/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Проведение экскурсионных мероприятий</a:t>
            </a: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Calibri"/>
              </a:rPr>
              <a:t> </a:t>
            </a:r>
            <a:r>
              <a:rPr lang="ru-RU" sz="2000" b="1" strike="noStrike" spc="-1">
                <a:solidFill>
                  <a:srgbClr val="C00000"/>
                </a:solidFill>
                <a:latin typeface="Times New Roman"/>
                <a:ea typeface="Calibri"/>
              </a:rPr>
              <a:t>– </a:t>
            </a:r>
            <a:r>
              <a:rPr lang="ru-RU" sz="2000" b="0" strike="noStrike" spc="-1">
                <a:solidFill>
                  <a:srgbClr val="C00000"/>
                </a:solidFill>
                <a:latin typeface="Times New Roman"/>
                <a:ea typeface="Calibri"/>
              </a:rPr>
              <a:t>развитие коммуникативных навыков, укрепление взаимоотношений участников проекта,  формирование адекватного </a:t>
            </a:r>
            <a:r>
              <a:t/>
            </a:r>
            <a:br/>
            <a:r>
              <a:rPr lang="ru-RU" sz="2000" b="0" strike="noStrike" spc="-1">
                <a:solidFill>
                  <a:srgbClr val="C00000"/>
                </a:solidFill>
                <a:latin typeface="Times New Roman"/>
                <a:ea typeface="Calibri"/>
              </a:rPr>
              <a:t>отношения к реальной жизни</a:t>
            </a:r>
            <a:r>
              <a:rPr lang="ru-RU" sz="1800" b="0" strike="noStrike" spc="-1">
                <a:solidFill>
                  <a:srgbClr val="C00000"/>
                </a:solidFill>
                <a:latin typeface="Times New Roman"/>
                <a:ea typeface="Calibri"/>
              </a:rPr>
              <a:t>.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0" y="0"/>
            <a:ext cx="12191400" cy="84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Кинотеатр «Шахтёр», ДК «Восход», зоопарк г. Владивосток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61" name="Рисунок 4"/>
          <p:cNvPicPr/>
          <p:nvPr/>
        </p:nvPicPr>
        <p:blipFill>
          <a:blip r:embed="rId3"/>
          <a:stretch/>
        </p:blipFill>
        <p:spPr>
          <a:xfrm>
            <a:off x="461520" y="1088280"/>
            <a:ext cx="4672440" cy="32043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129841" lon="20412857" rev="240303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62" name="Рисунок 1"/>
          <p:cNvPicPr/>
          <p:nvPr/>
        </p:nvPicPr>
        <p:blipFill>
          <a:blip r:embed="rId4"/>
          <a:srcRect b="23723"/>
          <a:stretch/>
        </p:blipFill>
        <p:spPr>
          <a:xfrm>
            <a:off x="8088480" y="1947240"/>
            <a:ext cx="3714480" cy="44038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92437" lon="1230502" rev="21572640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63" name="Рисунок 12"/>
          <p:cNvPicPr/>
          <p:nvPr/>
        </p:nvPicPr>
        <p:blipFill>
          <a:blip r:embed="rId5" cstate="print"/>
          <a:stretch/>
        </p:blipFill>
        <p:spPr>
          <a:xfrm>
            <a:off x="3766680" y="4293720"/>
            <a:ext cx="2735640" cy="247320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64" name="Рисунок 2"/>
          <p:cNvPicPr/>
          <p:nvPr/>
        </p:nvPicPr>
        <p:blipFill>
          <a:blip r:embed="rId6"/>
          <a:srcRect l="38895" r="10159" b="-19"/>
          <a:stretch/>
        </p:blipFill>
        <p:spPr>
          <a:xfrm>
            <a:off x="5329800" y="1088280"/>
            <a:ext cx="2562480" cy="29613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Объект 3"/>
          <p:cNvPicPr/>
          <p:nvPr/>
        </p:nvPicPr>
        <p:blipFill>
          <a:blip r:embed="rId3"/>
          <a:stretch/>
        </p:blipFill>
        <p:spPr>
          <a:xfrm>
            <a:off x="306000" y="1488960"/>
            <a:ext cx="3671640" cy="25570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66" name="CustomShape 1"/>
          <p:cNvSpPr/>
          <p:nvPr/>
        </p:nvSpPr>
        <p:spPr>
          <a:xfrm>
            <a:off x="1357200" y="534960"/>
            <a:ext cx="9179640" cy="5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Работа с камнем, печать на текстиле, декорирование тканью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67" name="Рисунок 4"/>
          <p:cNvPicPr/>
          <p:nvPr/>
        </p:nvPicPr>
        <p:blipFill>
          <a:blip r:embed="rId4"/>
          <a:stretch/>
        </p:blipFill>
        <p:spPr>
          <a:xfrm>
            <a:off x="5710320" y="1594080"/>
            <a:ext cx="3309840" cy="24519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68" name="Рисунок 5"/>
          <p:cNvPicPr/>
          <p:nvPr/>
        </p:nvPicPr>
        <p:blipFill>
          <a:blip r:embed="rId5"/>
          <a:stretch/>
        </p:blipFill>
        <p:spPr>
          <a:xfrm>
            <a:off x="2358360" y="4199400"/>
            <a:ext cx="3209040" cy="23029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69" name="Рисунок 1"/>
          <p:cNvPicPr/>
          <p:nvPr/>
        </p:nvPicPr>
        <p:blipFill>
          <a:blip r:embed="rId6"/>
          <a:stretch/>
        </p:blipFill>
        <p:spPr>
          <a:xfrm>
            <a:off x="7507080" y="4199400"/>
            <a:ext cx="3725280" cy="23029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70" name="CustomShape 2"/>
          <p:cNvSpPr/>
          <p:nvPr/>
        </p:nvSpPr>
        <p:spPr>
          <a:xfrm>
            <a:off x="1523880" y="-27000"/>
            <a:ext cx="914328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Творческие мастерские  </a:t>
            </a:r>
            <a:r>
              <a:t/>
            </a:r>
            <a:br/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Объект 3"/>
          <p:cNvPicPr/>
          <p:nvPr/>
        </p:nvPicPr>
        <p:blipFill>
          <a:blip r:embed="rId3"/>
          <a:stretch/>
        </p:blipFill>
        <p:spPr>
          <a:xfrm>
            <a:off x="750600" y="765000"/>
            <a:ext cx="4377960" cy="26380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041770" lon="20396817" rev="137569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72" name="CustomShape 1"/>
          <p:cNvSpPr/>
          <p:nvPr/>
        </p:nvSpPr>
        <p:spPr>
          <a:xfrm>
            <a:off x="0" y="0"/>
            <a:ext cx="12191400" cy="76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«Развитие системы наставничества» </a:t>
            </a: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Calibri"/>
              </a:rPr>
              <a:t>– круглый стол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73" name="Рисунок 4"/>
          <p:cNvPicPr/>
          <p:nvPr/>
        </p:nvPicPr>
        <p:blipFill>
          <a:blip r:embed="rId4"/>
          <a:stretch/>
        </p:blipFill>
        <p:spPr>
          <a:xfrm>
            <a:off x="7257960" y="3817080"/>
            <a:ext cx="4330080" cy="26071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74" name="Рисунок 5"/>
          <p:cNvPicPr/>
          <p:nvPr/>
        </p:nvPicPr>
        <p:blipFill>
          <a:blip r:embed="rId5"/>
          <a:stretch/>
        </p:blipFill>
        <p:spPr>
          <a:xfrm>
            <a:off x="750600" y="3853080"/>
            <a:ext cx="4334040" cy="25711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041770" lon="20396817" rev="137569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75" name="Рисунок 1"/>
          <p:cNvPicPr/>
          <p:nvPr/>
        </p:nvPicPr>
        <p:blipFill>
          <a:blip r:embed="rId6"/>
          <a:stretch/>
        </p:blipFill>
        <p:spPr>
          <a:xfrm>
            <a:off x="7277760" y="627480"/>
            <a:ext cx="4254480" cy="28155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76" name="CustomShape 2"/>
          <p:cNvSpPr/>
          <p:nvPr/>
        </p:nvSpPr>
        <p:spPr>
          <a:xfrm flipH="1">
            <a:off x="5025600" y="1250280"/>
            <a:ext cx="2333880" cy="50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Цели работы «круглого стола»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 - изучение проблем, возникающих в процессе внедрения технологии наставничества для детей с ограниченными возможностями здоровья;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DejaVu Sans"/>
              </a:rPr>
              <a:t>-   выработка методических рекомендаций и единой стратегии  действия в рамках реализуемого проекта.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0" y="33480"/>
            <a:ext cx="12102120" cy="132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Итоговая конференция по распространению инновационного опыта наставничества детей-инвалидов и детей с ограниченными возможностями здоровья по результатам реализации социального проекта «В кругу друзей»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78" name="Picture 2"/>
          <p:cNvPicPr/>
          <p:nvPr/>
        </p:nvPicPr>
        <p:blipFill>
          <a:blip r:embed="rId2"/>
          <a:stretch/>
        </p:blipFill>
        <p:spPr>
          <a:xfrm>
            <a:off x="1598760" y="3355200"/>
            <a:ext cx="4266360" cy="28472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041770" lon="20396817" rev="137569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79" name="Picture 4"/>
          <p:cNvPicPr/>
          <p:nvPr/>
        </p:nvPicPr>
        <p:blipFill>
          <a:blip r:embed="rId3"/>
          <a:stretch/>
        </p:blipFill>
        <p:spPr>
          <a:xfrm>
            <a:off x="7230960" y="1356120"/>
            <a:ext cx="4266360" cy="28472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0892455" lon="1235356" rev="21572061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80" name="CustomShape 2"/>
          <p:cNvSpPr/>
          <p:nvPr/>
        </p:nvSpPr>
        <p:spPr>
          <a:xfrm>
            <a:off x="1397160" y="1430280"/>
            <a:ext cx="552384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Цель конференции –</a:t>
            </a: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Calibri"/>
              </a:rPr>
              <a:t> </a:t>
            </a: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распространение опыта внедрения социальной практики наставничества, демонстрации и поддержки ценностей семьи, ответственного родительства, добровольчества и наставничества.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5865840" y="4372920"/>
            <a:ext cx="579600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Дискуссия, развернувшаяся в рамках конференции, позволила выявить активное отношение общественности к острым социальным проблемам, признания необходимости создавать условия для доброжелательного общения и взаимодействия, включение ребёнка в систему общественных отношений с целью изменения социальной ситуации развития ребёнка-инвалида</a:t>
            </a:r>
            <a:r>
              <a:rPr lang="ru-RU" sz="1800" b="0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0" y="33480"/>
            <a:ext cx="12102120" cy="132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Итоговая конференция по распространению инновационного опыта наставничества детей-инвалидов и детей с ограниченными возможностями здоровья по результатам реализации социального проекта «В кругу друзей»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1397160" y="1430280"/>
            <a:ext cx="5523840" cy="155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В рамках конференции проведены торжественно –пленарное заседание, общественная гостиная, презентационные и консультационные площадки, выставки, Галерея мастер –классов, круглый стол, дискуссионная площадка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5865840" y="4372920"/>
            <a:ext cx="579600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По итогам конференции принята Резолюция, в которой обозначены основные направления работы в сфере поддержки семей, воспитывающих детей с особыми потребностями и необходимости популяризации формы индивидуального наставнечества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85" name="Picture 2"/>
          <p:cNvPicPr/>
          <p:nvPr/>
        </p:nvPicPr>
        <p:blipFill>
          <a:blip r:embed="rId2"/>
          <a:stretch/>
        </p:blipFill>
        <p:spPr>
          <a:xfrm>
            <a:off x="6980040" y="1356120"/>
            <a:ext cx="4266360" cy="284724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6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6" name="Picture 6"/>
          <p:cNvPicPr/>
          <p:nvPr/>
        </p:nvPicPr>
        <p:blipFill>
          <a:blip r:embed="rId3"/>
          <a:stretch/>
        </p:blipFill>
        <p:spPr>
          <a:xfrm>
            <a:off x="1111320" y="3416400"/>
            <a:ext cx="4266360" cy="2847240"/>
          </a:xfrm>
          <a:prstGeom prst="rect">
            <a:avLst/>
          </a:prstGeom>
          <a:ln>
            <a:noFill/>
          </a:ln>
          <a:effectLst>
            <a:outerShdw blurRad="107950" dist="12600" dir="5400000" algn="ctr">
              <a:srgbClr val="000000"/>
            </a:outerShdw>
            <a:softEdge rad="317500"/>
          </a:effectLst>
          <a:scene3d>
            <a:camera prst="perspective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226080" y="549360"/>
            <a:ext cx="8249400" cy="299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7000"/>
              </a:lnSpc>
              <a:spcAft>
                <a:spcPts val="601"/>
              </a:spcAft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Опыт реализации проекта представлен: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07000"/>
              </a:lnSpc>
              <a:spcAft>
                <a:spcPts val="601"/>
              </a:spcAft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 На I съезде работников сферы социальной защиты Приморского края «Социальные инновации: стратегия и перспективы развития», 2018 г. 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07000"/>
              </a:lnSpc>
              <a:spcAft>
                <a:spcPts val="601"/>
              </a:spcAft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На мастер - школе «Комплексный подход в обеспечении благополучия ребёнка», организованной  Благотворительным фондом Елены и Геннадия Тимченко. Мастер – школа проводилась для организаций сферы защиты детства Дальнего Востока и Сибири, 2019 г.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07000"/>
              </a:lnSpc>
              <a:spcAft>
                <a:spcPts val="601"/>
              </a:spcAft>
              <a:buClr>
                <a:srgbClr val="00206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Всероссийских журналов «Социальная работа» (2019 г.), «Социальная защита» (2020 г.), «Социальное обслуживание» (2020 г.).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601"/>
              </a:spcAft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388" name="Рисунок 16"/>
          <p:cNvPicPr/>
          <p:nvPr/>
        </p:nvPicPr>
        <p:blipFill>
          <a:blip r:embed="rId3"/>
          <a:stretch/>
        </p:blipFill>
        <p:spPr>
          <a:xfrm>
            <a:off x="1150920" y="3328560"/>
            <a:ext cx="5326920" cy="33505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6401" lon="21011402" rev="37153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389" name="CustomShape 2"/>
          <p:cNvSpPr/>
          <p:nvPr/>
        </p:nvSpPr>
        <p:spPr>
          <a:xfrm>
            <a:off x="0" y="0"/>
            <a:ext cx="1219140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Трансляция опыта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90" name="Picture 2"/>
          <p:cNvPicPr/>
          <p:nvPr/>
        </p:nvPicPr>
        <p:blipFill>
          <a:blip r:embed="rId4"/>
          <a:stretch/>
        </p:blipFill>
        <p:spPr>
          <a:xfrm>
            <a:off x="8476200" y="549360"/>
            <a:ext cx="3621600" cy="240876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91" name="Рисунок 6"/>
          <p:cNvPicPr/>
          <p:nvPr/>
        </p:nvPicPr>
        <p:blipFill>
          <a:blip r:embed="rId5"/>
          <a:stretch/>
        </p:blipFill>
        <p:spPr>
          <a:xfrm>
            <a:off x="7073280" y="3328560"/>
            <a:ext cx="4660920" cy="33890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0" y="0"/>
            <a:ext cx="12191400" cy="98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Качественные результаты - детей целевой группы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 flipH="1">
            <a:off x="3564360" y="870480"/>
            <a:ext cx="8486280" cy="62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Times New Roman"/>
              </a:rPr>
              <a:t>Улучшился внутренний психологический комфорт ребёнка и семьи, сформированы и получили развитие доверительные отношения пар «ребёнок –наставник»;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У детей сформировано желание воспользоваться помощью, предоставляемой наставниками, в различных её проявлениях – в познании, в общении, в посещении незнакомых мест, решении возникающих проблем;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Получили развитие позитивные эмоции, дети познакомились с навыками саморегуляции, которые помогут им адекватно относиться к изменяющимся жизненным реалиям; 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Значительно расширился кругозор социального общения, получили развитие навыки социальной коммуникации;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Получили развитие навыки работы с современным информационным оборудованием, что способствовало расширению представлений об окружающем мире, изучению возможностей личностного роста;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Познакомились с новым для себя средством социальной коммуникации (фотографирование), которое даёт возможность общения через социальные сети; 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Повысилась самооценка, расширился личностный и творческий потенциал через активное участие в разноплановых мероприятиях проекта;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Приняли участие в здоровьесберегающих мероприятиях, познакомились с новыми формами активного досуга;</a:t>
            </a:r>
            <a:endParaRPr lang="ru-RU" sz="1600" b="0" strike="noStrike" spc="-1">
              <a:latin typeface="Arial"/>
            </a:endParaRPr>
          </a:p>
          <a:p>
            <a:pPr marL="285840" indent="-285120" algn="just">
              <a:lnSpc>
                <a:spcPct val="115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Преодолён барьер в общении с незнакомыми людьми, в том числе и благодаря участию в мероприятиях, имеющих массовый характер.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400" b="0" strike="noStrike" spc="-1">
                <a:solidFill>
                  <a:srgbClr val="002060"/>
                </a:solidFill>
                <a:latin typeface="Times New Roman"/>
                <a:ea typeface="Calibri"/>
              </a:rPr>
              <a:t> 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394" name="Picture 6"/>
          <p:cNvPicPr/>
          <p:nvPr/>
        </p:nvPicPr>
        <p:blipFill>
          <a:blip r:embed="rId2"/>
          <a:stretch/>
        </p:blipFill>
        <p:spPr>
          <a:xfrm>
            <a:off x="343440" y="986400"/>
            <a:ext cx="3221280" cy="25138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6401" lon="21011402" rev="37153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95" name="Picture 2"/>
          <p:cNvPicPr/>
          <p:nvPr/>
        </p:nvPicPr>
        <p:blipFill>
          <a:blip r:embed="rId3"/>
          <a:stretch/>
        </p:blipFill>
        <p:spPr>
          <a:xfrm>
            <a:off x="367560" y="3924000"/>
            <a:ext cx="3196800" cy="249768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6401" lon="21011402" rev="37153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2928240" y="1380240"/>
            <a:ext cx="8573760" cy="261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b="0" strike="noStrike" spc="-1">
                <a:solidFill>
                  <a:srgbClr val="FF00FF"/>
                </a:solidFill>
                <a:latin typeface="Corbel"/>
              </a:rPr>
              <a:t> 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5951520" y="384480"/>
            <a:ext cx="5736960" cy="596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1. Артемовский городской округ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   2. Фокинский городской округ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3.  ЗАТО г. Большой Камень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 4.Партизанский городской округ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5. Шкотовский муниципальный район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    6. Надеждинский муниципальный район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</a:pPr>
            <a:r>
              <a:rPr lang="ru-RU" sz="24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 7. Лазовский  муниципальный район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255" name="Рисунок 2"/>
          <p:cNvPicPr/>
          <p:nvPr/>
        </p:nvPicPr>
        <p:blipFill>
          <a:blip r:embed="rId2"/>
          <a:stretch/>
        </p:blipFill>
        <p:spPr>
          <a:xfrm>
            <a:off x="94320" y="32760"/>
            <a:ext cx="5504400" cy="682452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0" y="0"/>
            <a:ext cx="12191400" cy="116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</a:rPr>
              <a:t>Качественные результаты  -родителей детей целевой группы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 flipH="1">
            <a:off x="123840" y="1065600"/>
            <a:ext cx="7539840" cy="49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Повысился уровень знаний о состоянии развития и здоровья детей-инвалидов и детей с ограниченными возможностями здоровья, реальных возможностях и механизмах их адаптации в обществе;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Преодоление родителями искаженного восприятия окружающих и себя в связи с негативными переживаниями; разобщенности с другими членами семьи, ближайшего социального окружения, дезадаптивного защитного поведения;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Снизился барьер перед посещением публичных мест, выработались позитивные установки как по отношению как к самим к себе, так и к своему ребенку;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20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По результатам опроса все 30 семей отметили улучшение в социальной адаптации своих детей, все родители удовлетворены результатами участия в проекте.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400" b="0" strike="noStrike" spc="-1">
                <a:solidFill>
                  <a:srgbClr val="17406D"/>
                </a:solidFill>
                <a:latin typeface="Times New Roman"/>
                <a:ea typeface="Calibri"/>
              </a:rPr>
              <a:t> 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398" name="Picture 4"/>
          <p:cNvPicPr/>
          <p:nvPr/>
        </p:nvPicPr>
        <p:blipFill>
          <a:blip r:embed="rId2"/>
          <a:srcRect l="26050" r="26050"/>
          <a:stretch/>
        </p:blipFill>
        <p:spPr>
          <a:xfrm>
            <a:off x="9501480" y="923400"/>
            <a:ext cx="1959120" cy="273024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399" name="Picture 6"/>
          <p:cNvPicPr/>
          <p:nvPr/>
        </p:nvPicPr>
        <p:blipFill>
          <a:blip r:embed="rId3"/>
          <a:stretch/>
        </p:blipFill>
        <p:spPr>
          <a:xfrm>
            <a:off x="7789680" y="3809520"/>
            <a:ext cx="4234680" cy="282600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0" y="896040"/>
            <a:ext cx="10728720" cy="612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64620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Союз многодетных семей Г. Артём;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Волонтёрская организация «Открытые сердца»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Общество с ограниченной ответственностью «Культурно – образовательный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 центр г. Артёма»;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Региональное отделение общественного всероссийского движения «Матери </a:t>
            </a:r>
            <a:endParaRPr lang="ru-RU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России»;</a:t>
            </a:r>
            <a:endParaRPr lang="ru-RU" sz="1800" b="0" strike="noStrike" spc="-1">
              <a:latin typeface="Arial"/>
            </a:endParaRPr>
          </a:p>
          <a:p>
            <a:pPr marL="70344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Муниципальное казённое учреждением культуры, туризма и</a:t>
            </a:r>
            <a:endParaRPr lang="ru-RU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молодёжной политики администрации Артёмовского городского округа;</a:t>
            </a:r>
            <a:endParaRPr lang="ru-RU" sz="1800" b="0" strike="noStrike" spc="-1">
              <a:latin typeface="Arial"/>
            </a:endParaRPr>
          </a:p>
          <a:p>
            <a:pPr marL="703440" indent="-34236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Зоопарк г.  Владивосток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Фермерское хозяйство «Конеферма с. Кневичи»;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Некоммерческое партнёрство «Спортивный клуб Атлет»;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Мастерская народных промыслов «Истоки»;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Мастерская по резьбе по дереву «Волшебная древесина»;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Художественная мастерская  «ROK-ART»;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Молодёжная организация «Союз Молодёжи г. Артёма»;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Школьная волонтёрская организация «Твори Добро»;</a:t>
            </a:r>
            <a:endParaRPr lang="ru-RU" sz="1800" b="0" strike="noStrike" spc="-1">
              <a:latin typeface="Arial"/>
            </a:endParaRPr>
          </a:p>
          <a:p>
            <a:pPr marL="627120" indent="-26604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Общественная экологическая детско 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– юношеская организация «Радуга» г. Артема;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Муниципальное казенное учреждение культуры «Централизованная библиотечная </a:t>
            </a:r>
            <a:endParaRPr lang="ru-RU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система» Артемовского городского округа; </a:t>
            </a:r>
            <a:endParaRPr lang="ru-RU" sz="1800" b="0" strike="noStrike" spc="-1">
              <a:latin typeface="Arial"/>
            </a:endParaRPr>
          </a:p>
          <a:p>
            <a:pPr marL="646200" indent="-285120">
              <a:lnSpc>
                <a:spcPct val="100000"/>
              </a:lnSpc>
              <a:buClr>
                <a:srgbClr val="002060"/>
              </a:buClr>
              <a:buFont typeface="Wingdings" charset="2"/>
              <a:buChar char=""/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Муниципальное бюджетное учреждение Дом культуры  «Восход» Фокинского </a:t>
            </a:r>
            <a:endParaRPr lang="ru-RU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городского округа и др.</a:t>
            </a:r>
            <a:endParaRPr lang="ru-RU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01" name="Рисунок 1"/>
          <p:cNvPicPr/>
          <p:nvPr/>
        </p:nvPicPr>
        <p:blipFill>
          <a:blip r:embed="rId2"/>
          <a:stretch/>
        </p:blipFill>
        <p:spPr>
          <a:xfrm>
            <a:off x="9507600" y="4762080"/>
            <a:ext cx="2443320" cy="190260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402" name="Picture 12"/>
          <p:cNvPicPr/>
          <p:nvPr/>
        </p:nvPicPr>
        <p:blipFill>
          <a:blip r:embed="rId3"/>
          <a:stretch/>
        </p:blipFill>
        <p:spPr>
          <a:xfrm>
            <a:off x="8880120" y="896040"/>
            <a:ext cx="3070800" cy="23029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000000">
              <a:rot lat="21489017" lon="330051" rev="1418"/>
            </a:camera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sp>
        <p:nvSpPr>
          <p:cNvPr id="403" name="CustomShape 2"/>
          <p:cNvSpPr/>
          <p:nvPr/>
        </p:nvSpPr>
        <p:spPr>
          <a:xfrm>
            <a:off x="0" y="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Социальное партнёрство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04" name="Рисунок 5"/>
          <p:cNvPicPr/>
          <p:nvPr/>
        </p:nvPicPr>
        <p:blipFill>
          <a:blip r:embed="rId4"/>
          <a:stretch/>
        </p:blipFill>
        <p:spPr>
          <a:xfrm>
            <a:off x="6945120" y="3392640"/>
            <a:ext cx="2434680" cy="1368720"/>
          </a:xfrm>
          <a:prstGeom prst="rect">
            <a:avLst/>
          </a:prstGeom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roup 1"/>
          <p:cNvGrpSpPr/>
          <p:nvPr/>
        </p:nvGrpSpPr>
        <p:grpSpPr>
          <a:xfrm>
            <a:off x="4896360" y="1083960"/>
            <a:ext cx="6836040" cy="4709880"/>
            <a:chOff x="4896360" y="1083960"/>
            <a:chExt cx="6836040" cy="4709880"/>
          </a:xfrm>
        </p:grpSpPr>
        <p:sp>
          <p:nvSpPr>
            <p:cNvPr id="406" name="CustomShape 2"/>
            <p:cNvSpPr/>
            <p:nvPr/>
          </p:nvSpPr>
          <p:spPr>
            <a:xfrm>
              <a:off x="4896360" y="1083960"/>
              <a:ext cx="6836040" cy="14666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50600" prstMaterial="metal">
              <a:bevelT w="101600" h="80600" prst="relaxedInset"/>
              <a:bevelB w="80600" h="806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97280" tIns="197280" rIns="125640" bIns="1972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1154"/>
                </a:spcAft>
              </a:pPr>
              <a:endParaRPr lang="ru-RU" sz="1800" b="0" strike="noStrike" spc="-1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1154"/>
                </a:spcAft>
              </a:pPr>
              <a:r>
                <a:rPr lang="ru-RU" sz="3300" b="1" i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КГБУСО «Артёмовский СРЦН»</a:t>
              </a:r>
              <a:endParaRPr lang="ru-RU" sz="3300" b="0" strike="noStrike" spc="-1">
                <a:latin typeface="Arial"/>
              </a:endParaRPr>
            </a:p>
          </p:txBody>
        </p:sp>
        <p:sp>
          <p:nvSpPr>
            <p:cNvPr id="407" name="CustomShape 3"/>
            <p:cNvSpPr/>
            <p:nvPr/>
          </p:nvSpPr>
          <p:spPr>
            <a:xfrm>
              <a:off x="4896360" y="2158920"/>
              <a:ext cx="6836040" cy="545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CustomShape 4"/>
            <p:cNvSpPr/>
            <p:nvPr/>
          </p:nvSpPr>
          <p:spPr>
            <a:xfrm>
              <a:off x="4896360" y="2705400"/>
              <a:ext cx="6836040" cy="14666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50600" prstMaterial="metal">
              <a:bevelT w="101600" h="80600" prst="relaxedInset"/>
              <a:bevelB w="80600" h="806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97280" tIns="197280" rIns="125640" bIns="1972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1154"/>
                </a:spcAft>
              </a:pPr>
              <a:r>
                <a:rPr lang="ru-RU" sz="3300" b="1" i="1" strike="noStrike" spc="-1">
                  <a:solidFill>
                    <a:srgbClr val="FF0000"/>
                  </a:solidFill>
                  <a:latin typeface="Times New Roman"/>
                  <a:ea typeface="DejaVu Sans"/>
                </a:rPr>
                <a:t>тел. 8(42337) 3-52-05</a:t>
              </a:r>
              <a:endParaRPr lang="ru-RU" sz="3300" b="0" strike="noStrike" spc="-1">
                <a:latin typeface="Arial"/>
              </a:endParaRPr>
            </a:p>
          </p:txBody>
        </p:sp>
        <p:sp>
          <p:nvSpPr>
            <p:cNvPr id="409" name="CustomShape 5"/>
            <p:cNvSpPr/>
            <p:nvPr/>
          </p:nvSpPr>
          <p:spPr>
            <a:xfrm>
              <a:off x="4896360" y="4172760"/>
              <a:ext cx="6836040" cy="545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CustomShape 6"/>
            <p:cNvSpPr/>
            <p:nvPr/>
          </p:nvSpPr>
          <p:spPr>
            <a:xfrm>
              <a:off x="4896360" y="4327200"/>
              <a:ext cx="6836040" cy="146664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extrusionH="50600" prstMaterial="metal">
              <a:bevelT w="101600" h="80600" prst="relaxedInset"/>
              <a:bevelB w="80600" h="806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97280" tIns="197280" rIns="125640" bIns="19728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1154"/>
                </a:spcAft>
              </a:pPr>
              <a:r>
                <a:rPr lang="ru-RU" sz="3300" b="1" i="1" u="sng" strike="noStrike" spc="-1">
                  <a:solidFill>
                    <a:srgbClr val="F49100"/>
                  </a:solidFill>
                  <a:uFillTx/>
                  <a:latin typeface="Times New Roman"/>
                  <a:ea typeface="DejaVu Sans"/>
                  <a:hlinkClick r:id="rId2"/>
                </a:rPr>
                <a:t>akids@mail.ru</a:t>
              </a:r>
              <a:r>
                <a:rPr lang="ru-RU" sz="3300" b="1" i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, </a:t>
              </a:r>
              <a:r>
                <a:rPr lang="ru-RU" sz="3300" b="1" i="1" u="sng" strike="noStrike" spc="-1">
                  <a:solidFill>
                    <a:srgbClr val="F49100"/>
                  </a:solidFill>
                  <a:uFillTx/>
                  <a:latin typeface="Times New Roman"/>
                  <a:ea typeface="DejaVu Sans"/>
                  <a:hlinkClick r:id="rId3"/>
                </a:rPr>
                <a:t>www.artem-src.ru</a:t>
              </a:r>
              <a:r>
                <a:rPr lang="ru-RU" sz="3300" b="1" i="1" strike="noStrike" spc="-1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endParaRPr lang="ru-RU" sz="3300" b="0" strike="noStrike" spc="-1">
                <a:latin typeface="Arial"/>
              </a:endParaRPr>
            </a:p>
          </p:txBody>
        </p:sp>
      </p:grpSp>
      <p:grpSp>
        <p:nvGrpSpPr>
          <p:cNvPr id="411" name="Group 7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412" name="Рисунок 5"/>
          <p:cNvPicPr/>
          <p:nvPr/>
        </p:nvPicPr>
        <p:blipFill>
          <a:blip r:embed="rId4"/>
          <a:stretch/>
        </p:blipFill>
        <p:spPr>
          <a:xfrm>
            <a:off x="326520" y="1356480"/>
            <a:ext cx="5190120" cy="3886560"/>
          </a:xfrm>
          <a:prstGeom prst="rect">
            <a:avLst/>
          </a:prstGeom>
          <a:ln>
            <a:noFill/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Рисунок 5"/>
          <p:cNvPicPr/>
          <p:nvPr/>
        </p:nvPicPr>
        <p:blipFill>
          <a:blip r:embed="rId2"/>
          <a:stretch/>
        </p:blipFill>
        <p:spPr>
          <a:xfrm>
            <a:off x="10764720" y="145440"/>
            <a:ext cx="1172520" cy="108000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2749680" y="145440"/>
            <a:ext cx="63241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По страницам инновационной деятельности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329760" y="770760"/>
            <a:ext cx="10433880" cy="612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2014 – 2015 гг. – Региональная программа «Детство – территория Добра», совместно с Фондом поддержки детей, находящихся в трудной жизненной ситуации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2016 – 2017 гг. – Комплекс мер по социальному сопровождению семей с детьми, нуждающихся в социальной помощи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2016 – 2017 гг. – Комплекс мер по развитию эффективных практик активной поддержки родителей, воспитывающих детей – инвалидов и детей с ограниченными возможностями здоровья;</a:t>
            </a:r>
            <a:endParaRPr lang="ru-RU" sz="1800" b="0" strike="noStrike" spc="-1">
              <a:latin typeface="Arial"/>
            </a:endParaRPr>
          </a:p>
          <a:p>
            <a:pPr marL="285840" lvl="3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2018 – 2019 гг. – Комплекс мер по организации продуктивной, социально значимой деятельности подростков, находящихся в конфликте с законом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2018 – 2019 гг. – Социальный проект наставничества детей с инвалидностью, детей с ограниченными возможностями здоровья «В кругу друзей»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2018 – 2019 гг. – Комплекс мер по формированию современной инфраструктуры Служб ранней помощи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2019 – 2020 гг. – Комплекс мер Приморского края по развитию технологий альтернативных предоставлению услуг в стационарной форме социального обслуживания детям –инвалидам и детям с ограниченными возможностями здоровья 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2019 – 2020 гг. – Комплекс мер, направленный на развитие региональной системы обеспечения </a:t>
            </a:r>
            <a:endParaRPr lang="ru-RU" sz="1800" b="0" strike="noStrike" spc="-1">
              <a:latin typeface="Arial"/>
            </a:endParaRPr>
          </a:p>
          <a:p>
            <a:pPr marL="181080" indent="85680">
              <a:lnSpc>
                <a:spcPct val="100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безопасного детства в Приморском крае, на 2020–2021 годы</a:t>
            </a:r>
            <a:endParaRPr lang="ru-RU" sz="18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2019 – 2020 гг. – Комплекс мер по развитию эффективных социальных практик, направленных на сокращение бедности семей с детьми и улучшение условий жизнедеятельности 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детей в таких семьях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1155960" y="1321200"/>
            <a:ext cx="417204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0" y="0"/>
            <a:ext cx="12191400" cy="8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Социальные практики и технологии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1584720" y="718920"/>
            <a:ext cx="4024800" cy="6120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104286"/>
                </a:solidFill>
                <a:latin typeface="Times New Roman"/>
                <a:ea typeface="DejaVu Sans"/>
              </a:rPr>
              <a:t>Работа с семьями ТЖС и СОП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62" name="CustomShape 4"/>
          <p:cNvSpPr/>
          <p:nvPr/>
        </p:nvSpPr>
        <p:spPr>
          <a:xfrm>
            <a:off x="7122240" y="716040"/>
            <a:ext cx="3888000" cy="61344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104286"/>
                </a:solidFill>
                <a:latin typeface="Times New Roman"/>
                <a:ea typeface="DejaVu Sans"/>
              </a:rPr>
              <a:t>Активная поддержка родителей воспитывающих «особых» детей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>
            <a:off x="8920440" y="1379520"/>
            <a:ext cx="570240" cy="5497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6"/>
          <p:cNvSpPr/>
          <p:nvPr/>
        </p:nvSpPr>
        <p:spPr>
          <a:xfrm>
            <a:off x="1473120" y="1967400"/>
            <a:ext cx="4212360" cy="2219760"/>
          </a:xfrm>
          <a:prstGeom prst="flowChartPredefined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Социальные гостиные для родителей и подростков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Консультативный пункт для      семей в конфликте с законом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Волонтёрское движение «Рука помощи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Досуговая программа  «Матрица» и др.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265" name="CustomShape 7"/>
          <p:cNvSpPr/>
          <p:nvPr/>
        </p:nvSpPr>
        <p:spPr>
          <a:xfrm>
            <a:off x="7323480" y="1942200"/>
            <a:ext cx="3764160" cy="2244600"/>
          </a:xfrm>
          <a:prstGeom prst="flowChartPredefined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Работа кабинета комплексной диагностики ребенка в раннем возрасте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Развитие через движение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Технология домашнего визитирования</a:t>
            </a:r>
            <a:endParaRPr lang="ru-RU" sz="1400" b="0" strike="noStrike" spc="-1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17406D"/>
              </a:buClr>
              <a:buFont typeface="Wingdings" charset="2"/>
              <a:buChar char=""/>
            </a:pPr>
            <a:r>
              <a:rPr lang="ru-RU" sz="14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Программы «Пойми меня», «Мы сможем» и др.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>
            <a:off x="1618560" y="4356720"/>
            <a:ext cx="9844560" cy="2395800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round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Служба социального сопровождения семей с детьми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Выездная межведомственна мобильная бригада  «Друг, помощник, консультант»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Выездная служба для семей, воспитывающих детей с ограниченными возможностями здоровья «Равные возможности»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Работа детско – родительских клубов и сообществ («Навигатор», «Огромные возможности», «Ты важен»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Работа творческих мастерских «Исцеляющее творчество»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7" name="CustomShape 9"/>
          <p:cNvSpPr/>
          <p:nvPr/>
        </p:nvSpPr>
        <p:spPr>
          <a:xfrm>
            <a:off x="1895760" y="3876840"/>
            <a:ext cx="1700640" cy="1314720"/>
          </a:xfrm>
          <a:prstGeom prst="curvedRightArrow">
            <a:avLst>
              <a:gd name="adj1" fmla="val 25000"/>
              <a:gd name="adj2" fmla="val 52943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10"/>
          <p:cNvSpPr/>
          <p:nvPr/>
        </p:nvSpPr>
        <p:spPr>
          <a:xfrm flipH="1">
            <a:off x="9761760" y="3852360"/>
            <a:ext cx="1700640" cy="1363680"/>
          </a:xfrm>
          <a:prstGeom prst="curvedRightArrow">
            <a:avLst>
              <a:gd name="adj1" fmla="val 25000"/>
              <a:gd name="adj2" fmla="val 52943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11"/>
          <p:cNvSpPr/>
          <p:nvPr/>
        </p:nvSpPr>
        <p:spPr>
          <a:xfrm flipV="1">
            <a:off x="5621400" y="2897280"/>
            <a:ext cx="1838880" cy="153684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12"/>
          <p:cNvSpPr/>
          <p:nvPr/>
        </p:nvSpPr>
        <p:spPr>
          <a:xfrm>
            <a:off x="3242520" y="1379520"/>
            <a:ext cx="570240" cy="5497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Рисунок 5"/>
          <p:cNvPicPr/>
          <p:nvPr/>
        </p:nvPicPr>
        <p:blipFill>
          <a:blip r:embed="rId3"/>
          <a:srcRect l="14076"/>
          <a:stretch/>
        </p:blipFill>
        <p:spPr>
          <a:xfrm>
            <a:off x="377280" y="1171440"/>
            <a:ext cx="3162240" cy="5144400"/>
          </a:xfrm>
          <a:prstGeom prst="rect">
            <a:avLst/>
          </a:prstGeom>
          <a:ln>
            <a:noFill/>
          </a:ln>
          <a:effectLst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24388" lon="20435872" rev="21594285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72" name="CustomShape 1"/>
          <p:cNvSpPr/>
          <p:nvPr/>
        </p:nvSpPr>
        <p:spPr>
          <a:xfrm>
            <a:off x="0" y="6840"/>
            <a:ext cx="111981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«В кругу друзей» социальный проект по наставничеству детей с инвалидностью и детей с ограниченными возможностями здоровья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73" name="Рисунок 5"/>
          <p:cNvPicPr/>
          <p:nvPr/>
        </p:nvPicPr>
        <p:blipFill>
          <a:blip r:embed="rId4"/>
          <a:stretch/>
        </p:blipFill>
        <p:spPr>
          <a:xfrm>
            <a:off x="11145600" y="0"/>
            <a:ext cx="1045800" cy="963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3540240" y="970560"/>
            <a:ext cx="8651160" cy="58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Цель: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 – Формирование эмоционально значимых стабильных отношений в жизни  ребёнка, направленных на повышение уровня адаптации и интеграции в современное общество</a:t>
            </a:r>
            <a:r>
              <a:t/>
            </a:r>
            <a:br/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Задачи: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</a:t>
            </a:r>
            <a:r>
              <a:rPr lang="ru-RU" sz="1800" b="0" strike="noStrike" spc="-1">
                <a:solidFill>
                  <a:srgbClr val="17406D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организовать психолого – педагогическую подготовку наставников для сопровождения детей - инвалидов и детей с ограниченными возможностями здоровья;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 сформировать пары «ребёнок - наставник», направленные на создание условий для расширения жизненного опыта и пространства ребёнка - инвалида; 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  содействовать повышению жизненного потенциала ребёнка через приобретение нового личного опыта и освоению новых знаний, умений и навыков;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 привлекать семьи к сотрудничеству с наставниками и  специалистами учреждений;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 развивать волонтёрскую деятельность, направленную  на организацию совместных мероприятий по наиболее значимым для детей и семей, их воспитывающих направлениям;</a:t>
            </a:r>
            <a:r>
              <a:t/>
            </a:r>
            <a:br/>
            <a:r>
              <a:rPr lang="ru-RU" sz="1800" b="1" strike="noStrike" spc="-1">
                <a:solidFill>
                  <a:srgbClr val="17406D"/>
                </a:solidFill>
                <a:latin typeface="Times New Roman"/>
                <a:ea typeface="DejaVu Sans"/>
              </a:rPr>
              <a:t>– способствовать улучшению функционирования семьи и её интеграции в социум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0" y="529200"/>
            <a:ext cx="12115080" cy="635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Приказ от 09.01.2018 г. № 08 – А «О назначении лиц, ответственных за целевое расходование средств гранта по проекту «В кругу друзей»;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Приказ от 25.01.2018 г. № 59 – А «О создании рабочей группы по реализации проекта «В кругу друзей»;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Приказ от 09.04. 2018 г. № 112 – А «О реализации в учреждении социального проекта по наставничеству «В кругу друзей» совместно с Фондом поддержки детей, находящихся в трудной жизненной ситуации» 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–Приказ от 16.08.2018 г. № 241 –А «Об утверждении нормативных документов» с целью реализации проекта по наставничеству «В кругу друзей»;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Приказ от 10.10.2018 г. № 293/1 – А «Об утверждении дополнительных программно – нормативных документов по  проекту наставничества «В кругу друзей»;  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Положение о наставничестве наставнике;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Программа подготовки наставников «В кругу друзей»;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Программа работы совместного клуба «Навигатор»;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Программа фотостудии «Особый взгляд»;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Программа «Основы компьютерной грамотности»;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Программа проведения социально – ориентированной акции «Выше Радуги»;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 План – программа проведения круглого стола «Развитие системы наставничества детей-инвалидов и детей с ограниченными возможностями здоровья»;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План –программа проведения итоговой конференции по результатам реализации проекта «В кругу друзей»</a:t>
            </a:r>
            <a:endParaRPr lang="ru-RU" sz="1600" b="0" strike="noStrike" spc="-1">
              <a:latin typeface="Arial"/>
            </a:endParaRPr>
          </a:p>
          <a:p>
            <a:pPr marL="285840" indent="-285120">
              <a:lnSpc>
                <a:spcPct val="107000"/>
              </a:lnSpc>
              <a:spcAft>
                <a:spcPts val="799"/>
              </a:spcAft>
              <a:buClr>
                <a:srgbClr val="17406D"/>
              </a:buClr>
              <a:buFont typeface="Wingdings" charset="2"/>
              <a:buChar char=""/>
            </a:pPr>
            <a:r>
              <a:rPr lang="ru-RU" sz="1600" b="1" strike="noStrike" spc="-1">
                <a:solidFill>
                  <a:srgbClr val="17406D"/>
                </a:solidFill>
                <a:latin typeface="Times New Roman"/>
                <a:ea typeface="Calibri"/>
              </a:rPr>
              <a:t>Соглашения о сотрудничестве в рамках проекта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0" y="6732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Нормативные документы, обеспечивающие реализацию проекта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2682720" y="198900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0" y="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Характеристика целевой группы проекта</a:t>
            </a:r>
            <a:endParaRPr lang="ru-RU" sz="2400" b="0" strike="noStrike" spc="-1">
              <a:latin typeface="Arial"/>
            </a:endParaRPr>
          </a:p>
        </p:txBody>
      </p:sp>
      <p:graphicFrame>
        <p:nvGraphicFramePr>
          <p:cNvPr id="279" name="Диаграмма 6"/>
          <p:cNvGraphicFramePr/>
          <p:nvPr/>
        </p:nvGraphicFramePr>
        <p:xfrm>
          <a:off x="981000" y="681480"/>
          <a:ext cx="10514880" cy="56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0"/>
            <a:ext cx="121914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Изучение запроса родителей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81" name="Picture 2"/>
          <p:cNvPicPr/>
          <p:nvPr/>
        </p:nvPicPr>
        <p:blipFill>
          <a:blip r:embed="rId3"/>
          <a:stretch/>
        </p:blipFill>
        <p:spPr>
          <a:xfrm>
            <a:off x="1242000" y="757800"/>
            <a:ext cx="4315680" cy="5518080"/>
          </a:xfrm>
          <a:prstGeom prst="rect">
            <a:avLst/>
          </a:prstGeom>
          <a:ln w="9360">
            <a:solidFill>
              <a:schemeClr val="tx1"/>
            </a:solidFill>
            <a:miter/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  <p:pic>
        <p:nvPicPr>
          <p:cNvPr id="282" name="Picture 3"/>
          <p:cNvPicPr/>
          <p:nvPr/>
        </p:nvPicPr>
        <p:blipFill>
          <a:blip r:embed="rId4"/>
          <a:stretch/>
        </p:blipFill>
        <p:spPr>
          <a:xfrm>
            <a:off x="6554880" y="757800"/>
            <a:ext cx="4263120" cy="551808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tx2">
                <a:lumMod val="20000"/>
                <a:lumOff val="80000"/>
              </a:schemeClr>
            </a:glow>
            <a:outerShdw blurRad="225425" dist="50086" dir="52517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 prstMaterial="flat">
            <a:bevelT w="82550" h="44450" prst="relaxedInset"/>
            <a:bevelB w="82550" h="44450" prst="softRound"/>
            <a:contourClr>
              <a:schemeClr val="tx2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3272</TotalTime>
  <Words>2019</Words>
  <Application>LibreOffice/6.1.5.2$Linux_X86_64 LibreOffice_project/10$Build-2</Application>
  <PresentationFormat>Произвольный</PresentationFormat>
  <Paragraphs>204</Paragraphs>
  <Slides>32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dc:description/>
  <cp:lastModifiedBy>3</cp:lastModifiedBy>
  <cp:revision>308</cp:revision>
  <dcterms:created xsi:type="dcterms:W3CDTF">2019-06-29T06:48:32Z</dcterms:created>
  <dcterms:modified xsi:type="dcterms:W3CDTF">2022-05-19T05:15:49Z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32</vt:i4>
  </property>
</Properties>
</file>