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307" r:id="rId3"/>
    <p:sldId id="308" r:id="rId4"/>
    <p:sldId id="258" r:id="rId5"/>
    <p:sldId id="260" r:id="rId6"/>
    <p:sldId id="309" r:id="rId7"/>
    <p:sldId id="310" r:id="rId8"/>
    <p:sldId id="313" r:id="rId9"/>
    <p:sldId id="312" r:id="rId10"/>
    <p:sldId id="311" r:id="rId11"/>
    <p:sldId id="314" r:id="rId12"/>
    <p:sldId id="315" r:id="rId13"/>
    <p:sldId id="316" r:id="rId14"/>
    <p:sldId id="259" r:id="rId15"/>
    <p:sldId id="317" r:id="rId16"/>
    <p:sldId id="320" r:id="rId17"/>
    <p:sldId id="321" r:id="rId18"/>
    <p:sldId id="318" r:id="rId19"/>
    <p:sldId id="281" r:id="rId20"/>
    <p:sldId id="306"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C6"/>
    <a:srgbClr val="104286"/>
    <a:srgbClr val="0066FF"/>
    <a:srgbClr val="FF0066"/>
    <a:srgbClr val="ABB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8" autoAdjust="0"/>
    <p:restoredTop sz="94474" autoAdjust="0"/>
  </p:normalViewPr>
  <p:slideViewPr>
    <p:cSldViewPr snapToGrid="0">
      <p:cViewPr varScale="1">
        <p:scale>
          <a:sx n="71" d="100"/>
          <a:sy n="71" d="100"/>
        </p:scale>
        <p:origin x="6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2A13186-355B-42CF-AC3E-4F695855B791}" type="datetimeFigureOut">
              <a:rPr lang="ru-RU" smtClean="0"/>
              <a:t>31.08.2020</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330120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A13186-355B-42CF-AC3E-4F695855B791}" type="datetimeFigureOut">
              <a:rPr lang="ru-RU" smtClean="0"/>
              <a:t>31.08.2020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135964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A13186-355B-42CF-AC3E-4F695855B791}"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2924498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A13186-355B-42CF-AC3E-4F695855B791}"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3527737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A13186-355B-42CF-AC3E-4F695855B791}"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2311205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A13186-355B-42CF-AC3E-4F695855B791}"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1284279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A13186-355B-42CF-AC3E-4F695855B791}"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2130070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A13186-355B-42CF-AC3E-4F695855B791}"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2874868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A13186-355B-42CF-AC3E-4F695855B791}"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49791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A13186-355B-42CF-AC3E-4F695855B791}"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308658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A13186-355B-42CF-AC3E-4F695855B791}" type="datetimeFigureOut">
              <a:rPr lang="ru-RU" smtClean="0"/>
              <a:t>31.08.2020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290694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2A13186-355B-42CF-AC3E-4F695855B791}" type="datetimeFigureOut">
              <a:rPr lang="ru-RU" smtClean="0"/>
              <a:t>31.08.2020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3532118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2A13186-355B-42CF-AC3E-4F695855B791}" type="datetimeFigureOut">
              <a:rPr lang="ru-RU" smtClean="0"/>
              <a:t>31.08.2020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90700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2A13186-355B-42CF-AC3E-4F695855B791}" type="datetimeFigureOut">
              <a:rPr lang="ru-RU" smtClean="0"/>
              <a:t>31.08.2020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111862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13186-355B-42CF-AC3E-4F695855B791}" type="datetimeFigureOut">
              <a:rPr lang="ru-RU" smtClean="0"/>
              <a:t>31.08.2020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27631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A13186-355B-42CF-AC3E-4F695855B791}" type="datetimeFigureOut">
              <a:rPr lang="ru-RU" smtClean="0"/>
              <a:t>31.08.2020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61393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A13186-355B-42CF-AC3E-4F695855B791}" type="datetimeFigureOut">
              <a:rPr lang="ru-RU" smtClean="0"/>
              <a:t>31.08.2020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9AE520-B3F4-4F1D-AB33-83B97546FCA7}" type="slidenum">
              <a:rPr lang="ru-RU" smtClean="0"/>
              <a:t>‹#›</a:t>
            </a:fld>
            <a:endParaRPr lang="ru-RU"/>
          </a:p>
        </p:txBody>
      </p:sp>
    </p:spTree>
    <p:extLst>
      <p:ext uri="{BB962C8B-B14F-4D97-AF65-F5344CB8AC3E}">
        <p14:creationId xmlns:p14="http://schemas.microsoft.com/office/powerpoint/2010/main" val="303098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A13186-355B-42CF-AC3E-4F695855B791}" type="datetimeFigureOut">
              <a:rPr lang="ru-RU" smtClean="0"/>
              <a:t>31.08.2020</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9AE520-B3F4-4F1D-AB33-83B97546FCA7}" type="slidenum">
              <a:rPr lang="ru-RU" smtClean="0"/>
              <a:t>‹#›</a:t>
            </a:fld>
            <a:endParaRPr lang="ru-RU"/>
          </a:p>
        </p:txBody>
      </p:sp>
    </p:spTree>
    <p:extLst>
      <p:ext uri="{BB962C8B-B14F-4D97-AF65-F5344CB8AC3E}">
        <p14:creationId xmlns:p14="http://schemas.microsoft.com/office/powerpoint/2010/main" val="3977246575"/>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493240" y="0"/>
            <a:ext cx="10052807" cy="793343"/>
          </a:xfrm>
        </p:spPr>
        <p:txBody>
          <a:bodyPr>
            <a:normAutofit/>
          </a:bodyPr>
          <a:lstStyle/>
          <a:p>
            <a:pPr algn="ctr"/>
            <a:r>
              <a:rPr lang="ru-RU" sz="2000" dirty="0" smtClean="0">
                <a:solidFill>
                  <a:srgbClr val="C00000"/>
                </a:solidFill>
                <a:latin typeface="Times New Roman" panose="02020603050405020304" pitchFamily="18" charset="0"/>
                <a:cs typeface="Times New Roman" panose="02020603050405020304" pitchFamily="18" charset="0"/>
              </a:rPr>
              <a:t>Краевое государственное учреждение социального обслуживания «Артёмовский социально –реабилитационный центр для несовершеннолетних»</a:t>
            </a:r>
            <a:endParaRPr lang="ru-RU" sz="2000" dirty="0">
              <a:solidFill>
                <a:srgbClr val="C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278743" y="1335314"/>
            <a:ext cx="8636000" cy="2554545"/>
          </a:xfrm>
          <a:prstGeom prst="rect">
            <a:avLst/>
          </a:prstGeom>
        </p:spPr>
        <p:txBody>
          <a:bodyPr wrap="square">
            <a:spAutoFit/>
          </a:bodyPr>
          <a:lstStyle/>
          <a:p>
            <a:pPr algn="ctr"/>
            <a:r>
              <a:rPr lang="ru-RU" sz="4000" b="1" dirty="0">
                <a:solidFill>
                  <a:srgbClr val="002060"/>
                </a:solidFill>
                <a:latin typeface="Times New Roman" panose="02020603050405020304" pitchFamily="18" charset="0"/>
                <a:cs typeface="Times New Roman" panose="02020603050405020304" pitchFamily="18" charset="0"/>
              </a:rPr>
              <a:t>«Мониторинг и оценка эффективности реализации мероприятий проекта </a:t>
            </a:r>
          </a:p>
          <a:p>
            <a:pPr algn="ctr"/>
            <a:r>
              <a:rPr lang="ru-RU" sz="4000" b="1" dirty="0">
                <a:solidFill>
                  <a:srgbClr val="002060"/>
                </a:solidFill>
                <a:latin typeface="Times New Roman" panose="02020603050405020304" pitchFamily="18" charset="0"/>
                <a:cs typeface="Times New Roman" panose="02020603050405020304" pitchFamily="18" charset="0"/>
              </a:rPr>
              <a:t>«В кругу друзей» </a:t>
            </a:r>
          </a:p>
        </p:txBody>
      </p:sp>
      <p:sp>
        <p:nvSpPr>
          <p:cNvPr id="3" name="Прямоугольник 2"/>
          <p:cNvSpPr/>
          <p:nvPr/>
        </p:nvSpPr>
        <p:spPr>
          <a:xfrm>
            <a:off x="7301171" y="4810650"/>
            <a:ext cx="4890829" cy="400110"/>
          </a:xfrm>
          <a:prstGeom prst="rect">
            <a:avLst/>
          </a:prstGeom>
        </p:spPr>
        <p:txBody>
          <a:bodyPr wrap="square">
            <a:spAutoFit/>
          </a:bodyPr>
          <a:lstStyle/>
          <a:p>
            <a:r>
              <a:rPr lang="ru-RU" sz="2000" b="1" dirty="0" err="1" smtClean="0">
                <a:solidFill>
                  <a:srgbClr val="C00000"/>
                </a:solidFill>
                <a:latin typeface="Times New Roman" panose="02020603050405020304" pitchFamily="18" charset="0"/>
                <a:cs typeface="Times New Roman" panose="02020603050405020304" pitchFamily="18" charset="0"/>
              </a:rPr>
              <a:t>Альховская</a:t>
            </a:r>
            <a:r>
              <a:rPr lang="ru-RU" sz="2000" b="1" dirty="0" smtClean="0">
                <a:solidFill>
                  <a:srgbClr val="C00000"/>
                </a:solidFill>
                <a:latin typeface="Times New Roman" panose="02020603050405020304" pitchFamily="18" charset="0"/>
                <a:cs typeface="Times New Roman" panose="02020603050405020304" pitchFamily="18" charset="0"/>
              </a:rPr>
              <a:t> Галина </a:t>
            </a:r>
            <a:r>
              <a:rPr lang="ru-RU" sz="2000" b="1" dirty="0">
                <a:solidFill>
                  <a:srgbClr val="C00000"/>
                </a:solidFill>
                <a:latin typeface="Times New Roman" panose="02020603050405020304" pitchFamily="18" charset="0"/>
                <a:cs typeface="Times New Roman" panose="02020603050405020304" pitchFamily="18" charset="0"/>
              </a:rPr>
              <a:t>Валентиновна</a:t>
            </a:r>
          </a:p>
        </p:txBody>
      </p:sp>
      <p:sp>
        <p:nvSpPr>
          <p:cNvPr id="5" name="Прямоугольник 4"/>
          <p:cNvSpPr/>
          <p:nvPr/>
        </p:nvSpPr>
        <p:spPr>
          <a:xfrm>
            <a:off x="5738114" y="5885933"/>
            <a:ext cx="1563057" cy="369332"/>
          </a:xfrm>
          <a:prstGeom prst="rect">
            <a:avLst/>
          </a:prstGeom>
        </p:spPr>
        <p:txBody>
          <a:bodyPr wrap="none">
            <a:spAutoFit/>
          </a:bodyPr>
          <a:lstStyle/>
          <a:p>
            <a:pPr algn="ctr">
              <a:spcAft>
                <a:spcPts val="0"/>
              </a:spcAft>
            </a:pPr>
            <a:r>
              <a:rPr lang="ru-RU" b="1" dirty="0">
                <a:solidFill>
                  <a:srgbClr val="C00000"/>
                </a:solidFill>
                <a:latin typeface="Times New Roman" panose="02020603050405020304" pitchFamily="18" charset="0"/>
                <a:cs typeface="Times New Roman" panose="02020603050405020304" pitchFamily="18" charset="0"/>
              </a:rPr>
              <a:t>Артём </a:t>
            </a:r>
            <a:r>
              <a:rPr lang="ru-RU" b="1" dirty="0" smtClean="0">
                <a:solidFill>
                  <a:srgbClr val="C00000"/>
                </a:solidFill>
                <a:latin typeface="Times New Roman" panose="02020603050405020304" pitchFamily="18" charset="0"/>
                <a:cs typeface="Times New Roman" panose="02020603050405020304" pitchFamily="18" charset="0"/>
              </a:rPr>
              <a:t>2020 </a:t>
            </a:r>
            <a:r>
              <a:rPr lang="ru-RU" b="1" dirty="0">
                <a:solidFill>
                  <a:srgbClr val="C00000"/>
                </a:solidFill>
                <a:latin typeface="Times New Roman" panose="02020603050405020304" pitchFamily="18" charset="0"/>
                <a:cs typeface="Times New Roman" panose="02020603050405020304" pitchFamily="18" charset="0"/>
              </a:rPr>
              <a:t>г.</a:t>
            </a:r>
          </a:p>
        </p:txBody>
      </p:sp>
    </p:spTree>
    <p:extLst>
      <p:ext uri="{BB962C8B-B14F-4D97-AF65-F5344CB8AC3E}">
        <p14:creationId xmlns:p14="http://schemas.microsoft.com/office/powerpoint/2010/main" val="402155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899799544"/>
              </p:ext>
            </p:extLst>
          </p:nvPr>
        </p:nvGraphicFramePr>
        <p:xfrm>
          <a:off x="0" y="590145"/>
          <a:ext cx="12192000" cy="6267855"/>
        </p:xfrm>
        <a:graphic>
          <a:graphicData uri="http://schemas.openxmlformats.org/drawingml/2006/table">
            <a:tbl>
              <a:tblPr firstRow="1" firstCol="1" bandRow="1">
                <a:tableStyleId>{5C22544A-7EE6-4342-B048-85BDC9FD1C3A}</a:tableStyleId>
              </a:tblPr>
              <a:tblGrid>
                <a:gridCol w="1553029">
                  <a:extLst>
                    <a:ext uri="{9D8B030D-6E8A-4147-A177-3AD203B41FA5}">
                      <a16:colId xmlns:a16="http://schemas.microsoft.com/office/drawing/2014/main" val="3003326975"/>
                    </a:ext>
                  </a:extLst>
                </a:gridCol>
                <a:gridCol w="5283363">
                  <a:extLst>
                    <a:ext uri="{9D8B030D-6E8A-4147-A177-3AD203B41FA5}">
                      <a16:colId xmlns:a16="http://schemas.microsoft.com/office/drawing/2014/main" val="2397601219"/>
                    </a:ext>
                  </a:extLst>
                </a:gridCol>
                <a:gridCol w="1828637">
                  <a:extLst>
                    <a:ext uri="{9D8B030D-6E8A-4147-A177-3AD203B41FA5}">
                      <a16:colId xmlns:a16="http://schemas.microsoft.com/office/drawing/2014/main" val="3383629310"/>
                    </a:ext>
                  </a:extLst>
                </a:gridCol>
                <a:gridCol w="1500840">
                  <a:extLst>
                    <a:ext uri="{9D8B030D-6E8A-4147-A177-3AD203B41FA5}">
                      <a16:colId xmlns:a16="http://schemas.microsoft.com/office/drawing/2014/main" val="3528115102"/>
                    </a:ext>
                  </a:extLst>
                </a:gridCol>
                <a:gridCol w="2026131">
                  <a:extLst>
                    <a:ext uri="{9D8B030D-6E8A-4147-A177-3AD203B41FA5}">
                      <a16:colId xmlns:a16="http://schemas.microsoft.com/office/drawing/2014/main" val="3962469919"/>
                    </a:ext>
                  </a:extLst>
                </a:gridCol>
              </a:tblGrid>
              <a:tr h="6267855">
                <a:tc>
                  <a:txBody>
                    <a:bodyPr/>
                    <a:lstStyle/>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Календарь событий проекта</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Списки и отзывы участников экскурсии «Семейный экран»;</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Списки и отзывы участников экскурсии «Друзья наши меньшие»;</a:t>
                      </a:r>
                    </a:p>
                    <a:p>
                      <a:pPr marL="57150"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marL="57150"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marL="57150"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r>
                        <a:rPr lang="ru-RU" sz="1400" dirty="0" smtClean="0">
                          <a:solidFill>
                            <a:srgbClr val="002060"/>
                          </a:solidFill>
                          <a:effectLst/>
                          <a:latin typeface="Times New Roman" panose="02020603050405020304" pitchFamily="18" charset="0"/>
                          <a:cs typeface="Times New Roman" panose="02020603050405020304" pitchFamily="18" charset="0"/>
                        </a:rPr>
                        <a:t>- </a:t>
                      </a:r>
                      <a:r>
                        <a:rPr lang="ru-RU" sz="1400" dirty="0">
                          <a:solidFill>
                            <a:srgbClr val="002060"/>
                          </a:solidFill>
                          <a:effectLst/>
                          <a:latin typeface="Times New Roman" panose="02020603050405020304" pitchFamily="18" charset="0"/>
                          <a:cs typeface="Times New Roman" panose="02020603050405020304" pitchFamily="18" charset="0"/>
                        </a:rPr>
                        <a:t>Программа мероприятия «Дети одного солнца»;</a:t>
                      </a:r>
                    </a:p>
                    <a:p>
                      <a:pPr marL="57150"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копии и скриншоты статей, размещенных на Интернет-ресурсах и в СМИ</a:t>
                      </a:r>
                      <a:r>
                        <a:rPr lang="ru-RU" sz="1400" dirty="0" smtClean="0">
                          <a:solidFill>
                            <a:srgbClr val="002060"/>
                          </a:solidFill>
                          <a:effectLst/>
                          <a:latin typeface="Times New Roman" panose="02020603050405020304" pitchFamily="18" charset="0"/>
                          <a:cs typeface="Times New Roman" panose="02020603050405020304" pitchFamily="18" charset="0"/>
                        </a:rPr>
                        <a:t>;</a:t>
                      </a:r>
                    </a:p>
                    <a:p>
                      <a:pPr marL="57150" algn="just">
                        <a:spcAft>
                          <a:spcPts val="0"/>
                        </a:spcAft>
                      </a:pPr>
                      <a:endParaRPr lang="ru-RU" sz="1400" dirty="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 Программа и план работы круглого стола «Развитие системы наставничества»;</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список участников;</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Планы проведения акции «Выше Радуги»;</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фотоматериалы;</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копии и скриншоты статей, размещенных на Интернет-ресурсах и в СМИ </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r>
                        <a:rPr lang="ru-RU" sz="1400" dirty="0" smtClean="0">
                          <a:solidFill>
                            <a:srgbClr val="002060"/>
                          </a:solidFill>
                          <a:effectLst/>
                          <a:latin typeface="Times New Roman" panose="02020603050405020304" pitchFamily="18" charset="0"/>
                          <a:cs typeface="Times New Roman" panose="02020603050405020304" pitchFamily="18" charset="0"/>
                        </a:rPr>
                        <a:t>- </a:t>
                      </a:r>
                      <a:r>
                        <a:rPr lang="ru-RU" sz="1400" dirty="0">
                          <a:solidFill>
                            <a:srgbClr val="002060"/>
                          </a:solidFill>
                          <a:effectLst/>
                          <a:latin typeface="Times New Roman" panose="02020603050405020304" pitchFamily="18" charset="0"/>
                          <a:cs typeface="Times New Roman" panose="02020603050405020304" pitchFamily="18" charset="0"/>
                        </a:rPr>
                        <a:t>Программа итоговой конференции;</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отзывы об итогах реализации проекта; копии и </a:t>
                      </a:r>
                      <a:r>
                        <a:rPr lang="ru-RU" sz="1400" dirty="0" err="1">
                          <a:solidFill>
                            <a:srgbClr val="002060"/>
                          </a:solidFill>
                          <a:effectLst/>
                          <a:latin typeface="Times New Roman" panose="02020603050405020304" pitchFamily="18" charset="0"/>
                          <a:cs typeface="Times New Roman" panose="02020603050405020304" pitchFamily="18" charset="0"/>
                        </a:rPr>
                        <a:t>скрин-шоты</a:t>
                      </a:r>
                      <a:r>
                        <a:rPr lang="ru-RU" sz="1400" dirty="0">
                          <a:solidFill>
                            <a:srgbClr val="002060"/>
                          </a:solidFill>
                          <a:effectLst/>
                          <a:latin typeface="Times New Roman" panose="02020603050405020304" pitchFamily="18" charset="0"/>
                          <a:cs typeface="Times New Roman" panose="02020603050405020304" pitchFamily="18" charset="0"/>
                        </a:rPr>
                        <a:t> статей, размещенных на Интернет-ресурсах и в СМИ </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Контент –анализ</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lgn="ct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lgn="ct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lgn="ct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lgn="ct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lgn="ct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lgn="ct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lgn="ct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lgn="ct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lgn="ct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Групповое </a:t>
                      </a:r>
                      <a:r>
                        <a:rPr lang="ru-RU" sz="1400" dirty="0">
                          <a:solidFill>
                            <a:srgbClr val="002060"/>
                          </a:solidFill>
                          <a:effectLst/>
                          <a:latin typeface="Times New Roman" panose="02020603050405020304" pitchFamily="18" charset="0"/>
                          <a:cs typeface="Times New Roman" panose="02020603050405020304" pitchFamily="18" charset="0"/>
                        </a:rPr>
                        <a:t>обсуждение</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Наблюдение</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Анкетирование</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Интервью</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Октябрь 2018 г.</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Сентябрь 2019 г.</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Сентябрь </a:t>
                      </a:r>
                      <a:r>
                        <a:rPr lang="ru-RU" sz="1400" dirty="0">
                          <a:solidFill>
                            <a:srgbClr val="002060"/>
                          </a:solidFill>
                          <a:effectLst/>
                          <a:latin typeface="Times New Roman" panose="02020603050405020304" pitchFamily="18" charset="0"/>
                          <a:cs typeface="Times New Roman" panose="02020603050405020304" pitchFamily="18" charset="0"/>
                        </a:rPr>
                        <a:t>2018 г.</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Март 2019 г.</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Май 2019 г.</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r>
                        <a:rPr lang="ru-RU" sz="1400" dirty="0" smtClean="0">
                          <a:solidFill>
                            <a:srgbClr val="002060"/>
                          </a:solidFill>
                          <a:effectLst/>
                          <a:latin typeface="Times New Roman" panose="02020603050405020304" pitchFamily="18" charset="0"/>
                          <a:cs typeface="Times New Roman" panose="02020603050405020304" pitchFamily="18" charset="0"/>
                        </a:rPr>
                        <a:t>Март </a:t>
                      </a:r>
                      <a:r>
                        <a:rPr lang="ru-RU" sz="1400" dirty="0">
                          <a:solidFill>
                            <a:srgbClr val="002060"/>
                          </a:solidFill>
                          <a:effectLst/>
                          <a:latin typeface="Times New Roman" panose="02020603050405020304" pitchFamily="18" charset="0"/>
                          <a:cs typeface="Times New Roman" panose="02020603050405020304" pitchFamily="18" charset="0"/>
                        </a:rPr>
                        <a:t>2019 г.</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Октябрь-декабрь </a:t>
                      </a:r>
                      <a:r>
                        <a:rPr lang="ru-RU" sz="1400" dirty="0">
                          <a:solidFill>
                            <a:srgbClr val="002060"/>
                          </a:solidFill>
                          <a:effectLst/>
                          <a:latin typeface="Times New Roman" panose="02020603050405020304" pitchFamily="18" charset="0"/>
                          <a:cs typeface="Times New Roman" panose="02020603050405020304" pitchFamily="18" charset="0"/>
                        </a:rPr>
                        <a:t>2018 г.</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Июль –сентябрь 2019 г</a:t>
                      </a:r>
                      <a:r>
                        <a:rPr lang="ru-RU" sz="1400" dirty="0" smtClean="0">
                          <a:solidFill>
                            <a:srgbClr val="002060"/>
                          </a:solidFill>
                          <a:effectLst/>
                          <a:latin typeface="Times New Roman" panose="02020603050405020304" pitchFamily="18" charset="0"/>
                          <a:cs typeface="Times New Roman" panose="02020603050405020304" pitchFamily="18" charset="0"/>
                        </a:rPr>
                        <a:t>.</a:t>
                      </a:r>
                    </a:p>
                    <a:p>
                      <a:pP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endParaRPr lang="ru-RU" sz="1400" dirty="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Август 2019 г.</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Руководитель проекта</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Куратор </a:t>
                      </a:r>
                      <a:r>
                        <a:rPr lang="ru-RU" sz="1400" dirty="0" smtClean="0">
                          <a:solidFill>
                            <a:srgbClr val="002060"/>
                          </a:solidFill>
                          <a:effectLst/>
                          <a:latin typeface="Times New Roman" panose="02020603050405020304" pitchFamily="18" charset="0"/>
                          <a:cs typeface="Times New Roman" panose="02020603050405020304" pitchFamily="18" charset="0"/>
                        </a:rPr>
                        <a:t>проекта.</a:t>
                      </a:r>
                    </a:p>
                    <a:p>
                      <a:pP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Зав.</a:t>
                      </a:r>
                      <a:r>
                        <a:rPr lang="ru-RU" sz="1400" baseline="0" dirty="0" smtClean="0">
                          <a:solidFill>
                            <a:srgbClr val="002060"/>
                          </a:solidFill>
                          <a:effectLst/>
                          <a:latin typeface="Times New Roman" panose="02020603050405020304" pitchFamily="18" charset="0"/>
                          <a:cs typeface="Times New Roman" panose="02020603050405020304" pitchFamily="18" charset="0"/>
                        </a:rPr>
                        <a:t> Отделениями;</a:t>
                      </a:r>
                      <a:endParaRPr lang="ru-RU" sz="1400" dirty="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Специалисты реализующие направления проекта</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89940265"/>
                  </a:ext>
                </a:extLst>
              </a:tr>
            </a:tbl>
          </a:graphicData>
        </a:graphic>
      </p:graphicFrame>
      <p:sp>
        <p:nvSpPr>
          <p:cNvPr id="8" name="Заголовок 5"/>
          <p:cNvSpPr txBox="1">
            <a:spLocks/>
          </p:cNvSpPr>
          <p:nvPr/>
        </p:nvSpPr>
        <p:spPr>
          <a:xfrm>
            <a:off x="0" y="77360"/>
            <a:ext cx="12192000" cy="512785"/>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28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solidFill>
                  <a:srgbClr val="C00000"/>
                </a:solidFill>
                <a:latin typeface="Times New Roman" panose="02020603050405020304" pitchFamily="18" charset="0"/>
                <a:cs typeface="Times New Roman" panose="02020603050405020304" pitchFamily="18" charset="0"/>
              </a:rPr>
              <a:t>План мониторинга мероприятий проекта</a:t>
            </a:r>
          </a:p>
        </p:txBody>
      </p:sp>
    </p:spTree>
    <p:extLst>
      <p:ext uri="{BB962C8B-B14F-4D97-AF65-F5344CB8AC3E}">
        <p14:creationId xmlns:p14="http://schemas.microsoft.com/office/powerpoint/2010/main" val="252698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62346970"/>
              </p:ext>
            </p:extLst>
          </p:nvPr>
        </p:nvGraphicFramePr>
        <p:xfrm>
          <a:off x="0" y="590145"/>
          <a:ext cx="12192000" cy="6859502"/>
        </p:xfrm>
        <a:graphic>
          <a:graphicData uri="http://schemas.openxmlformats.org/drawingml/2006/table">
            <a:tbl>
              <a:tblPr firstRow="1" firstCol="1" bandRow="1">
                <a:tableStyleId>{5C22544A-7EE6-4342-B048-85BDC9FD1C3A}</a:tableStyleId>
              </a:tblPr>
              <a:tblGrid>
                <a:gridCol w="9222890">
                  <a:extLst>
                    <a:ext uri="{9D8B030D-6E8A-4147-A177-3AD203B41FA5}">
                      <a16:colId xmlns:a16="http://schemas.microsoft.com/office/drawing/2014/main" val="3436293264"/>
                    </a:ext>
                  </a:extLst>
                </a:gridCol>
                <a:gridCol w="2969110">
                  <a:extLst>
                    <a:ext uri="{9D8B030D-6E8A-4147-A177-3AD203B41FA5}">
                      <a16:colId xmlns:a16="http://schemas.microsoft.com/office/drawing/2014/main" val="1010566273"/>
                    </a:ext>
                  </a:extLst>
                </a:gridCol>
              </a:tblGrid>
              <a:tr h="390939">
                <a:tc>
                  <a:txBody>
                    <a:bodyPr/>
                    <a:lstStyle/>
                    <a:p>
                      <a:pPr algn="ctr">
                        <a:lnSpc>
                          <a:spcPct val="107000"/>
                        </a:lnSpc>
                        <a:spcAft>
                          <a:spcPts val="0"/>
                        </a:spcAft>
                      </a:pPr>
                      <a:r>
                        <a:rPr lang="ru-RU" sz="2000" dirty="0">
                          <a:solidFill>
                            <a:srgbClr val="002060"/>
                          </a:solidFill>
                          <a:effectLst/>
                          <a:latin typeface="Times New Roman" panose="02020603050405020304" pitchFamily="18" charset="0"/>
                          <a:cs typeface="Times New Roman" panose="02020603050405020304" pitchFamily="18" charset="0"/>
                        </a:rPr>
                        <a:t>Этапы оценки</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ru-RU" sz="2000" dirty="0">
                          <a:solidFill>
                            <a:srgbClr val="002060"/>
                          </a:solidFill>
                          <a:effectLst/>
                          <a:latin typeface="Times New Roman" panose="02020603050405020304" pitchFamily="18" charset="0"/>
                          <a:cs typeface="Times New Roman" panose="02020603050405020304" pitchFamily="18" charset="0"/>
                        </a:rPr>
                        <a:t>Сроки</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329403615"/>
                  </a:ext>
                </a:extLst>
              </a:tr>
              <a:tr h="781879">
                <a:tc>
                  <a:txBody>
                    <a:bodyPr/>
                    <a:lstStyle/>
                    <a:p>
                      <a:pPr>
                        <a:lnSpc>
                          <a:spcPct val="107000"/>
                        </a:lnSpc>
                        <a:spcAft>
                          <a:spcPts val="0"/>
                        </a:spcAft>
                      </a:pPr>
                      <a:r>
                        <a:rPr lang="ru-RU" sz="2000" dirty="0">
                          <a:solidFill>
                            <a:srgbClr val="002060"/>
                          </a:solidFill>
                          <a:effectLst/>
                          <a:latin typeface="Times New Roman" panose="02020603050405020304" pitchFamily="18" charset="0"/>
                          <a:cs typeface="Times New Roman" panose="02020603050405020304" pitchFamily="18" charset="0"/>
                        </a:rPr>
                        <a:t>Планирование, изучение задач, выбор методов</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07000"/>
                        </a:lnSpc>
                        <a:spcAft>
                          <a:spcPts val="0"/>
                        </a:spcAft>
                      </a:pPr>
                      <a:r>
                        <a:rPr lang="ru-RU" sz="2000" dirty="0" smtClean="0">
                          <a:solidFill>
                            <a:srgbClr val="002060"/>
                          </a:solidFill>
                          <a:effectLst/>
                          <a:latin typeface="Times New Roman" panose="02020603050405020304" pitchFamily="18" charset="0"/>
                          <a:cs typeface="Times New Roman" panose="02020603050405020304" pitchFamily="18" charset="0"/>
                        </a:rPr>
                        <a:t>январь</a:t>
                      </a:r>
                      <a:r>
                        <a:rPr lang="ru-RU" sz="2000" baseline="0" dirty="0" smtClean="0">
                          <a:solidFill>
                            <a:srgbClr val="002060"/>
                          </a:solidFill>
                          <a:effectLst/>
                          <a:latin typeface="Times New Roman" panose="02020603050405020304" pitchFamily="18" charset="0"/>
                          <a:cs typeface="Times New Roman" panose="02020603050405020304" pitchFamily="18" charset="0"/>
                        </a:rPr>
                        <a:t> 2018 г.</a:t>
                      </a:r>
                    </a:p>
                    <a:p>
                      <a:pPr>
                        <a:lnSpc>
                          <a:spcPct val="107000"/>
                        </a:lnSpc>
                        <a:spcAft>
                          <a:spcPts val="0"/>
                        </a:spcAft>
                      </a:pPr>
                      <a:r>
                        <a:rPr lang="ru-RU" sz="2000" baseline="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январь 2019 г.</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01743019"/>
                  </a:ext>
                </a:extLst>
              </a:tr>
              <a:tr h="781879">
                <a:tc>
                  <a:txBody>
                    <a:bodyPr/>
                    <a:lstStyle/>
                    <a:p>
                      <a:pPr>
                        <a:lnSpc>
                          <a:spcPct val="107000"/>
                        </a:lnSpc>
                        <a:spcAft>
                          <a:spcPts val="0"/>
                        </a:spcAft>
                      </a:pPr>
                      <a:r>
                        <a:rPr lang="ru-RU" sz="2000" dirty="0">
                          <a:solidFill>
                            <a:srgbClr val="002060"/>
                          </a:solidFill>
                          <a:effectLst/>
                          <a:latin typeface="Times New Roman" panose="02020603050405020304" pitchFamily="18" charset="0"/>
                          <a:cs typeface="Times New Roman" panose="02020603050405020304" pitchFamily="18" charset="0"/>
                        </a:rPr>
                        <a:t>Подготовка, разработка и тестирование инструментария  </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07000"/>
                        </a:lnSpc>
                        <a:spcAft>
                          <a:spcPts val="0"/>
                        </a:spcAft>
                      </a:pPr>
                      <a:r>
                        <a:rPr lang="ru-RU" sz="2000" dirty="0" smtClean="0">
                          <a:solidFill>
                            <a:srgbClr val="002060"/>
                          </a:solidFill>
                          <a:effectLst/>
                          <a:latin typeface="Times New Roman" panose="02020603050405020304" pitchFamily="18" charset="0"/>
                          <a:cs typeface="Times New Roman" panose="02020603050405020304" pitchFamily="18" charset="0"/>
                        </a:rPr>
                        <a:t>январь –март 2018 г.</a:t>
                      </a:r>
                    </a:p>
                    <a:p>
                      <a:pPr>
                        <a:lnSpc>
                          <a:spcPct val="107000"/>
                        </a:lnSpc>
                        <a:spcAft>
                          <a:spcPts val="0"/>
                        </a:spcAft>
                      </a:pPr>
                      <a:r>
                        <a:rPr lang="ru-RU" sz="2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март 2019 г.</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6757616"/>
                  </a:ext>
                </a:extLst>
              </a:tr>
              <a:tr h="781879">
                <a:tc>
                  <a:txBody>
                    <a:bodyPr/>
                    <a:lstStyle/>
                    <a:p>
                      <a:pPr>
                        <a:lnSpc>
                          <a:spcPct val="107000"/>
                        </a:lnSpc>
                        <a:spcAft>
                          <a:spcPts val="0"/>
                        </a:spcAft>
                      </a:pPr>
                      <a:r>
                        <a:rPr lang="ru-RU" sz="2000" dirty="0" smtClean="0">
                          <a:solidFill>
                            <a:srgbClr val="002060"/>
                          </a:solidFill>
                          <a:effectLst/>
                          <a:latin typeface="Times New Roman" panose="02020603050405020304" pitchFamily="18" charset="0"/>
                          <a:cs typeface="Times New Roman" panose="02020603050405020304" pitchFamily="18" charset="0"/>
                        </a:rPr>
                        <a:t>Сбор </a:t>
                      </a:r>
                      <a:r>
                        <a:rPr lang="ru-RU" sz="2000" dirty="0">
                          <a:solidFill>
                            <a:srgbClr val="002060"/>
                          </a:solidFill>
                          <a:effectLst/>
                          <a:latin typeface="Times New Roman" panose="02020603050405020304" pitchFamily="18" charset="0"/>
                          <a:cs typeface="Times New Roman" panose="02020603050405020304" pitchFamily="18" charset="0"/>
                        </a:rPr>
                        <a:t>данных</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07000"/>
                        </a:lnSpc>
                        <a:spcAft>
                          <a:spcPts val="0"/>
                        </a:spcAft>
                      </a:pPr>
                      <a:r>
                        <a:rPr lang="ru-RU" sz="2000" dirty="0" smtClean="0">
                          <a:solidFill>
                            <a:srgbClr val="002060"/>
                          </a:solidFill>
                          <a:effectLst/>
                          <a:latin typeface="Times New Roman" panose="02020603050405020304" pitchFamily="18" charset="0"/>
                          <a:cs typeface="Times New Roman" panose="02020603050405020304" pitchFamily="18" charset="0"/>
                        </a:rPr>
                        <a:t>сентябрь 2018 г</a:t>
                      </a:r>
                    </a:p>
                    <a:p>
                      <a:pPr>
                        <a:lnSpc>
                          <a:spcPct val="107000"/>
                        </a:lnSpc>
                        <a:spcAft>
                          <a:spcPts val="0"/>
                        </a:spcAft>
                      </a:pPr>
                      <a:r>
                        <a:rPr lang="ru-RU" sz="2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январь</a:t>
                      </a:r>
                      <a:r>
                        <a:rPr lang="ru-RU" sz="2000" baseline="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2019 г. </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54255057"/>
                  </a:ext>
                </a:extLst>
              </a:tr>
              <a:tr h="1172818">
                <a:tc>
                  <a:txBody>
                    <a:bodyPr/>
                    <a:lstStyle/>
                    <a:p>
                      <a:pPr>
                        <a:lnSpc>
                          <a:spcPct val="107000"/>
                        </a:lnSpc>
                        <a:spcAft>
                          <a:spcPts val="0"/>
                        </a:spcAft>
                      </a:pPr>
                      <a:r>
                        <a:rPr lang="ru-RU" sz="2000" dirty="0">
                          <a:solidFill>
                            <a:srgbClr val="002060"/>
                          </a:solidFill>
                          <a:effectLst/>
                          <a:latin typeface="Times New Roman" panose="02020603050405020304" pitchFamily="18" charset="0"/>
                          <a:cs typeface="Times New Roman" panose="02020603050405020304" pitchFamily="18" charset="0"/>
                        </a:rPr>
                        <a:t>Анализ данных </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07000"/>
                        </a:lnSpc>
                        <a:spcAft>
                          <a:spcPts val="0"/>
                        </a:spcAft>
                      </a:pPr>
                      <a:r>
                        <a:rPr lang="ru-RU" sz="2000" dirty="0" smtClean="0">
                          <a:solidFill>
                            <a:srgbClr val="002060"/>
                          </a:solidFill>
                          <a:effectLst/>
                          <a:latin typeface="Times New Roman" panose="02020603050405020304" pitchFamily="18" charset="0"/>
                          <a:cs typeface="Times New Roman" panose="02020603050405020304" pitchFamily="18" charset="0"/>
                        </a:rPr>
                        <a:t>сентябрь 2018 г</a:t>
                      </a:r>
                    </a:p>
                    <a:p>
                      <a:pPr>
                        <a:lnSpc>
                          <a:spcPct val="107000"/>
                        </a:lnSpc>
                        <a:spcAft>
                          <a:spcPts val="0"/>
                        </a:spcAft>
                      </a:pPr>
                      <a:r>
                        <a:rPr lang="ru-RU" sz="2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январь</a:t>
                      </a:r>
                      <a:r>
                        <a:rPr lang="ru-RU" sz="2000" baseline="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2019 г. </a:t>
                      </a:r>
                      <a:endParaRPr lang="ru-RU" sz="2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72366036"/>
                  </a:ext>
                </a:extLst>
              </a:tr>
              <a:tr h="1172818">
                <a:tc>
                  <a:txBody>
                    <a:bodyPr/>
                    <a:lstStyle/>
                    <a:p>
                      <a:pPr>
                        <a:lnSpc>
                          <a:spcPct val="107000"/>
                        </a:lnSpc>
                        <a:spcAft>
                          <a:spcPts val="0"/>
                        </a:spcAft>
                      </a:pPr>
                      <a:r>
                        <a:rPr lang="ru-RU" sz="2000" dirty="0">
                          <a:solidFill>
                            <a:srgbClr val="002060"/>
                          </a:solidFill>
                          <a:effectLst/>
                          <a:latin typeface="Times New Roman" panose="02020603050405020304" pitchFamily="18" charset="0"/>
                          <a:cs typeface="Times New Roman" panose="02020603050405020304" pitchFamily="18" charset="0"/>
                        </a:rPr>
                        <a:t>Подготовка, отчета, презентация </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07000"/>
                        </a:lnSpc>
                        <a:spcAft>
                          <a:spcPts val="0"/>
                        </a:spcAft>
                      </a:pPr>
                      <a:r>
                        <a:rPr lang="ru-RU" sz="2000" dirty="0" smtClean="0">
                          <a:solidFill>
                            <a:srgbClr val="002060"/>
                          </a:solidFill>
                          <a:effectLst/>
                          <a:latin typeface="Times New Roman" panose="02020603050405020304" pitchFamily="18" charset="0"/>
                          <a:cs typeface="Times New Roman" panose="02020603050405020304" pitchFamily="18" charset="0"/>
                        </a:rPr>
                        <a:t>октябрь 2018</a:t>
                      </a:r>
                      <a:r>
                        <a:rPr lang="ru-RU" sz="2000" baseline="0" dirty="0" smtClean="0">
                          <a:solidFill>
                            <a:srgbClr val="002060"/>
                          </a:solidFill>
                          <a:effectLst/>
                          <a:latin typeface="Times New Roman" panose="02020603050405020304" pitchFamily="18" charset="0"/>
                          <a:cs typeface="Times New Roman" panose="02020603050405020304" pitchFamily="18" charset="0"/>
                        </a:rPr>
                        <a:t> г.</a:t>
                      </a:r>
                    </a:p>
                    <a:p>
                      <a:pPr>
                        <a:lnSpc>
                          <a:spcPct val="107000"/>
                        </a:lnSpc>
                        <a:spcAft>
                          <a:spcPts val="0"/>
                        </a:spcAft>
                      </a:pPr>
                      <a:r>
                        <a:rPr lang="ru-RU" sz="2000" baseline="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февраль, июль 2019 г.</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96850215"/>
                  </a:ext>
                </a:extLst>
              </a:tr>
              <a:tr h="781879">
                <a:tc>
                  <a:txBody>
                    <a:bodyPr/>
                    <a:lstStyle/>
                    <a:p>
                      <a:pPr>
                        <a:lnSpc>
                          <a:spcPct val="107000"/>
                        </a:lnSpc>
                        <a:spcAft>
                          <a:spcPts val="0"/>
                        </a:spcAft>
                      </a:pPr>
                      <a:r>
                        <a:rPr lang="ru-RU" sz="2000" dirty="0">
                          <a:solidFill>
                            <a:srgbClr val="002060"/>
                          </a:solidFill>
                          <a:effectLst/>
                          <a:latin typeface="Times New Roman" panose="02020603050405020304" pitchFamily="18" charset="0"/>
                          <a:cs typeface="Times New Roman" panose="02020603050405020304" pitchFamily="18" charset="0"/>
                        </a:rPr>
                        <a:t>Обсуждение и внесение изменений </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07000"/>
                        </a:lnSpc>
                        <a:spcAft>
                          <a:spcPts val="0"/>
                        </a:spcAft>
                      </a:pPr>
                      <a:r>
                        <a:rPr lang="ru-RU" sz="2000" dirty="0" smtClean="0">
                          <a:solidFill>
                            <a:srgbClr val="002060"/>
                          </a:solidFill>
                          <a:effectLst/>
                          <a:latin typeface="Times New Roman" panose="02020603050405020304" pitchFamily="18" charset="0"/>
                          <a:cs typeface="Times New Roman" panose="02020603050405020304" pitchFamily="18" charset="0"/>
                        </a:rPr>
                        <a:t>октябрь 2018 г.</a:t>
                      </a:r>
                    </a:p>
                    <a:p>
                      <a:pPr>
                        <a:lnSpc>
                          <a:spcPct val="107000"/>
                        </a:lnSpc>
                        <a:spcAft>
                          <a:spcPts val="0"/>
                        </a:spcAft>
                      </a:pPr>
                      <a:r>
                        <a:rPr lang="ru-RU" sz="2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март 2019 г.</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36112895"/>
                  </a:ext>
                </a:extLst>
              </a:tr>
              <a:tr h="995411">
                <a:tc>
                  <a:txBody>
                    <a:bodyPr/>
                    <a:lstStyle/>
                    <a:p>
                      <a:pPr>
                        <a:lnSpc>
                          <a:spcPct val="107000"/>
                        </a:lnSpc>
                        <a:spcAft>
                          <a:spcPts val="0"/>
                        </a:spcAft>
                      </a:pPr>
                      <a:r>
                        <a:rPr lang="ru-RU" sz="2000">
                          <a:solidFill>
                            <a:srgbClr val="002060"/>
                          </a:solidFill>
                          <a:effectLst/>
                          <a:latin typeface="Times New Roman" panose="02020603050405020304" pitchFamily="18" charset="0"/>
                          <a:cs typeface="Times New Roman" panose="02020603050405020304" pitchFamily="18" charset="0"/>
                        </a:rPr>
                        <a:t>Доработка отчета и подготовка окончательного документа</a:t>
                      </a:r>
                      <a:endParaRPr lang="ru-RU" sz="2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07000"/>
                        </a:lnSpc>
                        <a:spcAft>
                          <a:spcPts val="0"/>
                        </a:spcAft>
                      </a:pPr>
                      <a:r>
                        <a:rPr lang="ru-RU" sz="2000" dirty="0">
                          <a:solidFill>
                            <a:srgbClr val="002060"/>
                          </a:solidFill>
                          <a:effectLst/>
                          <a:latin typeface="Times New Roman" panose="02020603050405020304" pitchFamily="18" charset="0"/>
                          <a:cs typeface="Times New Roman" panose="02020603050405020304" pitchFamily="18" charset="0"/>
                        </a:rPr>
                        <a:t> </a:t>
                      </a:r>
                      <a:r>
                        <a:rPr lang="ru-RU" sz="2000" dirty="0" smtClean="0">
                          <a:solidFill>
                            <a:srgbClr val="002060"/>
                          </a:solidFill>
                          <a:effectLst/>
                          <a:latin typeface="Times New Roman" panose="02020603050405020304" pitchFamily="18" charset="0"/>
                          <a:cs typeface="Times New Roman" panose="02020603050405020304" pitchFamily="18" charset="0"/>
                        </a:rPr>
                        <a:t>сентябрь 2019 г.</a:t>
                      </a: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953424652"/>
                  </a:ext>
                </a:extLst>
              </a:tr>
            </a:tbl>
          </a:graphicData>
        </a:graphic>
      </p:graphicFrame>
      <p:sp>
        <p:nvSpPr>
          <p:cNvPr id="8" name="Заголовок 5"/>
          <p:cNvSpPr txBox="1">
            <a:spLocks/>
          </p:cNvSpPr>
          <p:nvPr/>
        </p:nvSpPr>
        <p:spPr>
          <a:xfrm>
            <a:off x="0" y="77360"/>
            <a:ext cx="12192000" cy="512785"/>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28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solidFill>
                  <a:srgbClr val="C00000"/>
                </a:solidFill>
                <a:latin typeface="Times New Roman" panose="02020603050405020304" pitchFamily="18" charset="0"/>
                <a:cs typeface="Times New Roman" panose="02020603050405020304" pitchFamily="18" charset="0"/>
              </a:rPr>
              <a:t>Этапы оценки</a:t>
            </a:r>
          </a:p>
        </p:txBody>
      </p:sp>
    </p:spTree>
    <p:extLst>
      <p:ext uri="{BB962C8B-B14F-4D97-AF65-F5344CB8AC3E}">
        <p14:creationId xmlns:p14="http://schemas.microsoft.com/office/powerpoint/2010/main" val="188820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078718176"/>
              </p:ext>
            </p:extLst>
          </p:nvPr>
        </p:nvGraphicFramePr>
        <p:xfrm>
          <a:off x="1" y="590146"/>
          <a:ext cx="12191999" cy="6267854"/>
        </p:xfrm>
        <a:graphic>
          <a:graphicData uri="http://schemas.openxmlformats.org/drawingml/2006/table">
            <a:tbl>
              <a:tblPr firstRow="1" firstCol="1" bandRow="1">
                <a:tableStyleId>{5C22544A-7EE6-4342-B048-85BDC9FD1C3A}</a:tableStyleId>
              </a:tblPr>
              <a:tblGrid>
                <a:gridCol w="4740935">
                  <a:extLst>
                    <a:ext uri="{9D8B030D-6E8A-4147-A177-3AD203B41FA5}">
                      <a16:colId xmlns:a16="http://schemas.microsoft.com/office/drawing/2014/main" val="161872150"/>
                    </a:ext>
                  </a:extLst>
                </a:gridCol>
                <a:gridCol w="3725532">
                  <a:extLst>
                    <a:ext uri="{9D8B030D-6E8A-4147-A177-3AD203B41FA5}">
                      <a16:colId xmlns:a16="http://schemas.microsoft.com/office/drawing/2014/main" val="243899377"/>
                    </a:ext>
                  </a:extLst>
                </a:gridCol>
                <a:gridCol w="3725532">
                  <a:extLst>
                    <a:ext uri="{9D8B030D-6E8A-4147-A177-3AD203B41FA5}">
                      <a16:colId xmlns:a16="http://schemas.microsoft.com/office/drawing/2014/main" val="1351009744"/>
                    </a:ext>
                  </a:extLst>
                </a:gridCol>
              </a:tblGrid>
              <a:tr h="576860">
                <a:tc rowSpan="2">
                  <a:txBody>
                    <a:bodyPr/>
                    <a:lstStyle/>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Наименование (индикатора) показателя</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Значение показателя</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extLst>
                  <a:ext uri="{0D108BD9-81ED-4DB2-BD59-A6C34878D82A}">
                    <a16:rowId xmlns:a16="http://schemas.microsoft.com/office/drawing/2014/main" val="3243189445"/>
                  </a:ext>
                </a:extLst>
              </a:tr>
              <a:tr h="574480">
                <a:tc vMerge="1">
                  <a:txBody>
                    <a:bodyPr/>
                    <a:lstStyle/>
                    <a:p>
                      <a:endParaRPr lang="ru-RU"/>
                    </a:p>
                  </a:txBody>
                  <a:tcPr/>
                </a:tc>
                <a:tc>
                  <a:txBody>
                    <a:bodyPr/>
                    <a:lstStyle/>
                    <a:p>
                      <a:pPr algn="ctr"/>
                      <a:r>
                        <a:rPr lang="ru-RU" sz="1600" kern="1200" dirty="0" smtClean="0">
                          <a:solidFill>
                            <a:srgbClr val="002060"/>
                          </a:solidFill>
                          <a:effectLst/>
                          <a:latin typeface="Times New Roman" panose="02020603050405020304" pitchFamily="18" charset="0"/>
                          <a:ea typeface="+mn-ea"/>
                          <a:cs typeface="Times New Roman" panose="02020603050405020304" pitchFamily="18" charset="0"/>
                        </a:rPr>
                        <a:t>ожидаемое значение</a:t>
                      </a:r>
                    </a:p>
                    <a:p>
                      <a:pPr algn="ctr"/>
                      <a:r>
                        <a:rPr lang="ru-RU" sz="1600" kern="1200" dirty="0" smtClean="0">
                          <a:solidFill>
                            <a:srgbClr val="002060"/>
                          </a:solidFill>
                          <a:effectLst/>
                          <a:latin typeface="Times New Roman" panose="02020603050405020304" pitchFamily="18" charset="0"/>
                          <a:ea typeface="+mn-ea"/>
                          <a:cs typeface="Times New Roman" panose="02020603050405020304" pitchFamily="18" charset="0"/>
                        </a:rPr>
                        <a:t>за отчетный период</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ru-RU" sz="1600" kern="1200" dirty="0" smtClean="0">
                          <a:solidFill>
                            <a:srgbClr val="002060"/>
                          </a:solidFill>
                          <a:effectLst/>
                          <a:latin typeface="Times New Roman" panose="02020603050405020304" pitchFamily="18" charset="0"/>
                          <a:ea typeface="+mn-ea"/>
                          <a:cs typeface="Times New Roman" panose="02020603050405020304" pitchFamily="18" charset="0"/>
                        </a:rPr>
                        <a:t>достигнутое значение </a:t>
                      </a:r>
                    </a:p>
                    <a:p>
                      <a:pPr algn="ctr"/>
                      <a:r>
                        <a:rPr lang="ru-RU" sz="1600" kern="1200" dirty="0" smtClean="0">
                          <a:solidFill>
                            <a:srgbClr val="002060"/>
                          </a:solidFill>
                          <a:effectLst/>
                          <a:latin typeface="Times New Roman" panose="02020603050405020304" pitchFamily="18" charset="0"/>
                          <a:ea typeface="+mn-ea"/>
                          <a:cs typeface="Times New Roman" panose="02020603050405020304" pitchFamily="18" charset="0"/>
                        </a:rPr>
                        <a:t>за отчетный период</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34455904"/>
                  </a:ext>
                </a:extLst>
              </a:tr>
              <a:tr h="1504857">
                <a:tc>
                  <a:txBody>
                    <a:bodyPr/>
                    <a:lstStyle/>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Число детей, находящихся в трудной жизненной ситуации, включенных в состав целевой группы проекта и, получивших адресную помощь</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600" dirty="0" smtClean="0">
                          <a:solidFill>
                            <a:srgbClr val="002060"/>
                          </a:solidFill>
                          <a:effectLst/>
                          <a:latin typeface="Times New Roman" panose="02020603050405020304" pitchFamily="18" charset="0"/>
                          <a:ea typeface="+mn-ea"/>
                          <a:cs typeface="Times New Roman" panose="02020603050405020304" pitchFamily="18" charset="0"/>
                        </a:rPr>
                        <a:t>30</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30</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19353752"/>
                  </a:ext>
                </a:extLst>
              </a:tr>
              <a:tr h="601943">
                <a:tc>
                  <a:txBody>
                    <a:bodyPr/>
                    <a:lstStyle/>
                    <a:p>
                      <a:pPr algn="just">
                        <a:spcAft>
                          <a:spcPts val="0"/>
                        </a:spcAft>
                        <a:tabLst>
                          <a:tab pos="540385" algn="l"/>
                        </a:tabLst>
                      </a:pPr>
                      <a:r>
                        <a:rPr lang="ru-RU" sz="1600">
                          <a:solidFill>
                            <a:srgbClr val="002060"/>
                          </a:solidFill>
                          <a:effectLst/>
                          <a:latin typeface="Times New Roman" panose="02020603050405020304" pitchFamily="18" charset="0"/>
                          <a:cs typeface="Times New Roman" panose="02020603050405020304" pitchFamily="18" charset="0"/>
                        </a:rPr>
                        <a:t>Число наставников, включенных в решение задач проекта</a:t>
                      </a:r>
                      <a:endParaRPr lang="ru-RU"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600" dirty="0" smtClean="0">
                          <a:solidFill>
                            <a:srgbClr val="002060"/>
                          </a:solidFill>
                          <a:effectLst/>
                          <a:latin typeface="Times New Roman" panose="02020603050405020304" pitchFamily="18" charset="0"/>
                          <a:cs typeface="Times New Roman" panose="02020603050405020304" pitchFamily="18" charset="0"/>
                        </a:rPr>
                        <a:t>30</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30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22968448"/>
                  </a:ext>
                </a:extLst>
              </a:tr>
              <a:tr h="902914">
                <a:tc>
                  <a:txBody>
                    <a:bodyPr/>
                    <a:lstStyle/>
                    <a:p>
                      <a:pPr algn="just">
                        <a:spcAft>
                          <a:spcPts val="0"/>
                        </a:spcAft>
                        <a:tabLst>
                          <a:tab pos="540385" algn="l"/>
                        </a:tabLst>
                      </a:pPr>
                      <a:r>
                        <a:rPr lang="ru-RU" sz="1600" dirty="0">
                          <a:solidFill>
                            <a:srgbClr val="002060"/>
                          </a:solidFill>
                          <a:effectLst/>
                          <a:latin typeface="Times New Roman" panose="02020603050405020304" pitchFamily="18" charset="0"/>
                          <a:cs typeface="Times New Roman" panose="02020603050405020304" pitchFamily="18" charset="0"/>
                        </a:rPr>
                        <a:t>Число устойчивых пар «взрослый – подросток», сложившихся в ходе реализации проекта</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600" dirty="0" smtClean="0">
                          <a:solidFill>
                            <a:srgbClr val="002060"/>
                          </a:solidFill>
                          <a:effectLst/>
                          <a:latin typeface="Times New Roman" panose="02020603050405020304" pitchFamily="18" charset="0"/>
                          <a:cs typeface="Times New Roman" panose="02020603050405020304" pitchFamily="18" charset="0"/>
                        </a:rPr>
                        <a:t>30</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30</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276542725"/>
                  </a:ext>
                </a:extLst>
              </a:tr>
              <a:tr h="2106800">
                <a:tc>
                  <a:txBody>
                    <a:bodyPr/>
                    <a:lstStyle/>
                    <a:p>
                      <a:pPr algn="just">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Доля семей, отметивших улучшение ситуации благодаря помощи наставников и участию в мероприятиях проекта (от общей численности целевой группы семей, участвующих в мероприятиях проекта)</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600">
                          <a:solidFill>
                            <a:srgbClr val="002060"/>
                          </a:solidFill>
                          <a:effectLst/>
                          <a:latin typeface="Times New Roman" panose="02020603050405020304" pitchFamily="18" charset="0"/>
                          <a:cs typeface="Times New Roman" panose="02020603050405020304" pitchFamily="18" charset="0"/>
                        </a:rPr>
                        <a:t>98 %</a:t>
                      </a:r>
                      <a:endParaRPr lang="ru-RU"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100 %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824" marR="5882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805062940"/>
                  </a:ext>
                </a:extLst>
              </a:tr>
            </a:tbl>
          </a:graphicData>
        </a:graphic>
      </p:graphicFrame>
      <p:sp>
        <p:nvSpPr>
          <p:cNvPr id="8" name="Заголовок 5"/>
          <p:cNvSpPr txBox="1">
            <a:spLocks/>
          </p:cNvSpPr>
          <p:nvPr/>
        </p:nvSpPr>
        <p:spPr>
          <a:xfrm>
            <a:off x="0" y="77360"/>
            <a:ext cx="12192000" cy="512785"/>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28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a:solidFill>
                  <a:srgbClr val="C00000"/>
                </a:solidFill>
                <a:latin typeface="Times New Roman" panose="02020603050405020304" pitchFamily="18" charset="0"/>
                <a:cs typeface="Times New Roman" panose="02020603050405020304" pitchFamily="18" charset="0"/>
              </a:rPr>
              <a:t>Показатели эффективности реализации мероприятий</a:t>
            </a:r>
            <a:endParaRPr lang="ru-RU" b="1"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57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2669150"/>
              </p:ext>
            </p:extLst>
          </p:nvPr>
        </p:nvGraphicFramePr>
        <p:xfrm>
          <a:off x="-1" y="590146"/>
          <a:ext cx="12192001" cy="6267854"/>
        </p:xfrm>
        <a:graphic>
          <a:graphicData uri="http://schemas.openxmlformats.org/drawingml/2006/table">
            <a:tbl>
              <a:tblPr firstRow="1" firstCol="1" bandRow="1">
                <a:tableStyleId>{5C22544A-7EE6-4342-B048-85BDC9FD1C3A}</a:tableStyleId>
              </a:tblPr>
              <a:tblGrid>
                <a:gridCol w="5171653">
                  <a:extLst>
                    <a:ext uri="{9D8B030D-6E8A-4147-A177-3AD203B41FA5}">
                      <a16:colId xmlns:a16="http://schemas.microsoft.com/office/drawing/2014/main" val="2973743816"/>
                    </a:ext>
                  </a:extLst>
                </a:gridCol>
                <a:gridCol w="2956349">
                  <a:extLst>
                    <a:ext uri="{9D8B030D-6E8A-4147-A177-3AD203B41FA5}">
                      <a16:colId xmlns:a16="http://schemas.microsoft.com/office/drawing/2014/main" val="4194734906"/>
                    </a:ext>
                  </a:extLst>
                </a:gridCol>
                <a:gridCol w="4063999">
                  <a:extLst>
                    <a:ext uri="{9D8B030D-6E8A-4147-A177-3AD203B41FA5}">
                      <a16:colId xmlns:a16="http://schemas.microsoft.com/office/drawing/2014/main" val="737429075"/>
                    </a:ext>
                  </a:extLst>
                </a:gridCol>
              </a:tblGrid>
              <a:tr h="1687499">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Общее число детей, участвующих в мероприятиях проекта (дети, включенные в состав целевой группы, а также дети из социального окружения таких детей, участвующие в мероприятиях проекта)</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100</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150</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120700506"/>
                  </a:ext>
                </a:extLst>
              </a:tr>
              <a:tr h="964285">
                <a:tc>
                  <a:txBody>
                    <a:bodyPr/>
                    <a:lstStyle/>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Количество государственных и муниципальных учреждений и организаций, принимающих участие в реализации проекта </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12</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12</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71910849"/>
                  </a:ext>
                </a:extLst>
              </a:tr>
              <a:tr h="1446428">
                <a:tc>
                  <a:txBody>
                    <a:bodyPr/>
                    <a:lstStyle/>
                    <a:p>
                      <a:pPr algn="just">
                        <a:spcAft>
                          <a:spcPts val="0"/>
                        </a:spcAft>
                        <a:tabLst>
                          <a:tab pos="540385" algn="l"/>
                        </a:tabLst>
                      </a:pPr>
                      <a:r>
                        <a:rPr lang="ru-RU" sz="1400" dirty="0">
                          <a:solidFill>
                            <a:srgbClr val="002060"/>
                          </a:solidFill>
                          <a:effectLst/>
                          <a:latin typeface="Times New Roman" panose="02020603050405020304" pitchFamily="18" charset="0"/>
                          <a:cs typeface="Times New Roman" panose="02020603050405020304" pitchFamily="18" charset="0"/>
                        </a:rPr>
                        <a:t>Количество российских некоммерческих организаций, общественных объединений, благотворительных фондов, принимающих участие в реализации проекта </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7</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8</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840795280"/>
                  </a:ext>
                </a:extLst>
              </a:tr>
              <a:tr h="964285">
                <a:tc>
                  <a:txBody>
                    <a:bodyPr/>
                    <a:lstStyle/>
                    <a:p>
                      <a:pPr indent="21590"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Число публикаций в печатных средствах массовой информации о ходе и результатах реализации проекта</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smtClean="0">
                          <a:solidFill>
                            <a:srgbClr val="002060"/>
                          </a:solidFill>
                          <a:effectLst/>
                          <a:latin typeface="Times New Roman" panose="02020603050405020304" pitchFamily="18" charset="0"/>
                          <a:ea typeface="+mn-ea"/>
                          <a:cs typeface="Times New Roman" panose="02020603050405020304" pitchFamily="18" charset="0"/>
                        </a:rPr>
                        <a:t>7</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smtClean="0">
                          <a:solidFill>
                            <a:srgbClr val="002060"/>
                          </a:solidFill>
                          <a:effectLst/>
                          <a:latin typeface="Times New Roman" panose="02020603050405020304" pitchFamily="18" charset="0"/>
                          <a:ea typeface="+mn-ea"/>
                          <a:cs typeface="Times New Roman" panose="02020603050405020304" pitchFamily="18" charset="0"/>
                        </a:rPr>
                        <a:t>8</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48807266"/>
                  </a:ext>
                </a:extLst>
              </a:tr>
              <a:tr h="482143">
                <a:tc>
                  <a:txBody>
                    <a:bodyPr/>
                    <a:lstStyle/>
                    <a:p>
                      <a:pPr indent="21590"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Число теле- и радиоэфиров по тематике проекта</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smtClean="0">
                          <a:solidFill>
                            <a:srgbClr val="002060"/>
                          </a:solidFill>
                          <a:effectLst/>
                          <a:latin typeface="Times New Roman" panose="02020603050405020304" pitchFamily="18" charset="0"/>
                          <a:ea typeface="+mn-ea"/>
                          <a:cs typeface="Times New Roman" panose="02020603050405020304" pitchFamily="18" charset="0"/>
                        </a:rPr>
                        <a:t>5</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smtClean="0">
                          <a:solidFill>
                            <a:srgbClr val="002060"/>
                          </a:solidFill>
                          <a:effectLst/>
                          <a:latin typeface="Times New Roman" panose="02020603050405020304" pitchFamily="18" charset="0"/>
                          <a:ea typeface="+mn-ea"/>
                          <a:cs typeface="Times New Roman" panose="02020603050405020304" pitchFamily="18" charset="0"/>
                        </a:rPr>
                        <a:t>5</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24770666"/>
                  </a:ext>
                </a:extLst>
              </a:tr>
              <a:tr h="723214">
                <a:tc>
                  <a:txBody>
                    <a:bodyPr/>
                    <a:lstStyle/>
                    <a:p>
                      <a:pPr indent="21590"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Число публикаций по тематике проекта, размещенных на Интернет-ресурсах</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27</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smtClean="0">
                          <a:solidFill>
                            <a:srgbClr val="002060"/>
                          </a:solidFill>
                          <a:effectLst/>
                          <a:latin typeface="Times New Roman" panose="02020603050405020304" pitchFamily="18" charset="0"/>
                          <a:ea typeface="+mn-ea"/>
                          <a:cs typeface="Times New Roman" panose="02020603050405020304" pitchFamily="18" charset="0"/>
                        </a:rPr>
                        <a:t>34</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19660154"/>
                  </a:ext>
                </a:extLst>
              </a:tr>
            </a:tbl>
          </a:graphicData>
        </a:graphic>
      </p:graphicFrame>
      <p:sp>
        <p:nvSpPr>
          <p:cNvPr id="8" name="Заголовок 5"/>
          <p:cNvSpPr txBox="1">
            <a:spLocks/>
          </p:cNvSpPr>
          <p:nvPr/>
        </p:nvSpPr>
        <p:spPr>
          <a:xfrm>
            <a:off x="0" y="77360"/>
            <a:ext cx="12192000" cy="512785"/>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28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a:solidFill>
                  <a:srgbClr val="C00000"/>
                </a:solidFill>
                <a:latin typeface="Times New Roman" panose="02020603050405020304" pitchFamily="18" charset="0"/>
                <a:cs typeface="Times New Roman" panose="02020603050405020304" pitchFamily="18" charset="0"/>
              </a:rPr>
              <a:t>Показатели эффективности реализации мероприятий</a:t>
            </a:r>
            <a:endParaRPr lang="ru-RU" b="1"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04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3773714" y="1222830"/>
            <a:ext cx="8215086" cy="4154984"/>
          </a:xfrm>
          <a:prstGeom prst="rect">
            <a:avLst/>
          </a:prstGeom>
        </p:spPr>
        <p:txBody>
          <a:bodyPr wrap="square">
            <a:spAutoFit/>
          </a:bodyPr>
          <a:lstStyle/>
          <a:p>
            <a:pPr marL="285750" indent="-285750">
              <a:buFontTx/>
              <a:buChar char="-"/>
            </a:pPr>
            <a:r>
              <a:rPr lang="ru-RU" sz="2400" dirty="0" smtClean="0">
                <a:solidFill>
                  <a:srgbClr val="002060"/>
                </a:solidFill>
                <a:latin typeface="Times New Roman" panose="02020603050405020304" pitchFamily="18" charset="0"/>
                <a:cs typeface="Times New Roman" panose="02020603050405020304" pitchFamily="18" charset="0"/>
              </a:rPr>
              <a:t>организовано </a:t>
            </a:r>
            <a:r>
              <a:rPr lang="ru-RU" sz="2400" dirty="0">
                <a:solidFill>
                  <a:srgbClr val="002060"/>
                </a:solidFill>
                <a:latin typeface="Times New Roman" panose="02020603050405020304" pitchFamily="18" charset="0"/>
                <a:cs typeface="Times New Roman" panose="02020603050405020304" pitchFamily="18" charset="0"/>
              </a:rPr>
              <a:t>взаимодействие с учреждениями образования и </a:t>
            </a:r>
            <a:r>
              <a:rPr lang="ru-RU" sz="2400" dirty="0" smtClean="0">
                <a:solidFill>
                  <a:srgbClr val="002060"/>
                </a:solidFill>
                <a:latin typeface="Times New Roman" panose="02020603050405020304" pitchFamily="18" charset="0"/>
                <a:cs typeface="Times New Roman" panose="02020603050405020304" pitchFamily="18" charset="0"/>
              </a:rPr>
              <a:t>здравоохранения с целью </a:t>
            </a:r>
            <a:r>
              <a:rPr lang="ru-RU" sz="2400" dirty="0" err="1" smtClean="0">
                <a:solidFill>
                  <a:srgbClr val="002060"/>
                </a:solidFill>
                <a:latin typeface="Times New Roman" panose="02020603050405020304" pitchFamily="18" charset="0"/>
                <a:cs typeface="Times New Roman" panose="02020603050405020304" pitchFamily="18" charset="0"/>
              </a:rPr>
              <a:t>пропагандирования</a:t>
            </a:r>
            <a:r>
              <a:rPr lang="ru-RU" sz="2400" dirty="0" smtClean="0">
                <a:solidFill>
                  <a:srgbClr val="002060"/>
                </a:solidFill>
                <a:latin typeface="Times New Roman" panose="02020603050405020304" pitchFamily="18" charset="0"/>
                <a:cs typeface="Times New Roman" panose="02020603050405020304" pitchFamily="18" charset="0"/>
              </a:rPr>
              <a:t> миссии проекта;</a:t>
            </a:r>
          </a:p>
          <a:p>
            <a:pPr marL="285750" indent="-285750">
              <a:buFontTx/>
              <a:buChar char="-"/>
            </a:pPr>
            <a:r>
              <a:rPr lang="ru-RU" sz="2400" dirty="0">
                <a:solidFill>
                  <a:srgbClr val="002060"/>
                </a:solidFill>
                <a:latin typeface="Times New Roman" panose="02020603050405020304" pitchFamily="18" charset="0"/>
                <a:cs typeface="Times New Roman" panose="02020603050405020304" pitchFamily="18" charset="0"/>
              </a:rPr>
              <a:t>о</a:t>
            </a:r>
            <a:r>
              <a:rPr lang="ru-RU" sz="2400" dirty="0" smtClean="0">
                <a:solidFill>
                  <a:srgbClr val="002060"/>
                </a:solidFill>
                <a:latin typeface="Times New Roman" panose="02020603050405020304" pitchFamily="18" charset="0"/>
                <a:cs typeface="Times New Roman" panose="02020603050405020304" pitchFamily="18" charset="0"/>
              </a:rPr>
              <a:t>существлено адресное посещение семей, воспитывающих детей с ограниченными возможностями здоровья специалистами учреждения,  с целью информирования о реализации проекта на территории проживания семьи;</a:t>
            </a:r>
          </a:p>
          <a:p>
            <a:pPr marL="285750" indent="-285750">
              <a:buFontTx/>
              <a:buChar char="-"/>
            </a:pPr>
            <a:r>
              <a:rPr lang="ru-RU" sz="2400" dirty="0" smtClean="0">
                <a:solidFill>
                  <a:srgbClr val="002060"/>
                </a:solidFill>
                <a:latin typeface="Times New Roman" panose="02020603050405020304" pitchFamily="18" charset="0"/>
                <a:cs typeface="Times New Roman" panose="02020603050405020304" pitchFamily="18" charset="0"/>
              </a:rPr>
              <a:t>проведена организационная встреча для семей с детьми, </a:t>
            </a:r>
          </a:p>
          <a:p>
            <a:r>
              <a:rPr lang="ru-RU" sz="2400" dirty="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cs typeface="Times New Roman" panose="02020603050405020304" pitchFamily="18" charset="0"/>
              </a:rPr>
              <a:t>    с   целью знакомства с условиями реализации проекта;</a:t>
            </a:r>
          </a:p>
          <a:p>
            <a:r>
              <a:rPr lang="ru-RU" sz="2400" dirty="0" smtClean="0">
                <a:solidFill>
                  <a:srgbClr val="002060"/>
                </a:solidFill>
                <a:latin typeface="Times New Roman" panose="02020603050405020304" pitchFamily="18" charset="0"/>
                <a:cs typeface="Times New Roman" panose="02020603050405020304" pitchFamily="18" charset="0"/>
              </a:rPr>
              <a:t>-   привлечены ресурсы НКО для организации праздничного мероприятия</a:t>
            </a:r>
          </a:p>
        </p:txBody>
      </p:sp>
      <p:pic>
        <p:nvPicPr>
          <p:cNvPr id="5" name="Рисунок 4" descr="https://kna-s31.edu.27.ru/files/news_images/14_th.jpg"/>
          <p:cNvPicPr/>
          <p:nvPr/>
        </p:nvPicPr>
        <p:blipFill>
          <a:blip r:embed="rId2">
            <a:extLst>
              <a:ext uri="{28A0092B-C50C-407E-A947-70E740481C1C}">
                <a14:useLocalDpi xmlns:a14="http://schemas.microsoft.com/office/drawing/2010/main" val="0"/>
              </a:ext>
            </a:extLst>
          </a:blip>
          <a:srcRect/>
          <a:stretch>
            <a:fillRect/>
          </a:stretch>
        </p:blipFill>
        <p:spPr bwMode="auto">
          <a:xfrm>
            <a:off x="10450286" y="5297714"/>
            <a:ext cx="1741714" cy="1560286"/>
          </a:xfrm>
          <a:prstGeom prst="rect">
            <a:avLst/>
          </a:prstGeom>
          <a:noFill/>
          <a:ln>
            <a:noFill/>
          </a:ln>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52" y="1222829"/>
            <a:ext cx="3373065" cy="5032828"/>
          </a:xfrm>
          <a:prstGeom prst="rect">
            <a:avLst/>
          </a:prstGeom>
          <a:ln w="76200">
            <a:solidFill>
              <a:srgbClr val="00B0F0"/>
            </a:solidFill>
          </a:ln>
          <a:scene3d>
            <a:camera prst="perspectiveRight"/>
            <a:lightRig rig="threePt" dir="t"/>
          </a:scene3d>
        </p:spPr>
      </p:pic>
      <p:sp>
        <p:nvSpPr>
          <p:cNvPr id="6" name="Прямоугольник 5"/>
          <p:cNvSpPr/>
          <p:nvPr/>
        </p:nvSpPr>
        <p:spPr>
          <a:xfrm>
            <a:off x="0" y="1"/>
            <a:ext cx="12192000" cy="954107"/>
          </a:xfrm>
          <a:prstGeom prst="rect">
            <a:avLst/>
          </a:prstGeom>
        </p:spPr>
        <p:txBody>
          <a:bodyPr wrap="square">
            <a:spAutoFit/>
          </a:bodyPr>
          <a:lstStyle/>
          <a:p>
            <a:pPr algn="ctr"/>
            <a:r>
              <a:rPr lang="ru-RU" sz="2800" b="1" dirty="0">
                <a:solidFill>
                  <a:srgbClr val="C00000"/>
                </a:solidFill>
                <a:latin typeface="Times New Roman" panose="02020603050405020304" pitchFamily="18" charset="0"/>
                <a:cs typeface="Times New Roman" panose="02020603050405020304" pitchFamily="18" charset="0"/>
              </a:rPr>
              <a:t>Дополнительные мероприятия по формированию целевой группы проекта</a:t>
            </a:r>
            <a:endParaRPr lang="ru-RU" sz="2800" dirty="0"/>
          </a:p>
        </p:txBody>
      </p:sp>
    </p:spTree>
    <p:extLst>
      <p:ext uri="{BB962C8B-B14F-4D97-AF65-F5344CB8AC3E}">
        <p14:creationId xmlns:p14="http://schemas.microsoft.com/office/powerpoint/2010/main" val="385479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Прямоугольник 5"/>
          <p:cNvSpPr/>
          <p:nvPr/>
        </p:nvSpPr>
        <p:spPr>
          <a:xfrm>
            <a:off x="4227226" y="877465"/>
            <a:ext cx="7393274" cy="4524315"/>
          </a:xfrm>
          <a:prstGeom prst="rect">
            <a:avLst/>
          </a:prstGeom>
        </p:spPr>
        <p:txBody>
          <a:bodyPr wrap="square">
            <a:spAutoFit/>
          </a:bodyPr>
          <a:lstStyle/>
          <a:p>
            <a:pPr indent="457200" algn="just"/>
            <a:r>
              <a:rPr lang="ru-RU" sz="2400" dirty="0" smtClean="0">
                <a:solidFill>
                  <a:srgbClr val="002060"/>
                </a:solidFill>
                <a:latin typeface="Times New Roman" panose="02020603050405020304" pitchFamily="18" charset="0"/>
                <a:cs typeface="Times New Roman" panose="02020603050405020304" pitchFamily="18" charset="0"/>
              </a:rPr>
              <a:t>На </a:t>
            </a:r>
            <a:r>
              <a:rPr lang="ru-RU" sz="2400" dirty="0">
                <a:solidFill>
                  <a:srgbClr val="002060"/>
                </a:solidFill>
                <a:latin typeface="Times New Roman" panose="02020603050405020304" pitchFamily="18" charset="0"/>
                <a:cs typeface="Times New Roman" panose="02020603050405020304" pitchFamily="18" charset="0"/>
              </a:rPr>
              <a:t>сегодняшний день существует четыре общих подхода к получению информации о социальных результатах и социальном эффекте программы или проекта</a:t>
            </a:r>
            <a:r>
              <a:rPr lang="ru-RU" sz="2400" baseline="30000" dirty="0" smtClean="0">
                <a:solidFill>
                  <a:srgbClr val="002060"/>
                </a:solidFill>
                <a:latin typeface="Times New Roman" panose="02020603050405020304" pitchFamily="18" charset="0"/>
                <a:cs typeface="Times New Roman" panose="02020603050405020304" pitchFamily="18" charset="0"/>
              </a:rPr>
              <a:t>:</a:t>
            </a:r>
          </a:p>
          <a:p>
            <a:pPr indent="457200" algn="just"/>
            <a:endParaRPr lang="ru-RU" sz="2400" dirty="0">
              <a:solidFill>
                <a:srgbClr val="002060"/>
              </a:solidFill>
              <a:latin typeface="Times New Roman" panose="02020603050405020304" pitchFamily="18" charset="0"/>
              <a:cs typeface="Times New Roman" panose="02020603050405020304" pitchFamily="18" charset="0"/>
            </a:endParaRPr>
          </a:p>
          <a:p>
            <a:pPr lvl="0" indent="457200" fontAlgn="base"/>
            <a:r>
              <a:rPr lang="ru-RU" sz="2400" dirty="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cs typeface="Times New Roman" panose="02020603050405020304" pitchFamily="18" charset="0"/>
              </a:rPr>
              <a:t>парадигма </a:t>
            </a:r>
            <a:r>
              <a:rPr lang="ru-RU" sz="2400" dirty="0">
                <a:solidFill>
                  <a:srgbClr val="002060"/>
                </a:solidFill>
                <a:latin typeface="Times New Roman" panose="02020603050405020304" pitchFamily="18" charset="0"/>
                <a:cs typeface="Times New Roman" panose="02020603050405020304" pitchFamily="18" charset="0"/>
              </a:rPr>
              <a:t>«истории и кейсы» </a:t>
            </a:r>
            <a:endParaRPr lang="ru-RU" sz="2400" dirty="0" smtClean="0">
              <a:solidFill>
                <a:srgbClr val="002060"/>
              </a:solidFill>
              <a:latin typeface="Times New Roman" panose="02020603050405020304" pitchFamily="18" charset="0"/>
              <a:cs typeface="Times New Roman" panose="02020603050405020304" pitchFamily="18" charset="0"/>
            </a:endParaRPr>
          </a:p>
          <a:p>
            <a:pPr lvl="0" indent="457200" fontAlgn="base"/>
            <a:endParaRPr lang="ru-RU" sz="2400" dirty="0" smtClean="0">
              <a:solidFill>
                <a:srgbClr val="002060"/>
              </a:solidFill>
              <a:latin typeface="Times New Roman" panose="02020603050405020304" pitchFamily="18" charset="0"/>
              <a:cs typeface="Times New Roman" panose="02020603050405020304" pitchFamily="18" charset="0"/>
            </a:endParaRPr>
          </a:p>
          <a:p>
            <a:pPr lvl="0" indent="457200" fontAlgn="base"/>
            <a:r>
              <a:rPr lang="ru-RU" sz="2400" dirty="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cs typeface="Times New Roman" panose="02020603050405020304" pitchFamily="18" charset="0"/>
              </a:rPr>
              <a:t>экспериментальный </a:t>
            </a:r>
            <a:r>
              <a:rPr lang="ru-RU" sz="2400" dirty="0">
                <a:solidFill>
                  <a:srgbClr val="002060"/>
                </a:solidFill>
                <a:latin typeface="Times New Roman" panose="02020603050405020304" pitchFamily="18" charset="0"/>
                <a:cs typeface="Times New Roman" panose="02020603050405020304" pitchFamily="18" charset="0"/>
              </a:rPr>
              <a:t>подход </a:t>
            </a:r>
            <a:endParaRPr lang="ru-RU" sz="2400" dirty="0" smtClean="0">
              <a:solidFill>
                <a:srgbClr val="002060"/>
              </a:solidFill>
              <a:latin typeface="Times New Roman" panose="02020603050405020304" pitchFamily="18" charset="0"/>
              <a:cs typeface="Times New Roman" panose="02020603050405020304" pitchFamily="18" charset="0"/>
            </a:endParaRPr>
          </a:p>
          <a:p>
            <a:pPr lvl="0" indent="457200" fontAlgn="base"/>
            <a:endParaRPr lang="ru-RU" sz="2400" dirty="0" smtClean="0">
              <a:solidFill>
                <a:srgbClr val="002060"/>
              </a:solidFill>
              <a:latin typeface="Times New Roman" panose="02020603050405020304" pitchFamily="18" charset="0"/>
              <a:cs typeface="Times New Roman" panose="02020603050405020304" pitchFamily="18" charset="0"/>
            </a:endParaRPr>
          </a:p>
          <a:p>
            <a:pPr lvl="0" indent="457200" fontAlgn="base"/>
            <a:r>
              <a:rPr lang="ru-RU" sz="2400" dirty="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cs typeface="Times New Roman" panose="02020603050405020304" pitchFamily="18" charset="0"/>
              </a:rPr>
              <a:t>статистические методы</a:t>
            </a:r>
          </a:p>
          <a:p>
            <a:pPr lvl="0" indent="457200" fontAlgn="base"/>
            <a:endParaRPr lang="ru-RU" sz="2400" dirty="0">
              <a:solidFill>
                <a:srgbClr val="002060"/>
              </a:solidFill>
              <a:latin typeface="Times New Roman" panose="02020603050405020304" pitchFamily="18" charset="0"/>
              <a:cs typeface="Times New Roman" panose="02020603050405020304" pitchFamily="18" charset="0"/>
            </a:endParaRPr>
          </a:p>
          <a:p>
            <a:pPr lvl="0" indent="457200" fontAlgn="base"/>
            <a:r>
              <a:rPr lang="ru-RU" sz="2400" dirty="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cs typeface="Times New Roman" panose="02020603050405020304" pitchFamily="18" charset="0"/>
              </a:rPr>
              <a:t>теоретический </a:t>
            </a:r>
            <a:r>
              <a:rPr lang="ru-RU" sz="2400" dirty="0">
                <a:solidFill>
                  <a:srgbClr val="002060"/>
                </a:solidFill>
                <a:latin typeface="Times New Roman" panose="02020603050405020304" pitchFamily="18" charset="0"/>
                <a:cs typeface="Times New Roman" panose="02020603050405020304" pitchFamily="18" charset="0"/>
              </a:rPr>
              <a:t>подход </a:t>
            </a:r>
            <a:endParaRPr lang="ru-RU" sz="2400" dirty="0"/>
          </a:p>
        </p:txBody>
      </p:sp>
      <p:pic>
        <p:nvPicPr>
          <p:cNvPr id="8" name="Рисунок 7" descr="http://dogma58.com/wp-content/uploads/2018/03/operatsii-obyazatelnogo-kontrolya-1200-6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345" y="1470915"/>
            <a:ext cx="3378201" cy="3337417"/>
          </a:xfrm>
          <a:prstGeom prst="rect">
            <a:avLst/>
          </a:prstGeom>
          <a:noFill/>
          <a:ln w="76200">
            <a:solidFill>
              <a:srgbClr val="00B0F0"/>
            </a:solidFill>
          </a:ln>
          <a:scene3d>
            <a:camera prst="perspectiveRight"/>
            <a:lightRig rig="threePt" dir="t"/>
          </a:scene3d>
        </p:spPr>
      </p:pic>
    </p:spTree>
    <p:extLst>
      <p:ext uri="{BB962C8B-B14F-4D97-AF65-F5344CB8AC3E}">
        <p14:creationId xmlns:p14="http://schemas.microsoft.com/office/powerpoint/2010/main" val="290475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584615"/>
          </a:xfrm>
        </p:spPr>
        <p:txBody>
          <a:bodyPr>
            <a:normAutofit/>
          </a:bodyPr>
          <a:lstStyle/>
          <a:p>
            <a:pPr algn="l"/>
            <a:r>
              <a:rPr lang="ru-RU" sz="2800" b="1" dirty="0" smtClean="0">
                <a:solidFill>
                  <a:srgbClr val="C00000"/>
                </a:solidFill>
                <a:latin typeface="Times New Roman" panose="02020603050405020304" pitchFamily="18" charset="0"/>
                <a:cs typeface="Times New Roman" panose="02020603050405020304" pitchFamily="18" charset="0"/>
              </a:rPr>
              <a:t>Кейс № 1</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468846"/>
            <a:ext cx="12192000" cy="6494085"/>
          </a:xfrm>
          <a:prstGeom prst="rect">
            <a:avLst/>
          </a:prstGeom>
        </p:spPr>
        <p:txBody>
          <a:bodyPr wrap="square">
            <a:spAutoFit/>
          </a:bodyPr>
          <a:lstStyle/>
          <a:p>
            <a:pPr indent="457200" algn="just"/>
            <a:r>
              <a:rPr lang="ru-RU" sz="1600" b="1" i="1" dirty="0" smtClean="0">
                <a:solidFill>
                  <a:srgbClr val="002060"/>
                </a:solidFill>
                <a:latin typeface="Times New Roman" panose="02020603050405020304" pitchFamily="18" charset="0"/>
                <a:cs typeface="Times New Roman" panose="02020603050405020304" pitchFamily="18" charset="0"/>
              </a:rPr>
              <a:t>История </a:t>
            </a:r>
            <a:r>
              <a:rPr lang="ru-RU" sz="1600" b="1" i="1" dirty="0">
                <a:solidFill>
                  <a:srgbClr val="002060"/>
                </a:solidFill>
                <a:latin typeface="Times New Roman" panose="02020603050405020304" pitchFamily="18" charset="0"/>
                <a:cs typeface="Times New Roman" panose="02020603050405020304" pitchFamily="18" charset="0"/>
              </a:rPr>
              <a:t>Лизы и Натальи.</a:t>
            </a:r>
            <a:endParaRPr lang="ru-RU" sz="1600" dirty="0">
              <a:solidFill>
                <a:srgbClr val="002060"/>
              </a:solidFill>
              <a:latin typeface="Times New Roman" panose="02020603050405020304" pitchFamily="18" charset="0"/>
              <a:cs typeface="Times New Roman" panose="02020603050405020304" pitchFamily="18" charset="0"/>
            </a:endParaRPr>
          </a:p>
          <a:p>
            <a:pPr indent="457200" algn="just"/>
            <a:r>
              <a:rPr lang="ru-RU" sz="1600" dirty="0">
                <a:solidFill>
                  <a:srgbClr val="002060"/>
                </a:solidFill>
                <a:latin typeface="Times New Roman" panose="02020603050405020304" pitchFamily="18" charset="0"/>
                <a:cs typeface="Times New Roman" panose="02020603050405020304" pitchFamily="18" charset="0"/>
              </a:rPr>
              <a:t>Лиза с мамой с большим интересом участвовали в проекте. Девочка воспитывается в неполной семье, семья приезжая, кроме мамы у ребёнка нет близких родственников. В связи с перенесшими сложными операциями у Лизы отмечаются особенности в физическом развитии, серьёзные проблемы со зрением. Сейчас Лизе 12 лет, она подросток, круг общения которой ограничен в основном мамой. Она не общается со сверстниками, одноклассниками, не гуляет, не посещает секции, не общается в социальных сетях. Лиза очень замкнута, в больших случаях отмалчивается, при обращении отводит взгляд, общается в основном через маму, которая выполняет роль «переводчика». Свои просьбы и ответы она шепчет маме на ухо. Наставницей Лизы стала Наталья – уравновешенный, вдумчивый человек, мама двух девочек. По профессии Наталья цветовод, Лиза не сразу пошла на контакт с Натальей, отмалчивалась, но всегда находилась рядом, не общалась, но и не отходила. Маме сказала, что Наташа «ей не мешает».  В течение месяца под руководством куратора пара искала точки соприкосновения, наставник была настроена подружиться с подопечной. Усилия не пропали даром - девочка стала улыбаться при встречах, соглашалась на совместные занятия. Занятия спортивно –игрового плана показали, что пара окончательно сложилась и в дальнейшем отношения складывались только в динамике.  Лиза начала проявлять себя -более уверено принимали участия в играх, викторинах на разную тематику. Лиза очень любит рисовать, в начале проекта ее рисунки носили фантастический и фатальный характер (она рисовала разных маленьких чудовищ, которых она видела ночью и разговаривала с ними). В проекте она стала проявлять больше художественных способностей, ее рисунки на данный момент связаны с тематикой о природе и животных. Благодаря своему наставнику Наталье, Лиза принимает участие во всех мероприятиях, не пропускает занятия, особенно охотно занимается на занятиях фотостудии. Сделанные ею фотографии украсили выставку «Особый взгляд», которая презентовалась на итоговой конференции. На многих фотографиях девочки изображены цветы, один из самых любимых фотоснимков девочки - цветущий кактус. По инициативе наставника, Лиза дополнительно приняла участие в тренинге для подростков, который проходил в учреждении по другому профилактическому направлению. После двух месяцев участия, мама отметила, что Лиза постоянно ждет встреч, где все наставники и их подопечные так сблизились и стали уже почти родными. </a:t>
            </a:r>
          </a:p>
          <a:p>
            <a:pPr indent="457200" algn="just"/>
            <a:r>
              <a:rPr lang="ru-RU" sz="1600" dirty="0">
                <a:solidFill>
                  <a:srgbClr val="002060"/>
                </a:solidFill>
                <a:latin typeface="Times New Roman" panose="02020603050405020304" pitchFamily="18" charset="0"/>
                <a:cs typeface="Times New Roman" panose="02020603050405020304" pitchFamily="18" charset="0"/>
              </a:rPr>
              <a:t>К окончанию реализации проекта Лиза общается свободно со всеми в группе, более близко подружилась с двумя девочками и мальчиком, с желанием посещает массовые праздники.  У Лизы появилась подруга во дворе, с которой она проводит свободное от учёбы время, появились друзья в сети «в контакте». Мама видит перемены, которые произошли в ее дочери, пара продолжает свои встречи и по окончанию реализации проекта.</a:t>
            </a:r>
          </a:p>
        </p:txBody>
      </p:sp>
    </p:spTree>
    <p:extLst>
      <p:ext uri="{BB962C8B-B14F-4D97-AF65-F5344CB8AC3E}">
        <p14:creationId xmlns:p14="http://schemas.microsoft.com/office/powerpoint/2010/main" val="198212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0" y="449706"/>
            <a:ext cx="12192000" cy="6555641"/>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 </a:t>
            </a:r>
            <a:r>
              <a:rPr lang="en-US" sz="1600" b="1" i="1" dirty="0" smtClean="0">
                <a:latin typeface="Times New Roman" panose="02020603050405020304" pitchFamily="18" charset="0"/>
                <a:cs typeface="Times New Roman" panose="02020603050405020304" pitchFamily="18" charset="0"/>
              </a:rPr>
              <a:t>       </a:t>
            </a:r>
            <a:r>
              <a:rPr lang="ru-RU" sz="1600" b="1" i="1" dirty="0" smtClean="0">
                <a:solidFill>
                  <a:srgbClr val="002060"/>
                </a:solidFill>
                <a:latin typeface="Times New Roman" panose="02020603050405020304" pitchFamily="18" charset="0"/>
                <a:cs typeface="Times New Roman" panose="02020603050405020304" pitchFamily="18" charset="0"/>
              </a:rPr>
              <a:t>История </a:t>
            </a:r>
            <a:r>
              <a:rPr lang="ru-RU" sz="1600" b="1" i="1" dirty="0">
                <a:solidFill>
                  <a:srgbClr val="002060"/>
                </a:solidFill>
                <a:latin typeface="Times New Roman" panose="02020603050405020304" pitchFamily="18" charset="0"/>
                <a:cs typeface="Times New Roman" panose="02020603050405020304" pitchFamily="18" charset="0"/>
              </a:rPr>
              <a:t>Романа и Станислава.</a:t>
            </a:r>
            <a:endParaRPr lang="ru-RU" sz="1600" dirty="0">
              <a:solidFill>
                <a:srgbClr val="002060"/>
              </a:solidFill>
              <a:latin typeface="Times New Roman" panose="02020603050405020304" pitchFamily="18" charset="0"/>
              <a:cs typeface="Times New Roman" panose="02020603050405020304" pitchFamily="18" charset="0"/>
            </a:endParaRPr>
          </a:p>
          <a:p>
            <a:pPr indent="457200"/>
            <a:r>
              <a:rPr lang="ru-RU" sz="1600" dirty="0">
                <a:solidFill>
                  <a:srgbClr val="002060"/>
                </a:solidFill>
                <a:latin typeface="Times New Roman" panose="02020603050405020304" pitchFamily="18" charset="0"/>
                <a:cs typeface="Times New Roman" panose="02020603050405020304" pitchFamily="18" charset="0"/>
              </a:rPr>
              <a:t>Пара Станислава и Романа оказалась одной из </a:t>
            </a:r>
            <a:r>
              <a:rPr lang="ru-RU" sz="1600" dirty="0" smtClean="0">
                <a:solidFill>
                  <a:srgbClr val="002060"/>
                </a:solidFill>
                <a:latin typeface="Times New Roman" panose="02020603050405020304" pitchFamily="18" charset="0"/>
                <a:cs typeface="Times New Roman" panose="02020603050405020304" pitchFamily="18" charset="0"/>
              </a:rPr>
              <a:t>«</a:t>
            </a:r>
            <a:r>
              <a:rPr lang="ru-RU" sz="1600" dirty="0">
                <a:solidFill>
                  <a:srgbClr val="002060"/>
                </a:solidFill>
                <a:latin typeface="Times New Roman" panose="02020603050405020304" pitchFamily="18" charset="0"/>
                <a:cs typeface="Times New Roman" panose="02020603050405020304" pitchFamily="18" charset="0"/>
              </a:rPr>
              <a:t>мужских пар» в большой  нашей компании проекта по наставничеству. Станислав как наставник оказался серьезным, волевым и активным участником. Он с интересом и желанием посещал подготовительные занятия для будущих наставников, несмотря на учебную занятость, связанную с подготовкой к единому государственному экзамену. Обучаясь в 11 классе, занимаясь греко-римской борьбой и уделяя младшим братьям свое внимание и заботу, Стас являлся одним из самых активных  наставников проекта. В  своих идеях и будущих профессиональных предпочтениях Стас говорил о том, что проект для него важен и необходим, так как он планирует поступить на педагогический или психологический факультет.</a:t>
            </a:r>
          </a:p>
          <a:p>
            <a:pPr indent="457200"/>
            <a:r>
              <a:rPr lang="ru-RU" sz="1600" dirty="0">
                <a:solidFill>
                  <a:srgbClr val="002060"/>
                </a:solidFill>
                <a:latin typeface="Times New Roman" panose="02020603050405020304" pitchFamily="18" charset="0"/>
                <a:cs typeface="Times New Roman" panose="02020603050405020304" pitchFamily="18" charset="0"/>
              </a:rPr>
              <a:t>Стас стал наставником у Романа, мальчика 10 лет. У Ромы отмечаются особенности в поведении из-за наличия аутистического спектра. Рома часто эмоционально неустойчив, быстро утомляем и раздражен, обидчив. Мальчик любит индивидуальное внимание и ревнует, если его не хвалят и не отмечают даже за малейшие успехи. Для  Романа не существует правил в игре, он эгоцентричен, капризен, плаксив. </a:t>
            </a:r>
          </a:p>
          <a:p>
            <a:pPr indent="457200"/>
            <a:r>
              <a:rPr lang="ru-RU" sz="1600" dirty="0">
                <a:solidFill>
                  <a:srgbClr val="002060"/>
                </a:solidFill>
                <a:latin typeface="Times New Roman" panose="02020603050405020304" pitchFamily="18" charset="0"/>
                <a:cs typeface="Times New Roman" panose="02020603050405020304" pitchFamily="18" charset="0"/>
              </a:rPr>
              <a:t>Само сплочение пары произошло еще на первой совместной встрече, когда мальчики оказались в одной команде в спортивной эстафете, благодаря терпению и спокойствию Станислава им удалось дойти до финиша. Сама мама Ромы очень удивилась, на тот момент, поведению своего сына. Он как будто поменялся, «не психовал, и не говорил, что не хочу, не буду…». Так наставник получил полное доверие и стал авторитетом для подопечного. На последующих встречах самыми любимыми занятиями оказались компьютерные задания. Для Ромы это было самой важной и серьезной частью встреч. По рассказам мамы Романа,  сын накануне встреч напоминал маме о важности и необходимости прийти и все указывал на то, «не забыли ли мы?», боялся, не успеют или пропустят очередную встречу. Помимо занятий на компьютере для Станислава было важно переключить Романа на спортивные занятия, научить Романа заниматься физическими упражнениями, научить любить спорт, ведь сам Станислав любил спорт и имел отличную физическую форму. Через спорт наставник хотел выработать у Романа терпение, выдержку, целеустремленность и выносливость. Конечно, получилось не сразу, Роман неохотно выполнял даже простые упражнения, зацикливался только на компьютерных занятиях. Но после пяти встреч у Романа появилась динамика, и он без истерик, сам предлагал делать зарядку. Успехом можно было считать и то, что в июне на олимпиаде «Спорт для каждого!», организованного для людей с инвалидностью и ограниченными возможностями здоровья обществом инвалидов г. Артёма, Роман с наставником Стасом активно участвовал в нескольких видах соревнований – городки, самолеты, обручи, кегли. Для Романа спортивные занятия показались настолько интересными, что   даже неуспехи  не смущали мальчика и не вызывали таких истерик как раньше. Благодаря сотрудничеству и усилиям своего наставника, его терпению и выдержки Роман увлекся спортом.</a:t>
            </a:r>
          </a:p>
        </p:txBody>
      </p:sp>
      <p:sp>
        <p:nvSpPr>
          <p:cNvPr id="5" name="Заголовок 1"/>
          <p:cNvSpPr>
            <a:spLocks noGrp="1"/>
          </p:cNvSpPr>
          <p:nvPr>
            <p:ph type="title"/>
          </p:nvPr>
        </p:nvSpPr>
        <p:spPr>
          <a:xfrm>
            <a:off x="0" y="2"/>
            <a:ext cx="12192000" cy="509664"/>
          </a:xfrm>
        </p:spPr>
        <p:txBody>
          <a:bodyPr>
            <a:noAutofit/>
          </a:bodyPr>
          <a:lstStyle/>
          <a:p>
            <a:pPr algn="l"/>
            <a:r>
              <a:rPr lang="ru-RU" sz="2800" b="1" dirty="0" smtClean="0">
                <a:solidFill>
                  <a:srgbClr val="C00000"/>
                </a:solidFill>
                <a:latin typeface="Times New Roman" panose="02020603050405020304" pitchFamily="18" charset="0"/>
                <a:cs typeface="Times New Roman" panose="02020603050405020304" pitchFamily="18" charset="0"/>
              </a:rPr>
              <a:t>Кейс № 2</a:t>
            </a:r>
            <a:endParaRPr lang="ru-RU"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74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79489"/>
          </a:xfrm>
        </p:spPr>
        <p:txBody>
          <a:bodyPr>
            <a:normAutofit/>
          </a:bodyPr>
          <a:lstStyle/>
          <a:p>
            <a:r>
              <a:rPr lang="ru-RU" sz="2800" b="1" dirty="0" smtClean="0">
                <a:solidFill>
                  <a:srgbClr val="C00000"/>
                </a:solidFill>
                <a:latin typeface="Times New Roman" panose="02020603050405020304" pitchFamily="18" charset="0"/>
                <a:cs typeface="Times New Roman" panose="02020603050405020304" pitchFamily="18" charset="0"/>
              </a:rPr>
              <a:t>Отзывы участников</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779489"/>
            <a:ext cx="12192000" cy="6111738"/>
          </a:xfrm>
          <a:prstGeom prst="rect">
            <a:avLst/>
          </a:prstGeom>
        </p:spPr>
        <p:txBody>
          <a:bodyPr wrap="square">
            <a:spAutoFit/>
          </a:bodyPr>
          <a:lstStyle/>
          <a:p>
            <a:pPr marL="342900" lvl="0" indent="-342900" algn="just">
              <a:lnSpc>
                <a:spcPct val="115000"/>
              </a:lnSpc>
              <a:spcAft>
                <a:spcPts val="1000"/>
              </a:spcAft>
              <a:buFont typeface="+mj-lt"/>
              <a:buAutoNum type="arabicPeriod"/>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«Благодаря проекту «В кругу друзей» мой ребенок в первую очередь обрел очень много новых друзей. У него появилась заинтересованность в коллективных занятиях. Проект дает хорошую возможность развить в ребенке такие качества, как дружба, уважение, умение жить в коллективе. Спасибо всем организаторам и участникам этого замечательного проекта. </a:t>
            </a: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a:t>
            </a: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ама </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Димы Д</a:t>
            </a: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«Мы с сыном с удовольствием бываем на встречах с наставниками. Данил раскрепощается, играет и занимается в компании. И мамам можно ненадолго расслабиться от присмотра за поведением детей- деятельность деток направляют и наставники, и педагоги, и психолог Людмила Викторовна. Полезно и детям, и </a:t>
            </a: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родителям. </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 </a:t>
            </a: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нами ведется нужная работа</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Сегодня, например, разбираем ситуацию, когда надо быстро собрать и отвести куда-то ребенка. Познавательно, взяла себе на заметку моменты, о которых раньше не задумывалась». </a:t>
            </a: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(мама Данила).</a:t>
            </a:r>
          </a:p>
          <a:p>
            <a:pPr marL="342900" indent="-342900" algn="just">
              <a:lnSpc>
                <a:spcPct val="115000"/>
              </a:lnSpc>
              <a:spcAft>
                <a:spcPts val="1000"/>
              </a:spcAft>
              <a:buFont typeface="+mj-lt"/>
              <a:buAutoNum type="arabicPeriod"/>
            </a:pPr>
            <a:r>
              <a:rPr lang="ru-RU" sz="2000" dirty="0">
                <a:solidFill>
                  <a:srgbClr val="002060"/>
                </a:solidFill>
                <a:latin typeface="Times New Roman" panose="02020603050405020304" pitchFamily="18" charset="0"/>
                <a:cs typeface="Times New Roman" panose="02020603050405020304" pitchFamily="18" charset="0"/>
              </a:rPr>
              <a:t>«Участвуя в проекте, наша семья обрела новых друзей. Мой ребенок стал более открытым к общению. Для нас, родителей, было организовано много полезных встреч, со специалистами, такими как зав. детским отделением поликлиникой, стоматологом, массажистом. Благодаря мастер-классам мой сын начал интересоваться чем-то новым. Спасибо Людмиле Викторовне –это самый главный «волшебник в нашем «круге друзей». </a:t>
            </a:r>
            <a:r>
              <a:rPr lang="ru-RU" sz="2000" dirty="0" smtClean="0">
                <a:solidFill>
                  <a:srgbClr val="002060"/>
                </a:solidFill>
                <a:latin typeface="Times New Roman" panose="02020603050405020304" pitchFamily="18" charset="0"/>
                <a:cs typeface="Times New Roman" panose="02020603050405020304" pitchFamily="18" charset="0"/>
              </a:rPr>
              <a:t>(мама Витали Б.)</a:t>
            </a:r>
            <a:endParaRPr lang="ru-RU" sz="2000" dirty="0">
              <a:solidFill>
                <a:srgbClr val="002060"/>
              </a:solidFill>
              <a:latin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233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12192000" cy="464695"/>
          </a:xfrm>
        </p:spPr>
        <p:txBody>
          <a:bodyPr>
            <a:noAutofit/>
          </a:bodyPr>
          <a:lstStyle/>
          <a:p>
            <a:r>
              <a:rPr lang="ru-RU" sz="2800" b="1" dirty="0" smtClean="0">
                <a:solidFill>
                  <a:srgbClr val="C00000"/>
                </a:solidFill>
                <a:latin typeface="Times New Roman" panose="02020603050405020304" pitchFamily="18" charset="0"/>
                <a:cs typeface="Times New Roman" panose="02020603050405020304" pitchFamily="18" charset="0"/>
              </a:rPr>
              <a:t>Анализ эффективности на основе опроса участников</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06715" y="1049331"/>
            <a:ext cx="7185285" cy="4556440"/>
          </a:xfrm>
          <a:prstGeom prst="rect">
            <a:avLst/>
          </a:prstGeom>
        </p:spPr>
        <p:txBody>
          <a:bodyPr wrap="square">
            <a:spAutoFit/>
          </a:bodyPr>
          <a:lstStyle/>
          <a:p>
            <a:pPr lvl="0" indent="447675" algn="just">
              <a:lnSpc>
                <a:spcPct val="107000"/>
              </a:lnSpc>
              <a:spcAft>
                <a:spcPts val="800"/>
              </a:spcAft>
              <a:buSzPts val="1000"/>
              <a:tabLst>
                <a:tab pos="457200" algn="l"/>
              </a:tabLst>
            </a:pPr>
            <a:r>
              <a:rPr lang="ru-RU" sz="2000" dirty="0">
                <a:solidFill>
                  <a:srgbClr val="002060"/>
                </a:solidFill>
                <a:latin typeface="Times New Roman" panose="02020603050405020304" pitchFamily="18" charset="0"/>
                <a:cs typeface="Times New Roman" panose="02020603050405020304" pitchFamily="18" charset="0"/>
              </a:rPr>
              <a:t>Все 100% опрошенных считают, что участие в данном проекте актуально на сегодняшний день, это возможность научить своих детей активно интегрироваться в социум, одним участникам повысить уверенность в себе, другим- проявить свои новые </a:t>
            </a:r>
            <a:r>
              <a:rPr lang="ru-RU" sz="2000" dirty="0" smtClean="0">
                <a:solidFill>
                  <a:srgbClr val="002060"/>
                </a:solidFill>
                <a:latin typeface="Times New Roman" panose="02020603050405020304" pitchFamily="18" charset="0"/>
                <a:cs typeface="Times New Roman" panose="02020603050405020304" pitchFamily="18" charset="0"/>
              </a:rPr>
              <a:t>возможности.</a:t>
            </a:r>
          </a:p>
          <a:p>
            <a:pPr indent="447675" algn="just">
              <a:lnSpc>
                <a:spcPct val="107000"/>
              </a:lnSpc>
              <a:spcAft>
                <a:spcPts val="800"/>
              </a:spcAft>
              <a:buSzPts val="1000"/>
              <a:tabLst>
                <a:tab pos="457200" algn="l"/>
              </a:tabLst>
            </a:pPr>
            <a:r>
              <a:rPr lang="ru-RU" sz="2000" dirty="0" smtClean="0">
                <a:solidFill>
                  <a:srgbClr val="002060"/>
                </a:solidFill>
                <a:latin typeface="Times New Roman" panose="02020603050405020304" pitchFamily="18" charset="0"/>
                <a:cs typeface="Times New Roman" panose="02020603050405020304" pitchFamily="18" charset="0"/>
              </a:rPr>
              <a:t> Наставники стали позитивным </a:t>
            </a:r>
            <a:r>
              <a:rPr lang="ru-RU" sz="2000" dirty="0">
                <a:solidFill>
                  <a:srgbClr val="002060"/>
                </a:solidFill>
                <a:latin typeface="Times New Roman" panose="02020603050405020304" pitchFamily="18" charset="0"/>
                <a:cs typeface="Times New Roman" panose="02020603050405020304" pitchFamily="18" charset="0"/>
              </a:rPr>
              <a:t>примером для </a:t>
            </a:r>
            <a:r>
              <a:rPr lang="ru-RU" sz="2000" dirty="0" smtClean="0">
                <a:solidFill>
                  <a:srgbClr val="002060"/>
                </a:solidFill>
                <a:latin typeface="Times New Roman" panose="02020603050405020304" pitchFamily="18" charset="0"/>
                <a:cs typeface="Times New Roman" panose="02020603050405020304" pitchFamily="18" charset="0"/>
              </a:rPr>
              <a:t>ребенка, помогли расширить </a:t>
            </a:r>
            <a:r>
              <a:rPr lang="ru-RU" sz="2000" dirty="0">
                <a:solidFill>
                  <a:srgbClr val="002060"/>
                </a:solidFill>
                <a:latin typeface="Times New Roman" panose="02020603050405020304" pitchFamily="18" charset="0"/>
                <a:cs typeface="Times New Roman" panose="02020603050405020304" pitchFamily="18" charset="0"/>
              </a:rPr>
              <a:t>круг социального опыта и общения. </a:t>
            </a:r>
            <a:endParaRPr lang="ru-RU" sz="2000" dirty="0" smtClean="0">
              <a:solidFill>
                <a:srgbClr val="002060"/>
              </a:solidFill>
              <a:latin typeface="Times New Roman" panose="02020603050405020304" pitchFamily="18" charset="0"/>
              <a:cs typeface="Times New Roman" panose="02020603050405020304" pitchFamily="18" charset="0"/>
            </a:endParaRPr>
          </a:p>
          <a:p>
            <a:pPr indent="447675" algn="just">
              <a:lnSpc>
                <a:spcPct val="107000"/>
              </a:lnSpc>
              <a:spcAft>
                <a:spcPts val="800"/>
              </a:spcAft>
              <a:buSzPts val="1000"/>
              <a:tabLst>
                <a:tab pos="457200" algn="l"/>
              </a:tabLst>
            </a:pPr>
            <a:r>
              <a:rPr lang="ru-RU" sz="2000" dirty="0" smtClean="0">
                <a:solidFill>
                  <a:srgbClr val="002060"/>
                </a:solidFill>
                <a:latin typeface="Times New Roman" panose="02020603050405020304" pitchFamily="18" charset="0"/>
                <a:cs typeface="Times New Roman" panose="02020603050405020304" pitchFamily="18" charset="0"/>
              </a:rPr>
              <a:t>И дети и наставники открыли для себя  </a:t>
            </a:r>
            <a:r>
              <a:rPr lang="ru-RU" sz="2000" dirty="0">
                <a:solidFill>
                  <a:srgbClr val="002060"/>
                </a:solidFill>
                <a:latin typeface="Times New Roman" panose="02020603050405020304" pitchFamily="18" charset="0"/>
                <a:cs typeface="Times New Roman" panose="02020603050405020304" pitchFamily="18" charset="0"/>
              </a:rPr>
              <a:t>удивительный </a:t>
            </a:r>
            <a:r>
              <a:rPr lang="ru-RU" sz="2000" dirty="0" smtClean="0">
                <a:solidFill>
                  <a:srgbClr val="002060"/>
                </a:solidFill>
                <a:latin typeface="Times New Roman" panose="02020603050405020304" pitchFamily="18" charset="0"/>
                <a:cs typeface="Times New Roman" panose="02020603050405020304" pitchFamily="18" charset="0"/>
              </a:rPr>
              <a:t>мир. Удивительный </a:t>
            </a:r>
            <a:r>
              <a:rPr lang="ru-RU" sz="2000" dirty="0">
                <a:solidFill>
                  <a:srgbClr val="002060"/>
                </a:solidFill>
                <a:latin typeface="Times New Roman" panose="02020603050405020304" pitchFamily="18" charset="0"/>
                <a:cs typeface="Times New Roman" panose="02020603050405020304" pitchFamily="18" charset="0"/>
              </a:rPr>
              <a:t>для ребёнка, который делает первые робкие шаги, открываясь общению для других </a:t>
            </a:r>
            <a:r>
              <a:rPr lang="ru-RU" sz="2000" dirty="0" smtClean="0">
                <a:solidFill>
                  <a:srgbClr val="002060"/>
                </a:solidFill>
                <a:latin typeface="Times New Roman" panose="02020603050405020304" pitchFamily="18" charset="0"/>
                <a:cs typeface="Times New Roman" panose="02020603050405020304" pitchFamily="18" charset="0"/>
              </a:rPr>
              <a:t>людей.         </a:t>
            </a:r>
            <a:r>
              <a:rPr lang="ru-RU" sz="2000" dirty="0">
                <a:solidFill>
                  <a:srgbClr val="002060"/>
                </a:solidFill>
                <a:latin typeface="Times New Roman" panose="02020603050405020304" pitchFamily="18" charset="0"/>
                <a:cs typeface="Times New Roman" panose="02020603050405020304" pitchFamily="18" charset="0"/>
              </a:rPr>
              <a:t>У</a:t>
            </a:r>
            <a:r>
              <a:rPr lang="ru-RU" sz="2000" dirty="0" smtClean="0">
                <a:solidFill>
                  <a:srgbClr val="002060"/>
                </a:solidFill>
                <a:latin typeface="Times New Roman" panose="02020603050405020304" pitchFamily="18" charset="0"/>
                <a:cs typeface="Times New Roman" panose="02020603050405020304" pitchFamily="18" charset="0"/>
              </a:rPr>
              <a:t>дивительный </a:t>
            </a:r>
            <a:r>
              <a:rPr lang="ru-RU" sz="2000" dirty="0">
                <a:solidFill>
                  <a:srgbClr val="002060"/>
                </a:solidFill>
                <a:latin typeface="Times New Roman" panose="02020603050405020304" pitchFamily="18" charset="0"/>
                <a:cs typeface="Times New Roman" panose="02020603050405020304" pitchFamily="18" charset="0"/>
              </a:rPr>
              <a:t>для наставников, которые находят в себе новые </a:t>
            </a:r>
            <a:r>
              <a:rPr lang="ru-RU" sz="2000" dirty="0" smtClean="0">
                <a:solidFill>
                  <a:srgbClr val="002060"/>
                </a:solidFill>
                <a:latin typeface="Times New Roman" panose="02020603050405020304" pitchFamily="18" charset="0"/>
                <a:cs typeface="Times New Roman" panose="02020603050405020304" pitchFamily="18" charset="0"/>
              </a:rPr>
              <a:t>способности </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помогать </a:t>
            </a:r>
            <a:r>
              <a:rPr lang="ru-RU" sz="2000" dirty="0" smtClean="0">
                <a:solidFill>
                  <a:srgbClr val="002060"/>
                </a:solidFill>
                <a:latin typeface="Times New Roman" panose="02020603050405020304" pitchFamily="18" charset="0"/>
                <a:cs typeface="Times New Roman" panose="02020603050405020304" pitchFamily="18" charset="0"/>
              </a:rPr>
              <a:t>другим, заряжать своей энергией, творчеством и оптимизмом.</a:t>
            </a:r>
            <a:endParaRPr lang="ru-RU" sz="2000" dirty="0">
              <a:solidFill>
                <a:srgbClr val="002060"/>
              </a:solidFill>
              <a:latin typeface="Times New Roman" panose="02020603050405020304" pitchFamily="18" charset="0"/>
              <a:cs typeface="Times New Roman" panose="02020603050405020304" pitchFamily="18" charset="0"/>
            </a:endParaRPr>
          </a:p>
        </p:txBody>
      </p:sp>
      <p:pic>
        <p:nvPicPr>
          <p:cNvPr id="8" name="Рисунок 7" descr="https://blog.acelerato.com/wp-content/uploads/2015/02/financea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417" y="1029917"/>
            <a:ext cx="4151313" cy="2171700"/>
          </a:xfrm>
          <a:prstGeom prst="rect">
            <a:avLst/>
          </a:prstGeom>
          <a:noFill/>
          <a:ln w="76200">
            <a:solidFill>
              <a:srgbClr val="00B0F0"/>
            </a:solidFill>
          </a:ln>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417" y="3510965"/>
            <a:ext cx="4151313" cy="3113485"/>
          </a:xfrm>
          <a:prstGeom prst="rect">
            <a:avLst/>
          </a:prstGeom>
          <a:ln w="76200">
            <a:solidFill>
              <a:srgbClr val="00B0F0"/>
            </a:solidFill>
          </a:ln>
        </p:spPr>
      </p:pic>
    </p:spTree>
    <p:extLst>
      <p:ext uri="{BB962C8B-B14F-4D97-AF65-F5344CB8AC3E}">
        <p14:creationId xmlns:p14="http://schemas.microsoft.com/office/powerpoint/2010/main" val="294358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634228181"/>
              </p:ext>
            </p:extLst>
          </p:nvPr>
        </p:nvGraphicFramePr>
        <p:xfrm>
          <a:off x="4560890" y="546100"/>
          <a:ext cx="7351710" cy="5816600"/>
        </p:xfrm>
        <a:graphic>
          <a:graphicData uri="http://schemas.openxmlformats.org/drawingml/2006/table">
            <a:tbl>
              <a:tblPr firstRow="1" firstCol="1" bandRow="1">
                <a:tableStyleId>{5C22544A-7EE6-4342-B048-85BDC9FD1C3A}</a:tableStyleId>
              </a:tblPr>
              <a:tblGrid>
                <a:gridCol w="3675461">
                  <a:extLst>
                    <a:ext uri="{9D8B030D-6E8A-4147-A177-3AD203B41FA5}">
                      <a16:colId xmlns:a16="http://schemas.microsoft.com/office/drawing/2014/main" val="3718004778"/>
                    </a:ext>
                  </a:extLst>
                </a:gridCol>
                <a:gridCol w="3676249">
                  <a:extLst>
                    <a:ext uri="{9D8B030D-6E8A-4147-A177-3AD203B41FA5}">
                      <a16:colId xmlns:a16="http://schemas.microsoft.com/office/drawing/2014/main" val="2037682807"/>
                    </a:ext>
                  </a:extLst>
                </a:gridCol>
              </a:tblGrid>
              <a:tr h="484717">
                <a:tc>
                  <a:txBody>
                    <a:bodyPr/>
                    <a:lstStyle/>
                    <a:p>
                      <a:pPr algn="ctr">
                        <a:spcAft>
                          <a:spcPts val="0"/>
                        </a:spcAft>
                      </a:pPr>
                      <a:r>
                        <a:rPr lang="ru-RU" sz="1800" dirty="0">
                          <a:solidFill>
                            <a:srgbClr val="002060"/>
                          </a:solidFill>
                          <a:effectLst/>
                          <a:latin typeface="Times New Roman" panose="02020603050405020304" pitchFamily="18" charset="0"/>
                          <a:cs typeface="Times New Roman" panose="02020603050405020304" pitchFamily="18" charset="0"/>
                        </a:rPr>
                        <a:t>Мониторинг</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800" dirty="0">
                          <a:solidFill>
                            <a:srgbClr val="002060"/>
                          </a:solidFill>
                          <a:effectLst/>
                          <a:latin typeface="Times New Roman" panose="02020603050405020304" pitchFamily="18" charset="0"/>
                          <a:cs typeface="Times New Roman" panose="02020603050405020304" pitchFamily="18" charset="0"/>
                        </a:rPr>
                        <a:t>Оценка</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38753658"/>
                  </a:ext>
                </a:extLst>
              </a:tr>
              <a:tr h="969433">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Проводится непрерывно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Проводится на ключевых этапах реализации программы</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6182566"/>
                  </a:ext>
                </a:extLst>
              </a:tr>
              <a:tr h="969433">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Проект принимается в существующем виде без </a:t>
                      </a:r>
                      <a:r>
                        <a:rPr lang="ru-RU" sz="1600" dirty="0" smtClean="0">
                          <a:solidFill>
                            <a:srgbClr val="002060"/>
                          </a:solidFill>
                          <a:effectLst/>
                          <a:latin typeface="Times New Roman" panose="02020603050405020304" pitchFamily="18" charset="0"/>
                          <a:cs typeface="Times New Roman" panose="02020603050405020304" pitchFamily="18" charset="0"/>
                        </a:rPr>
                        <a:t>изменений</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Проект подвергается анализу с целью оптимизации/улучшения;</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4390617"/>
                  </a:ext>
                </a:extLst>
              </a:tr>
              <a:tr h="1454150">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Запланированные результаты и деятельность сравниваются с фактическими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Анализируются причины достижения или </a:t>
                      </a:r>
                      <a:r>
                        <a:rPr lang="ru-RU" sz="1600" dirty="0" err="1">
                          <a:solidFill>
                            <a:srgbClr val="002060"/>
                          </a:solidFill>
                          <a:effectLst/>
                          <a:latin typeface="Times New Roman" panose="02020603050405020304" pitchFamily="18" charset="0"/>
                          <a:cs typeface="Times New Roman" panose="02020603050405020304" pitchFamily="18" charset="0"/>
                        </a:rPr>
                        <a:t>недостижения</a:t>
                      </a:r>
                      <a:r>
                        <a:rPr lang="ru-RU" sz="1600" dirty="0">
                          <a:solidFill>
                            <a:srgbClr val="002060"/>
                          </a:solidFill>
                          <a:effectLst/>
                          <a:latin typeface="Times New Roman" panose="02020603050405020304" pitchFamily="18" charset="0"/>
                          <a:cs typeface="Times New Roman" panose="02020603050405020304" pitchFamily="18" charset="0"/>
                        </a:rPr>
                        <a:t> запланированных результатов</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6001122"/>
                  </a:ext>
                </a:extLst>
              </a:tr>
              <a:tr h="1938867">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Полученная информация используется для улучшения работы по проекту</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Полученная информация может использоваться как для улучшения работы по данному проекту, так и для уточнения планов на будущее</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8627969"/>
                  </a:ext>
                </a:extLst>
              </a:tr>
            </a:tbl>
          </a:graphicData>
        </a:graphic>
      </p:graphicFrame>
      <p:pic>
        <p:nvPicPr>
          <p:cNvPr id="5" name="Рисунок 4" descr="http://profobr-kbr.ru/wp-content/uploads/2018/10/image_5a329bd0c22ae.jpg"/>
          <p:cNvPicPr/>
          <p:nvPr/>
        </p:nvPicPr>
        <p:blipFill>
          <a:blip r:embed="rId2">
            <a:extLst>
              <a:ext uri="{28A0092B-C50C-407E-A947-70E740481C1C}">
                <a14:useLocalDpi xmlns:a14="http://schemas.microsoft.com/office/drawing/2010/main" val="0"/>
              </a:ext>
            </a:extLst>
          </a:blip>
          <a:srcRect/>
          <a:stretch>
            <a:fillRect/>
          </a:stretch>
        </p:blipFill>
        <p:spPr bwMode="auto">
          <a:xfrm>
            <a:off x="275771" y="546100"/>
            <a:ext cx="4285119" cy="5816600"/>
          </a:xfrm>
          <a:prstGeom prst="rect">
            <a:avLst/>
          </a:prstGeom>
          <a:noFill/>
          <a:ln>
            <a:noFill/>
          </a:ln>
        </p:spPr>
      </p:pic>
    </p:spTree>
    <p:extLst>
      <p:ext uri="{BB962C8B-B14F-4D97-AF65-F5344CB8AC3E}">
        <p14:creationId xmlns:p14="http://schemas.microsoft.com/office/powerpoint/2010/main" val="38181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381001" y="1981200"/>
            <a:ext cx="11690014" cy="3785652"/>
          </a:xfrm>
          <a:prstGeom prst="rect">
            <a:avLst/>
          </a:prstGeom>
          <a:noFill/>
        </p:spPr>
        <p:txBody>
          <a:bodyPr wrap="square" rtlCol="0">
            <a:spAutoFit/>
          </a:bodyPr>
          <a:lstStyle/>
          <a:p>
            <a:pPr algn="ctr"/>
            <a:r>
              <a:rPr lang="ru-RU" sz="8000" b="1" i="1" dirty="0" smtClean="0">
                <a:ln>
                  <a:gradFill flip="none" rotWithShape="1">
                    <a:gsLst>
                      <a:gs pos="0">
                        <a:schemeClr val="accent1">
                          <a:lumMod val="5000"/>
                          <a:lumOff val="95000"/>
                        </a:schemeClr>
                      </a:gs>
                      <a:gs pos="83000">
                        <a:schemeClr val="accent1">
                          <a:lumMod val="45000"/>
                          <a:lumOff val="55000"/>
                        </a:schemeClr>
                      </a:gs>
                      <a:gs pos="100000">
                        <a:schemeClr val="accent1">
                          <a:lumMod val="30000"/>
                          <a:lumOff val="70000"/>
                        </a:schemeClr>
                      </a:gs>
                    </a:gsLst>
                    <a:lin ang="10800000" scaled="1"/>
                    <a:tileRect/>
                  </a:gradFill>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atin typeface="Times New Roman" panose="02020603050405020304" pitchFamily="18" charset="0"/>
                <a:cs typeface="Times New Roman" panose="02020603050405020304" pitchFamily="18" charset="0"/>
              </a:rPr>
              <a:t>СПАСИБО </a:t>
            </a:r>
          </a:p>
          <a:p>
            <a:pPr algn="ctr"/>
            <a:r>
              <a:rPr lang="ru-RU" sz="8000" b="1" i="1" dirty="0" smtClean="0">
                <a:ln>
                  <a:gradFill flip="none" rotWithShape="1">
                    <a:gsLst>
                      <a:gs pos="0">
                        <a:schemeClr val="accent1">
                          <a:lumMod val="5000"/>
                          <a:lumOff val="95000"/>
                        </a:schemeClr>
                      </a:gs>
                      <a:gs pos="83000">
                        <a:schemeClr val="accent1">
                          <a:lumMod val="45000"/>
                          <a:lumOff val="55000"/>
                        </a:schemeClr>
                      </a:gs>
                      <a:gs pos="100000">
                        <a:schemeClr val="accent1">
                          <a:lumMod val="30000"/>
                          <a:lumOff val="70000"/>
                        </a:schemeClr>
                      </a:gs>
                    </a:gsLst>
                    <a:lin ang="10800000" scaled="1"/>
                    <a:tileRect/>
                  </a:gradFill>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atin typeface="Times New Roman" panose="02020603050405020304" pitchFamily="18" charset="0"/>
                <a:cs typeface="Times New Roman" panose="02020603050405020304" pitchFamily="18" charset="0"/>
              </a:rPr>
              <a:t>ЗА </a:t>
            </a:r>
          </a:p>
          <a:p>
            <a:pPr algn="ctr"/>
            <a:r>
              <a:rPr lang="ru-RU" sz="8000" b="1" i="1" dirty="0" smtClean="0">
                <a:ln>
                  <a:gradFill flip="none" rotWithShape="1">
                    <a:gsLst>
                      <a:gs pos="0">
                        <a:schemeClr val="accent1">
                          <a:lumMod val="5000"/>
                          <a:lumOff val="95000"/>
                        </a:schemeClr>
                      </a:gs>
                      <a:gs pos="83000">
                        <a:schemeClr val="accent1">
                          <a:lumMod val="45000"/>
                          <a:lumOff val="55000"/>
                        </a:schemeClr>
                      </a:gs>
                      <a:gs pos="100000">
                        <a:schemeClr val="accent1">
                          <a:lumMod val="30000"/>
                          <a:lumOff val="70000"/>
                        </a:schemeClr>
                      </a:gs>
                    </a:gsLst>
                    <a:lin ang="10800000" scaled="1"/>
                    <a:tileRect/>
                  </a:gradFill>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atin typeface="Times New Roman" panose="02020603050405020304" pitchFamily="18" charset="0"/>
                <a:cs typeface="Times New Roman" panose="02020603050405020304" pitchFamily="18" charset="0"/>
              </a:rPr>
              <a:t>ВНИМАНИЕ!</a:t>
            </a:r>
            <a:endParaRPr lang="ru-RU" sz="8000" b="1" i="1" dirty="0">
              <a:ln>
                <a:gradFill flip="none" rotWithShape="1">
                  <a:gsLst>
                    <a:gs pos="0">
                      <a:schemeClr val="accent1">
                        <a:lumMod val="5000"/>
                        <a:lumOff val="95000"/>
                      </a:schemeClr>
                    </a:gs>
                    <a:gs pos="83000">
                      <a:schemeClr val="accent1">
                        <a:lumMod val="45000"/>
                        <a:lumOff val="55000"/>
                      </a:schemeClr>
                    </a:gs>
                    <a:gs pos="100000">
                      <a:schemeClr val="accent1">
                        <a:lumMod val="30000"/>
                        <a:lumOff val="70000"/>
                      </a:schemeClr>
                    </a:gs>
                  </a:gsLst>
                  <a:lin ang="10800000" scaled="1"/>
                  <a:tileRect/>
                </a:gradFill>
              </a:ln>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74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484311" y="241300"/>
            <a:ext cx="10018712" cy="6070599"/>
          </a:xfrm>
        </p:spPr>
        <p:txBody>
          <a:bodyPr>
            <a:normAutofit/>
          </a:bodyPr>
          <a:lstStyle/>
          <a:p>
            <a:r>
              <a:rPr lang="ru-RU" sz="3200" b="1" dirty="0">
                <a:solidFill>
                  <a:srgbClr val="C00000"/>
                </a:solidFill>
                <a:latin typeface="Times New Roman" panose="02020603050405020304" pitchFamily="18" charset="0"/>
                <a:cs typeface="Times New Roman" panose="02020603050405020304" pitchFamily="18" charset="0"/>
              </a:rPr>
              <a:t>КРИТЕРИИ ОЦЕНКИ </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a:solidFill>
                  <a:srgbClr val="002060"/>
                </a:solidFill>
                <a:latin typeface="Times New Roman" panose="02020603050405020304" pitchFamily="18" charset="0"/>
                <a:cs typeface="Times New Roman" panose="02020603050405020304" pitchFamily="18" charset="0"/>
              </a:rPr>
              <a:t>элементы событий, мероприятий, действий </a:t>
            </a:r>
            <a:endParaRPr lang="ru-RU" sz="3200" dirty="0" smtClean="0">
              <a:solidFill>
                <a:srgbClr val="002060"/>
              </a:solidFill>
              <a:latin typeface="Times New Roman" panose="02020603050405020304" pitchFamily="18" charset="0"/>
              <a:cs typeface="Times New Roman" panose="02020603050405020304" pitchFamily="18" charset="0"/>
            </a:endParaRPr>
          </a:p>
          <a:p>
            <a:r>
              <a:rPr lang="ru-RU" sz="3200" b="1" dirty="0" smtClean="0">
                <a:solidFill>
                  <a:srgbClr val="C00000"/>
                </a:solidFill>
                <a:latin typeface="Times New Roman" panose="02020603050405020304" pitchFamily="18" charset="0"/>
                <a:cs typeface="Times New Roman" panose="02020603050405020304" pitchFamily="18" charset="0"/>
              </a:rPr>
              <a:t>ИНДИКАТОРЫ</a:t>
            </a:r>
            <a:r>
              <a:rPr lang="ru-RU" sz="3200" dirty="0" smtClean="0">
                <a:solidFill>
                  <a:schemeClr val="bg1"/>
                </a:solidFill>
                <a:latin typeface="Times New Roman" panose="02020603050405020304" pitchFamily="18" charset="0"/>
                <a:cs typeface="Times New Roman" panose="02020603050405020304" pitchFamily="18" charset="0"/>
              </a:rPr>
              <a:t> </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a:solidFill>
                  <a:srgbClr val="002060"/>
                </a:solidFill>
                <a:latin typeface="Times New Roman" panose="02020603050405020304" pitchFamily="18" charset="0"/>
                <a:cs typeface="Times New Roman" panose="02020603050405020304" pitchFamily="18" charset="0"/>
              </a:rPr>
              <a:t>показатель, выводимый из критериев оценки, который может быть замерен в числовом значении </a:t>
            </a:r>
            <a:endParaRPr lang="ru-RU" sz="3200" dirty="0" smtClean="0">
              <a:solidFill>
                <a:srgbClr val="002060"/>
              </a:solidFill>
              <a:latin typeface="Times New Roman" panose="02020603050405020304" pitchFamily="18" charset="0"/>
              <a:cs typeface="Times New Roman" panose="02020603050405020304" pitchFamily="18" charset="0"/>
            </a:endParaRPr>
          </a:p>
          <a:p>
            <a:r>
              <a:rPr lang="ru-RU" sz="3200" b="1" dirty="0" smtClean="0">
                <a:solidFill>
                  <a:srgbClr val="C00000"/>
                </a:solidFill>
                <a:latin typeface="Times New Roman" panose="02020603050405020304" pitchFamily="18" charset="0"/>
                <a:cs typeface="Times New Roman" panose="02020603050405020304" pitchFamily="18" charset="0"/>
              </a:rPr>
              <a:t>ПОКАЗАТЕЛЬ </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a:solidFill>
                  <a:srgbClr val="002060"/>
                </a:solidFill>
                <a:latin typeface="Times New Roman" panose="02020603050405020304" pitchFamily="18" charset="0"/>
                <a:cs typeface="Times New Roman" panose="02020603050405020304" pitchFamily="18" charset="0"/>
              </a:rPr>
              <a:t>числовое значение индикатора, которое характеризует текущее и планируемое состояние (100 </a:t>
            </a:r>
            <a:r>
              <a:rPr lang="ru-RU" sz="3200" dirty="0" smtClean="0">
                <a:solidFill>
                  <a:srgbClr val="002060"/>
                </a:solidFill>
                <a:latin typeface="Times New Roman" panose="02020603050405020304" pitchFamily="18" charset="0"/>
                <a:cs typeface="Times New Roman" panose="02020603050405020304" pitchFamily="18" charset="0"/>
              </a:rPr>
              <a:t>участников , 1000 </a:t>
            </a:r>
            <a:r>
              <a:rPr lang="ru-RU" sz="3200" dirty="0">
                <a:solidFill>
                  <a:srgbClr val="002060"/>
                </a:solidFill>
                <a:latin typeface="Times New Roman" panose="02020603050405020304" pitchFamily="18" charset="0"/>
                <a:cs typeface="Times New Roman" panose="02020603050405020304" pitchFamily="18" charset="0"/>
              </a:rPr>
              <a:t>экземпляров и т.д.) </a:t>
            </a:r>
          </a:p>
        </p:txBody>
      </p:sp>
    </p:spTree>
    <p:extLst>
      <p:ext uri="{BB962C8B-B14F-4D97-AF65-F5344CB8AC3E}">
        <p14:creationId xmlns:p14="http://schemas.microsoft.com/office/powerpoint/2010/main" val="240106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Заголовок 5"/>
          <p:cNvSpPr txBox="1">
            <a:spLocks/>
          </p:cNvSpPr>
          <p:nvPr/>
        </p:nvSpPr>
        <p:spPr>
          <a:xfrm>
            <a:off x="116114" y="0"/>
            <a:ext cx="12192000" cy="512785"/>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28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solidFill>
                  <a:srgbClr val="C00000"/>
                </a:solidFill>
                <a:latin typeface="Times New Roman" panose="02020603050405020304" pitchFamily="18" charset="0"/>
                <a:cs typeface="Times New Roman" panose="02020603050405020304" pitchFamily="18" charset="0"/>
              </a:rPr>
              <a:t>Виды мониторинга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624113"/>
            <a:ext cx="12192000" cy="6740307"/>
          </a:xfrm>
          <a:prstGeom prst="rect">
            <a:avLst/>
          </a:prstGeom>
        </p:spPr>
        <p:txBody>
          <a:bodyPr wrap="square">
            <a:spAutoFit/>
          </a:bodyPr>
          <a:lstStyle/>
          <a:p>
            <a:pPr indent="447675" algn="just">
              <a:spcBef>
                <a:spcPts val="0"/>
              </a:spcBef>
              <a:spcAft>
                <a:spcPts val="0"/>
              </a:spcAft>
            </a:pPr>
            <a:r>
              <a:rPr lang="ru-RU" sz="2400" dirty="0">
                <a:solidFill>
                  <a:schemeClr val="bg2">
                    <a:lumMod val="50000"/>
                  </a:schemeClr>
                </a:solidFill>
                <a:latin typeface="Times New Roman" panose="02020603050405020304" pitchFamily="18" charset="0"/>
                <a:cs typeface="Times New Roman" panose="02020603050405020304" pitchFamily="18" charset="0"/>
              </a:rPr>
              <a:t> </a:t>
            </a:r>
          </a:p>
          <a:p>
            <a:pPr indent="447675">
              <a:spcBef>
                <a:spcPts val="0"/>
              </a:spcBef>
              <a:spcAft>
                <a:spcPts val="0"/>
              </a:spcAft>
            </a:pPr>
            <a:r>
              <a:rPr lang="ru-RU" sz="2400" dirty="0">
                <a:solidFill>
                  <a:srgbClr val="FF0000"/>
                </a:solidFill>
                <a:latin typeface="Times New Roman" panose="02020603050405020304" pitchFamily="18" charset="0"/>
                <a:cs typeface="Times New Roman" panose="02020603050405020304" pitchFamily="18" charset="0"/>
              </a:rPr>
              <a:t> </a:t>
            </a:r>
            <a:r>
              <a:rPr lang="ru-RU" sz="2400" dirty="0" smtClean="0">
                <a:solidFill>
                  <a:srgbClr val="C00000"/>
                </a:solidFill>
                <a:latin typeface="Times New Roman" panose="02020603050405020304" pitchFamily="18" charset="0"/>
                <a:cs typeface="Times New Roman" panose="02020603050405020304" pitchFamily="18" charset="0"/>
              </a:rPr>
              <a:t>По </a:t>
            </a:r>
            <a:r>
              <a:rPr lang="ru-RU" sz="2400" dirty="0">
                <a:solidFill>
                  <a:srgbClr val="C00000"/>
                </a:solidFill>
                <a:latin typeface="Times New Roman" panose="02020603050405020304" pitchFamily="18" charset="0"/>
                <a:cs typeface="Times New Roman" panose="02020603050405020304" pitchFamily="18" charset="0"/>
              </a:rPr>
              <a:t>характеру используемых методов и </a:t>
            </a:r>
            <a:r>
              <a:rPr lang="ru-RU" sz="2400" dirty="0" smtClean="0">
                <a:solidFill>
                  <a:srgbClr val="C00000"/>
                </a:solidFill>
                <a:latin typeface="Times New Roman" panose="02020603050405020304" pitchFamily="18" charset="0"/>
                <a:cs typeface="Times New Roman" panose="02020603050405020304" pitchFamily="18" charset="0"/>
              </a:rPr>
              <a:t>методик:</a:t>
            </a:r>
            <a:endParaRPr lang="ru-RU" sz="2400" dirty="0">
              <a:solidFill>
                <a:srgbClr val="C00000"/>
              </a:solidFill>
              <a:latin typeface="Times New Roman" panose="02020603050405020304" pitchFamily="18" charset="0"/>
              <a:cs typeface="Times New Roman" panose="02020603050405020304" pitchFamily="18" charset="0"/>
            </a:endParaRPr>
          </a:p>
          <a:p>
            <a:pPr indent="447675" algn="just">
              <a:spcBef>
                <a:spcPts val="0"/>
              </a:spcBef>
              <a:spcAft>
                <a:spcPts val="0"/>
              </a:spcAft>
            </a:pPr>
            <a:r>
              <a:rPr lang="ru-RU" sz="2400" b="1" dirty="0">
                <a:solidFill>
                  <a:srgbClr val="002060"/>
                </a:solidFill>
                <a:latin typeface="Times New Roman" panose="02020603050405020304" pitchFamily="18" charset="0"/>
                <a:cs typeface="Times New Roman" panose="02020603050405020304" pitchFamily="18" charset="0"/>
              </a:rPr>
              <a:t>—</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статистический </a:t>
            </a:r>
            <a:r>
              <a:rPr lang="ru-RU" sz="2400" dirty="0">
                <a:solidFill>
                  <a:srgbClr val="002060"/>
                </a:solidFill>
                <a:latin typeface="Times New Roman" panose="02020603050405020304" pitchFamily="18" charset="0"/>
                <a:cs typeface="Times New Roman" panose="02020603050405020304" pitchFamily="18" charset="0"/>
              </a:rPr>
              <a:t>(базируется на данных статистической отчетности, четко отлаженной и регламентированной системе сбора информации;</a:t>
            </a:r>
          </a:p>
          <a:p>
            <a:pPr indent="447675" algn="just">
              <a:spcBef>
                <a:spcPts val="0"/>
              </a:spcBef>
              <a:spcAft>
                <a:spcPts val="0"/>
              </a:spcAft>
            </a:pPr>
            <a:r>
              <a:rPr lang="ru-RU" sz="2400" b="1" dirty="0">
                <a:solidFill>
                  <a:srgbClr val="002060"/>
                </a:solidFill>
                <a:latin typeface="Times New Roman" panose="02020603050405020304" pitchFamily="18" charset="0"/>
                <a:cs typeface="Times New Roman" panose="02020603050405020304" pitchFamily="18" charset="0"/>
              </a:rPr>
              <a:t> — нестатистический </a:t>
            </a:r>
            <a:r>
              <a:rPr lang="ru-RU" sz="2400" dirty="0">
                <a:solidFill>
                  <a:srgbClr val="002060"/>
                </a:solidFill>
                <a:latin typeface="Times New Roman" panose="02020603050405020304" pitchFamily="18" charset="0"/>
                <a:cs typeface="Times New Roman" panose="02020603050405020304" pitchFamily="18" charset="0"/>
              </a:rPr>
              <a:t>(основывается на самостоятельно разрабатываемых показателях и методах сбора информации, позволяет выявить тенденции в спросе на проект, процесс реализации проекта и пр. </a:t>
            </a:r>
          </a:p>
          <a:p>
            <a:pPr indent="447675">
              <a:spcBef>
                <a:spcPts val="0"/>
              </a:spcBef>
              <a:spcAft>
                <a:spcPts val="0"/>
              </a:spcAft>
            </a:pPr>
            <a:r>
              <a:rPr lang="ru-RU" sz="2400" dirty="0" smtClean="0">
                <a:solidFill>
                  <a:srgbClr val="C00000"/>
                </a:solidFill>
                <a:latin typeface="Times New Roman" panose="02020603050405020304" pitchFamily="18" charset="0"/>
                <a:cs typeface="Times New Roman" panose="02020603050405020304" pitchFamily="18" charset="0"/>
              </a:rPr>
              <a:t>По направленности:</a:t>
            </a:r>
            <a:endParaRPr lang="ru-RU" sz="2400" dirty="0">
              <a:solidFill>
                <a:srgbClr val="C00000"/>
              </a:solidFill>
              <a:latin typeface="Times New Roman" panose="02020603050405020304" pitchFamily="18" charset="0"/>
              <a:cs typeface="Times New Roman" panose="02020603050405020304" pitchFamily="18" charset="0"/>
            </a:endParaRPr>
          </a:p>
          <a:p>
            <a:pPr indent="447675" algn="just">
              <a:spcBef>
                <a:spcPts val="0"/>
              </a:spcBef>
              <a:spcAft>
                <a:spcPts val="0"/>
              </a:spcAft>
            </a:pPr>
            <a:r>
              <a:rPr lang="ru-RU" sz="2400" dirty="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 мониторинг условий (</a:t>
            </a:r>
            <a:r>
              <a:rPr lang="ru-RU" sz="2400" dirty="0">
                <a:solidFill>
                  <a:srgbClr val="002060"/>
                </a:solidFill>
                <a:latin typeface="Times New Roman" panose="02020603050405020304" pitchFamily="18" charset="0"/>
                <a:cs typeface="Times New Roman" panose="02020603050405020304" pitchFamily="18" charset="0"/>
              </a:rPr>
              <a:t>оценка соответствий в требованиях, обязательствах, предложениях </a:t>
            </a:r>
            <a:r>
              <a:rPr lang="ru-RU" sz="2400" dirty="0" err="1">
                <a:solidFill>
                  <a:srgbClr val="002060"/>
                </a:solidFill>
                <a:latin typeface="Times New Roman" panose="02020603050405020304" pitchFamily="18" charset="0"/>
                <a:cs typeface="Times New Roman" panose="02020603050405020304" pitchFamily="18" charset="0"/>
              </a:rPr>
              <a:t>проектоисполнителей</a:t>
            </a:r>
            <a:r>
              <a:rPr lang="ru-RU" sz="2400" dirty="0">
                <a:solidFill>
                  <a:srgbClr val="002060"/>
                </a:solidFill>
                <a:latin typeface="Times New Roman" panose="02020603050405020304" pitchFamily="18" charset="0"/>
                <a:cs typeface="Times New Roman" panose="02020603050405020304" pitchFamily="18" charset="0"/>
              </a:rPr>
              <a:t>; оценка соответствий во взаимных обязательствах договаривающихся сторон; оценка обстановки, в которой реализуется проект; </a:t>
            </a:r>
          </a:p>
          <a:p>
            <a:pPr indent="447675" algn="just">
              <a:spcBef>
                <a:spcPts val="0"/>
              </a:spcBef>
              <a:spcAft>
                <a:spcPts val="0"/>
              </a:spcAft>
            </a:pPr>
            <a:r>
              <a:rPr lang="ru-RU" sz="2400" b="1" dirty="0">
                <a:solidFill>
                  <a:srgbClr val="002060"/>
                </a:solidFill>
                <a:latin typeface="Times New Roman" panose="02020603050405020304" pitchFamily="18" charset="0"/>
                <a:cs typeface="Times New Roman" panose="02020603050405020304" pitchFamily="18" charset="0"/>
              </a:rPr>
              <a:t>— мониторинг процесса </a:t>
            </a:r>
            <a:r>
              <a:rPr lang="ru-RU" sz="2400" dirty="0">
                <a:solidFill>
                  <a:srgbClr val="002060"/>
                </a:solidFill>
                <a:latin typeface="Times New Roman" panose="02020603050405020304" pitchFamily="18" charset="0"/>
                <a:cs typeface="Times New Roman" panose="02020603050405020304" pitchFamily="18" charset="0"/>
              </a:rPr>
              <a:t>- оценка совокупности последовательных действий, направленных на достижение результата проекта;</a:t>
            </a:r>
          </a:p>
          <a:p>
            <a:pPr indent="447675" algn="just">
              <a:spcBef>
                <a:spcPts val="0"/>
              </a:spcBef>
              <a:spcAft>
                <a:spcPts val="0"/>
              </a:spcAft>
            </a:pPr>
            <a:r>
              <a:rPr lang="ru-RU" sz="2400" dirty="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 мониторинг результата </a:t>
            </a:r>
            <a:r>
              <a:rPr lang="ru-RU" sz="2400" dirty="0">
                <a:solidFill>
                  <a:srgbClr val="002060"/>
                </a:solidFill>
                <a:latin typeface="Times New Roman" panose="02020603050405020304" pitchFamily="18" charset="0"/>
                <a:cs typeface="Times New Roman" panose="02020603050405020304" pitchFamily="18" charset="0"/>
              </a:rPr>
              <a:t>– оценка проведения и развития проекта.</a:t>
            </a:r>
          </a:p>
          <a:p>
            <a:pPr indent="447675" algn="just">
              <a:spcBef>
                <a:spcPts val="0"/>
              </a:spcBef>
              <a:spcAft>
                <a:spcPts val="0"/>
              </a:spcAft>
            </a:pPr>
            <a:endParaRPr lang="ru-RU" sz="2400" dirty="0">
              <a:solidFill>
                <a:schemeClr val="bg2">
                  <a:lumMod val="50000"/>
                </a:schemeClr>
              </a:solidFill>
              <a:latin typeface="Times New Roman" panose="02020603050405020304" pitchFamily="18" charset="0"/>
              <a:cs typeface="Times New Roman" panose="02020603050405020304" pitchFamily="18" charset="0"/>
            </a:endParaRPr>
          </a:p>
          <a:p>
            <a:pPr indent="447675" algn="just">
              <a:spcBef>
                <a:spcPts val="0"/>
              </a:spcBef>
              <a:spcAft>
                <a:spcPts val="0"/>
              </a:spcAft>
            </a:pPr>
            <a:endParaRPr lang="ru-RU" sz="2400" dirty="0">
              <a:solidFill>
                <a:schemeClr val="bg2">
                  <a:lumMod val="50000"/>
                </a:schemeClr>
              </a:solidFill>
              <a:latin typeface="Times New Roman" panose="02020603050405020304" pitchFamily="18" charset="0"/>
              <a:cs typeface="Times New Roman" panose="02020603050405020304" pitchFamily="18" charset="0"/>
            </a:endParaRPr>
          </a:p>
          <a:p>
            <a:pPr indent="447675" algn="just">
              <a:spcBef>
                <a:spcPts val="0"/>
              </a:spcBef>
              <a:spcAft>
                <a:spcPts val="0"/>
              </a:spcAft>
            </a:pPr>
            <a:endParaRPr lang="ru-RU" sz="2400" dirty="0">
              <a:solidFill>
                <a:schemeClr val="bg1">
                  <a:lumMod val="95000"/>
                  <a:lumOff val="5000"/>
                </a:schemeClr>
              </a:solidFill>
              <a:latin typeface="Times New Roman" panose="02020603050405020304" pitchFamily="18" charset="0"/>
              <a:cs typeface="Times New Roman" panose="02020603050405020304" pitchFamily="18" charset="0"/>
            </a:endParaRPr>
          </a:p>
          <a:p>
            <a:pPr indent="447675" algn="just">
              <a:spcBef>
                <a:spcPts val="0"/>
              </a:spcBef>
              <a:spcAft>
                <a:spcPts val="0"/>
              </a:spcAft>
            </a:pPr>
            <a:endParaRPr lang="ru-RU" sz="24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35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solidFill>
                  <a:schemeClr val="bg1"/>
                </a:solidFill>
                <a:latin typeface="Times New Roman" panose="02020603050405020304" pitchFamily="18" charset="0"/>
                <a:cs typeface="Times New Roman" panose="02020603050405020304" pitchFamily="18" charset="0"/>
              </a:rPr>
              <a:t/>
            </a:r>
            <a:br>
              <a:rPr lang="ru-RU" dirty="0">
                <a:solidFill>
                  <a:schemeClr val="bg1"/>
                </a:solidFill>
                <a:latin typeface="Times New Roman" panose="02020603050405020304" pitchFamily="18" charset="0"/>
                <a:cs typeface="Times New Roman" panose="02020603050405020304" pitchFamily="18" charset="0"/>
              </a:rPr>
            </a:br>
            <a:endParaRPr lang="ru-RU" dirty="0"/>
          </a:p>
        </p:txBody>
      </p:sp>
      <p:sp>
        <p:nvSpPr>
          <p:cNvPr id="4" name="Текст 3"/>
          <p:cNvSpPr>
            <a:spLocks noGrp="1"/>
          </p:cNvSpPr>
          <p:nvPr>
            <p:ph type="body" sz="half" idx="2"/>
          </p:nvPr>
        </p:nvSpPr>
        <p:spPr>
          <a:xfrm>
            <a:off x="3976914" y="1103086"/>
            <a:ext cx="8215085" cy="5462813"/>
          </a:xfrm>
        </p:spPr>
        <p:txBody>
          <a:bodyPr>
            <a:noAutofit/>
          </a:bodyPr>
          <a:lstStyle/>
          <a:p>
            <a:pPr algn="l"/>
            <a:r>
              <a:rPr lang="ru-RU" sz="2400" b="1" dirty="0" smtClean="0">
                <a:solidFill>
                  <a:schemeClr val="bg1"/>
                </a:solidFill>
                <a:latin typeface="Times New Roman" panose="02020603050405020304" pitchFamily="18" charset="0"/>
                <a:cs typeface="Times New Roman" panose="02020603050405020304" pitchFamily="18" charset="0"/>
              </a:rPr>
              <a:t>  </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определить измеряемые показатели (индикаторы), по которым можно будет отслеживать ход проекта;</a:t>
            </a:r>
            <a:br>
              <a:rPr lang="ru-RU" sz="2400" dirty="0">
                <a:solidFill>
                  <a:srgbClr val="002060"/>
                </a:solidFill>
                <a:latin typeface="Times New Roman" panose="02020603050405020304" pitchFamily="18" charset="0"/>
                <a:cs typeface="Times New Roman" panose="02020603050405020304" pitchFamily="18" charset="0"/>
              </a:rPr>
            </a:br>
            <a:r>
              <a:rPr lang="ru-RU" sz="2400" dirty="0" smtClean="0">
                <a:solidFill>
                  <a:srgbClr val="002060"/>
                </a:solidFill>
                <a:latin typeface="Times New Roman" panose="02020603050405020304" pitchFamily="18" charset="0"/>
                <a:cs typeface="Times New Roman" panose="02020603050405020304" pitchFamily="18" charset="0"/>
              </a:rPr>
              <a:t>- установить </a:t>
            </a:r>
            <a:r>
              <a:rPr lang="ru-RU" sz="2400" dirty="0">
                <a:solidFill>
                  <a:srgbClr val="002060"/>
                </a:solidFill>
                <a:latin typeface="Times New Roman" panose="02020603050405020304" pitchFamily="18" charset="0"/>
                <a:cs typeface="Times New Roman" panose="02020603050405020304" pitchFamily="18" charset="0"/>
              </a:rPr>
              <a:t>источники информации для мониторинга </a:t>
            </a:r>
            <a:r>
              <a:rPr lang="ru-RU" sz="2400" dirty="0" smtClean="0">
                <a:solidFill>
                  <a:srgbClr val="002060"/>
                </a:solidFill>
                <a:latin typeface="Times New Roman" panose="02020603050405020304" pitchFamily="18" charset="0"/>
                <a:cs typeface="Times New Roman" panose="02020603050405020304" pitchFamily="18" charset="0"/>
              </a:rPr>
              <a:t>(отделы</a:t>
            </a:r>
            <a:r>
              <a:rPr lang="ru-RU" sz="2400" dirty="0">
                <a:solidFill>
                  <a:srgbClr val="002060"/>
                </a:solidFill>
                <a:latin typeface="Times New Roman" panose="02020603050405020304" pitchFamily="18" charset="0"/>
                <a:cs typeface="Times New Roman" panose="02020603050405020304" pitchFamily="18" charset="0"/>
              </a:rPr>
              <a:t>, отдельные люди или группы людей, документы и т.д.);</a:t>
            </a:r>
            <a:br>
              <a:rPr lang="ru-RU" sz="2400" dirty="0">
                <a:solidFill>
                  <a:srgbClr val="002060"/>
                </a:solidFill>
                <a:latin typeface="Times New Roman" panose="02020603050405020304" pitchFamily="18" charset="0"/>
                <a:cs typeface="Times New Roman" panose="02020603050405020304" pitchFamily="18" charset="0"/>
              </a:rPr>
            </a:br>
            <a:r>
              <a:rPr lang="ru-RU" sz="2400" dirty="0" smtClean="0">
                <a:solidFill>
                  <a:srgbClr val="002060"/>
                </a:solidFill>
                <a:latin typeface="Times New Roman" panose="02020603050405020304" pitchFamily="18" charset="0"/>
                <a:cs typeface="Times New Roman" panose="02020603050405020304" pitchFamily="18" charset="0"/>
              </a:rPr>
              <a:t>- выбрать </a:t>
            </a:r>
            <a:r>
              <a:rPr lang="ru-RU" sz="2400" dirty="0">
                <a:solidFill>
                  <a:srgbClr val="002060"/>
                </a:solidFill>
                <a:latin typeface="Times New Roman" panose="02020603050405020304" pitchFamily="18" charset="0"/>
                <a:cs typeface="Times New Roman" panose="02020603050405020304" pitchFamily="18" charset="0"/>
              </a:rPr>
              <a:t>методы сбора информации;</a:t>
            </a:r>
            <a:br>
              <a:rPr lang="ru-RU" sz="2400" dirty="0">
                <a:solidFill>
                  <a:srgbClr val="002060"/>
                </a:solidFill>
                <a:latin typeface="Times New Roman" panose="02020603050405020304" pitchFamily="18" charset="0"/>
                <a:cs typeface="Times New Roman" panose="02020603050405020304" pitchFamily="18" charset="0"/>
              </a:rPr>
            </a:br>
            <a:r>
              <a:rPr lang="ru-RU" sz="2400" dirty="0" smtClean="0">
                <a:solidFill>
                  <a:srgbClr val="002060"/>
                </a:solidFill>
                <a:latin typeface="Times New Roman" panose="02020603050405020304" pitchFamily="18" charset="0"/>
                <a:cs typeface="Times New Roman" panose="02020603050405020304" pitchFamily="18" charset="0"/>
              </a:rPr>
              <a:t>- определить </a:t>
            </a:r>
            <a:r>
              <a:rPr lang="ru-RU" sz="2400" dirty="0">
                <a:solidFill>
                  <a:srgbClr val="002060"/>
                </a:solidFill>
                <a:latin typeface="Times New Roman" panose="02020603050405020304" pitchFamily="18" charset="0"/>
                <a:cs typeface="Times New Roman" panose="02020603050405020304" pitchFamily="18" charset="0"/>
              </a:rPr>
              <a:t>частоту и график сбора информации с учетом интенсивности оцениваемой деятельности;</a:t>
            </a:r>
            <a:br>
              <a:rPr lang="ru-RU" sz="2400" dirty="0">
                <a:solidFill>
                  <a:srgbClr val="002060"/>
                </a:solidFill>
                <a:latin typeface="Times New Roman" panose="02020603050405020304" pitchFamily="18" charset="0"/>
                <a:cs typeface="Times New Roman" panose="02020603050405020304" pitchFamily="18" charset="0"/>
              </a:rPr>
            </a:br>
            <a:r>
              <a:rPr lang="ru-RU" sz="2400" dirty="0" smtClean="0">
                <a:solidFill>
                  <a:srgbClr val="002060"/>
                </a:solidFill>
                <a:latin typeface="Times New Roman" panose="02020603050405020304" pitchFamily="18" charset="0"/>
                <a:cs typeface="Times New Roman" panose="02020603050405020304" pitchFamily="18" charset="0"/>
              </a:rPr>
              <a:t>- назначить </a:t>
            </a:r>
            <a:r>
              <a:rPr lang="ru-RU" sz="2400" dirty="0">
                <a:solidFill>
                  <a:srgbClr val="002060"/>
                </a:solidFill>
                <a:latin typeface="Times New Roman" panose="02020603050405020304" pitchFamily="18" charset="0"/>
                <a:cs typeface="Times New Roman" panose="02020603050405020304" pitchFamily="18" charset="0"/>
              </a:rPr>
              <a:t>ответственных за получение необходимой информации;</a:t>
            </a:r>
            <a:br>
              <a:rPr lang="ru-RU" sz="2400" dirty="0">
                <a:solidFill>
                  <a:srgbClr val="002060"/>
                </a:solidFill>
                <a:latin typeface="Times New Roman" panose="02020603050405020304" pitchFamily="18" charset="0"/>
                <a:cs typeface="Times New Roman" panose="02020603050405020304" pitchFamily="18" charset="0"/>
              </a:rPr>
            </a:br>
            <a:r>
              <a:rPr lang="ru-RU" sz="2400" dirty="0" smtClean="0">
                <a:solidFill>
                  <a:srgbClr val="002060"/>
                </a:solidFill>
                <a:latin typeface="Times New Roman" panose="02020603050405020304" pitchFamily="18" charset="0"/>
                <a:cs typeface="Times New Roman" panose="02020603050405020304" pitchFamily="18" charset="0"/>
              </a:rPr>
              <a:t>- определить </a:t>
            </a:r>
            <a:r>
              <a:rPr lang="ru-RU" sz="2400" dirty="0">
                <a:solidFill>
                  <a:srgbClr val="002060"/>
                </a:solidFill>
                <a:latin typeface="Times New Roman" panose="02020603050405020304" pitchFamily="18" charset="0"/>
                <a:cs typeface="Times New Roman" panose="02020603050405020304" pitchFamily="18" charset="0"/>
              </a:rPr>
              <a:t>технологию обработки и анализа получаемой информации;</a:t>
            </a:r>
            <a:br>
              <a:rPr lang="ru-RU" sz="2400" dirty="0">
                <a:solidFill>
                  <a:srgbClr val="002060"/>
                </a:solidFill>
                <a:latin typeface="Times New Roman" panose="02020603050405020304" pitchFamily="18" charset="0"/>
                <a:cs typeface="Times New Roman" panose="02020603050405020304" pitchFamily="18" charset="0"/>
              </a:rPr>
            </a:br>
            <a:r>
              <a:rPr lang="ru-RU" sz="2400" dirty="0" smtClean="0">
                <a:solidFill>
                  <a:srgbClr val="002060"/>
                </a:solidFill>
                <a:latin typeface="Times New Roman" panose="02020603050405020304" pitchFamily="18" charset="0"/>
                <a:cs typeface="Times New Roman" panose="02020603050405020304" pitchFamily="18" charset="0"/>
              </a:rPr>
              <a:t>- спланировать</a:t>
            </a:r>
            <a:r>
              <a:rPr lang="ru-RU" sz="2400" dirty="0">
                <a:solidFill>
                  <a:srgbClr val="002060"/>
                </a:solidFill>
                <a:latin typeface="Times New Roman" panose="02020603050405020304" pitchFamily="18" charset="0"/>
                <a:cs typeface="Times New Roman" panose="02020603050405020304" pitchFamily="18" charset="0"/>
              </a:rPr>
              <a:t>, кто и как будет использовать данные </a:t>
            </a:r>
            <a:r>
              <a:rPr lang="ru-RU" sz="2400" dirty="0" smtClean="0">
                <a:solidFill>
                  <a:srgbClr val="002060"/>
                </a:solidFill>
                <a:latin typeface="Times New Roman" panose="02020603050405020304" pitchFamily="18" charset="0"/>
                <a:cs typeface="Times New Roman" panose="02020603050405020304" pitchFamily="18" charset="0"/>
              </a:rPr>
              <a:t>мониторинга.</a:t>
            </a:r>
            <a:endParaRPr lang="ru-RU" sz="2400" dirty="0">
              <a:solidFill>
                <a:srgbClr val="002060"/>
              </a:solidFill>
              <a:latin typeface="Times New Roman" panose="02020603050405020304" pitchFamily="18" charset="0"/>
              <a:cs typeface="Times New Roman" panose="02020603050405020304" pitchFamily="18" charset="0"/>
            </a:endParaRPr>
          </a:p>
          <a:p>
            <a:pPr algn="l"/>
            <a:endParaRPr lang="ru-RU" sz="2400" dirty="0" smtClean="0">
              <a:solidFill>
                <a:schemeClr val="bg1">
                  <a:lumMod val="95000"/>
                  <a:lumOff val="5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pic>
        <p:nvPicPr>
          <p:cNvPr id="6" name="Рисунок 5" descr="https://st03.kakprosto.ru/images/article/2011/11/5/1_52550a51213bc52550a51213fa.png"/>
          <p:cNvPicPr/>
          <p:nvPr/>
        </p:nvPicPr>
        <p:blipFill>
          <a:blip r:embed="rId2">
            <a:extLst>
              <a:ext uri="{28A0092B-C50C-407E-A947-70E740481C1C}">
                <a14:useLocalDpi xmlns:a14="http://schemas.microsoft.com/office/drawing/2010/main" val="0"/>
              </a:ext>
            </a:extLst>
          </a:blip>
          <a:srcRect/>
          <a:stretch>
            <a:fillRect/>
          </a:stretch>
        </p:blipFill>
        <p:spPr bwMode="auto">
          <a:xfrm>
            <a:off x="176438" y="1752599"/>
            <a:ext cx="3649060" cy="3626257"/>
          </a:xfrm>
          <a:prstGeom prst="rect">
            <a:avLst/>
          </a:prstGeom>
          <a:noFill/>
          <a:ln w="76200">
            <a:solidFill>
              <a:schemeClr val="tx2">
                <a:lumMod val="50000"/>
              </a:schemeClr>
            </a:solidFill>
          </a:ln>
          <a:effectLst>
            <a:glow rad="101600">
              <a:schemeClr val="accent3">
                <a:satMod val="175000"/>
                <a:alpha val="40000"/>
              </a:schemeClr>
            </a:glow>
          </a:effectLst>
          <a:scene3d>
            <a:camera prst="isometricOffAxis1Right"/>
            <a:lightRig rig="threePt" dir="t"/>
          </a:scene3d>
        </p:spPr>
      </p:pic>
      <p:sp>
        <p:nvSpPr>
          <p:cNvPr id="3" name="Прямоугольник 2"/>
          <p:cNvSpPr/>
          <p:nvPr/>
        </p:nvSpPr>
        <p:spPr>
          <a:xfrm>
            <a:off x="0" y="121698"/>
            <a:ext cx="12191999" cy="523220"/>
          </a:xfrm>
          <a:prstGeom prst="rect">
            <a:avLst/>
          </a:prstGeom>
        </p:spPr>
        <p:txBody>
          <a:bodyPr wrap="square">
            <a:spAutoFit/>
          </a:bodyPr>
          <a:lstStyle/>
          <a:p>
            <a:pPr algn="ctr"/>
            <a:r>
              <a:rPr lang="ru-RU" sz="2800" b="1" dirty="0">
                <a:solidFill>
                  <a:srgbClr val="C00000"/>
                </a:solidFill>
                <a:latin typeface="Times New Roman" panose="02020603050405020304" pitchFamily="18" charset="0"/>
                <a:cs typeface="Times New Roman" panose="02020603050405020304" pitchFamily="18" charset="0"/>
              </a:rPr>
              <a:t>Система </a:t>
            </a:r>
            <a:r>
              <a:rPr lang="ru-RU" sz="2800" b="1" dirty="0" smtClean="0">
                <a:solidFill>
                  <a:srgbClr val="C00000"/>
                </a:solidFill>
                <a:latin typeface="Times New Roman" panose="02020603050405020304" pitchFamily="18" charset="0"/>
                <a:cs typeface="Times New Roman" panose="02020603050405020304" pitchFamily="18" charset="0"/>
              </a:rPr>
              <a:t>мониторинга</a:t>
            </a:r>
            <a:endParaRPr lang="ru-RU" sz="2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41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solidFill>
                  <a:schemeClr val="bg1"/>
                </a:solidFill>
                <a:latin typeface="Times New Roman" panose="02020603050405020304" pitchFamily="18" charset="0"/>
                <a:cs typeface="Times New Roman" panose="02020603050405020304" pitchFamily="18" charset="0"/>
              </a:rPr>
              <a:t/>
            </a:r>
            <a:br>
              <a:rPr lang="ru-RU" dirty="0">
                <a:solidFill>
                  <a:schemeClr val="bg1"/>
                </a:solidFill>
                <a:latin typeface="Times New Roman" panose="02020603050405020304" pitchFamily="18" charset="0"/>
                <a:cs typeface="Times New Roman" panose="02020603050405020304" pitchFamily="18" charset="0"/>
              </a:rPr>
            </a:br>
            <a:endParaRPr lang="ru-RU" dirty="0"/>
          </a:p>
        </p:txBody>
      </p:sp>
      <p:sp>
        <p:nvSpPr>
          <p:cNvPr id="4" name="Текст 3"/>
          <p:cNvSpPr>
            <a:spLocks noGrp="1"/>
          </p:cNvSpPr>
          <p:nvPr>
            <p:ph type="body" sz="half" idx="2"/>
          </p:nvPr>
        </p:nvSpPr>
        <p:spPr>
          <a:xfrm>
            <a:off x="6058217" y="1092200"/>
            <a:ext cx="5584053" cy="5473700"/>
          </a:xfrm>
        </p:spPr>
        <p:txBody>
          <a:bodyPr>
            <a:normAutofit/>
          </a:bodyPr>
          <a:lstStyle/>
          <a:p>
            <a:pPr algn="l"/>
            <a:endParaRPr lang="ru-RU" sz="2000" b="1" dirty="0" smtClean="0">
              <a:solidFill>
                <a:schemeClr val="bg1"/>
              </a:solidFill>
              <a:latin typeface="Times New Roman" panose="02020603050405020304" pitchFamily="18" charset="0"/>
              <a:cs typeface="Times New Roman" panose="02020603050405020304" pitchFamily="18" charset="0"/>
            </a:endParaRPr>
          </a:p>
          <a:p>
            <a:pPr algn="l"/>
            <a:endParaRPr lang="ru-RU" sz="2000" dirty="0" smtClean="0">
              <a:solidFill>
                <a:schemeClr val="bg1">
                  <a:lumMod val="95000"/>
                  <a:lumOff val="5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pic>
        <p:nvPicPr>
          <p:cNvPr id="7" name="Рисунок 6" descr="http://mbdon.ru/images/news/nokoipg__5ae1719017ada.jpg"/>
          <p:cNvPicPr/>
          <p:nvPr/>
        </p:nvPicPr>
        <p:blipFill>
          <a:blip r:embed="rId2">
            <a:extLst>
              <a:ext uri="{28A0092B-C50C-407E-A947-70E740481C1C}">
                <a14:useLocalDpi xmlns:a14="http://schemas.microsoft.com/office/drawing/2010/main" val="0"/>
              </a:ext>
            </a:extLst>
          </a:blip>
          <a:srcRect/>
          <a:stretch>
            <a:fillRect/>
          </a:stretch>
        </p:blipFill>
        <p:spPr bwMode="auto">
          <a:xfrm>
            <a:off x="468486" y="1411515"/>
            <a:ext cx="4724241" cy="4190999"/>
          </a:xfrm>
          <a:prstGeom prst="rect">
            <a:avLst/>
          </a:prstGeom>
          <a:noFill/>
          <a:ln w="76200">
            <a:solidFill>
              <a:schemeClr val="tx2">
                <a:lumMod val="50000"/>
              </a:schemeClr>
            </a:solidFill>
          </a:ln>
          <a:effectLst>
            <a:softEdge rad="12700"/>
          </a:effectLst>
          <a:scene3d>
            <a:camera prst="perspectiveRight"/>
            <a:lightRig rig="threePt" dir="t"/>
          </a:scene3d>
        </p:spPr>
      </p:pic>
      <p:graphicFrame>
        <p:nvGraphicFramePr>
          <p:cNvPr id="5" name="Таблица 4"/>
          <p:cNvGraphicFramePr>
            <a:graphicFrameLocks noGrp="1"/>
          </p:cNvGraphicFramePr>
          <p:nvPr>
            <p:extLst>
              <p:ext uri="{D42A27DB-BD31-4B8C-83A1-F6EECF244321}">
                <p14:modId xmlns:p14="http://schemas.microsoft.com/office/powerpoint/2010/main" val="1865256550"/>
              </p:ext>
            </p:extLst>
          </p:nvPr>
        </p:nvGraphicFramePr>
        <p:xfrm>
          <a:off x="5192727" y="638630"/>
          <a:ext cx="6999273" cy="6263729"/>
        </p:xfrm>
        <a:graphic>
          <a:graphicData uri="http://schemas.openxmlformats.org/drawingml/2006/table">
            <a:tbl>
              <a:tblPr firstRow="1" firstCol="1" bandRow="1">
                <a:tableStyleId>{5C22544A-7EE6-4342-B048-85BDC9FD1C3A}</a:tableStyleId>
              </a:tblPr>
              <a:tblGrid>
                <a:gridCol w="1878315">
                  <a:extLst>
                    <a:ext uri="{9D8B030D-6E8A-4147-A177-3AD203B41FA5}">
                      <a16:colId xmlns:a16="http://schemas.microsoft.com/office/drawing/2014/main" val="74197509"/>
                    </a:ext>
                  </a:extLst>
                </a:gridCol>
                <a:gridCol w="5120958">
                  <a:extLst>
                    <a:ext uri="{9D8B030D-6E8A-4147-A177-3AD203B41FA5}">
                      <a16:colId xmlns:a16="http://schemas.microsoft.com/office/drawing/2014/main" val="3873606636"/>
                    </a:ext>
                  </a:extLst>
                </a:gridCol>
              </a:tblGrid>
              <a:tr h="247727">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Метод</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Преимущества</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707171472"/>
                  </a:ext>
                </a:extLst>
              </a:tr>
              <a:tr h="990907">
                <a:tc>
                  <a:txBody>
                    <a:bodyPr/>
                    <a:lstStyle/>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Анкетирование •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Большой охват </a:t>
                      </a:r>
                      <a:endParaRPr lang="ru-RU" sz="16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a:solidFill>
                            <a:srgbClr val="002060"/>
                          </a:solidFill>
                          <a:effectLst/>
                          <a:latin typeface="Times New Roman" panose="02020603050405020304" pitchFamily="18" charset="0"/>
                          <a:cs typeface="Times New Roman" panose="02020603050405020304" pitchFamily="18" charset="0"/>
                        </a:rPr>
                        <a:t>Стандартизация </a:t>
                      </a:r>
                      <a:endParaRPr lang="ru-RU" sz="16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a:solidFill>
                            <a:srgbClr val="002060"/>
                          </a:solidFill>
                          <a:effectLst/>
                          <a:latin typeface="Times New Roman" panose="02020603050405020304" pitchFamily="18" charset="0"/>
                          <a:cs typeface="Times New Roman" panose="02020603050405020304" pitchFamily="18" charset="0"/>
                        </a:rPr>
                        <a:t>Удобство обработки </a:t>
                      </a:r>
                      <a:r>
                        <a:rPr lang="ru-RU" sz="1600" dirty="0" smtClean="0">
                          <a:solidFill>
                            <a:srgbClr val="002060"/>
                          </a:solidFill>
                          <a:effectLst/>
                          <a:latin typeface="Times New Roman" panose="02020603050405020304" pitchFamily="18" charset="0"/>
                          <a:cs typeface="Times New Roman" panose="02020603050405020304" pitchFamily="18" charset="0"/>
                        </a:rPr>
                        <a:t>данных</a:t>
                      </a:r>
                    </a:p>
                    <a:p>
                      <a:pPr>
                        <a:spcAft>
                          <a:spcPts val="0"/>
                        </a:spcAft>
                      </a:pP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a:solidFill>
                            <a:srgbClr val="002060"/>
                          </a:solidFill>
                          <a:effectLst/>
                          <a:latin typeface="Times New Roman" panose="02020603050405020304" pitchFamily="18" charset="0"/>
                          <a:cs typeface="Times New Roman" panose="02020603050405020304" pitchFamily="18" charset="0"/>
                        </a:rPr>
                        <a:t>• Гарантия анонимности</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35507313"/>
                  </a:ext>
                </a:extLst>
              </a:tr>
              <a:tr h="1534550">
                <a:tc>
                  <a:txBody>
                    <a:bodyPr/>
                    <a:lstStyle/>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Интервью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Очень большой объем детальной информации. </a:t>
                      </a:r>
                      <a:endParaRPr lang="ru-RU" sz="16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a:solidFill>
                            <a:srgbClr val="002060"/>
                          </a:solidFill>
                          <a:effectLst/>
                          <a:latin typeface="Times New Roman" panose="02020603050405020304" pitchFamily="18" charset="0"/>
                          <a:cs typeface="Times New Roman" panose="02020603050405020304" pitchFamily="18" charset="0"/>
                        </a:rPr>
                        <a:t>Возможность смены «фокусировки» в процессе проведения </a:t>
                      </a:r>
                      <a:endParaRPr lang="ru-RU" sz="16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a:solidFill>
                            <a:srgbClr val="002060"/>
                          </a:solidFill>
                          <a:effectLst/>
                          <a:latin typeface="Times New Roman" panose="02020603050405020304" pitchFamily="18" charset="0"/>
                          <a:cs typeface="Times New Roman" panose="02020603050405020304" pitchFamily="18" charset="0"/>
                        </a:rPr>
                        <a:t>Возможность уточнить и вопросы, и ответы </a:t>
                      </a:r>
                      <a:endParaRPr lang="ru-RU" sz="16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a:solidFill>
                            <a:srgbClr val="002060"/>
                          </a:solidFill>
                          <a:effectLst/>
                          <a:latin typeface="Times New Roman" panose="02020603050405020304" pitchFamily="18" charset="0"/>
                          <a:cs typeface="Times New Roman" panose="02020603050405020304" pitchFamily="18" charset="0"/>
                        </a:rPr>
                        <a:t>В некоторых случаях только так можно узнать действительное положение вещей</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5067736"/>
                  </a:ext>
                </a:extLst>
              </a:tr>
              <a:tr h="1534550">
                <a:tc>
                  <a:txBody>
                    <a:bodyPr/>
                    <a:lstStyle/>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Наблюдение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r>
                        <a:rPr lang="ru-RU" sz="1600" dirty="0" smtClean="0">
                          <a:solidFill>
                            <a:srgbClr val="002060"/>
                          </a:solidFill>
                          <a:effectLst/>
                          <a:latin typeface="Times New Roman" panose="02020603050405020304" pitchFamily="18" charset="0"/>
                          <a:cs typeface="Times New Roman" panose="02020603050405020304" pitchFamily="18" charset="0"/>
                        </a:rPr>
                        <a:t>Жизнь проекта изучается</a:t>
                      </a:r>
                      <a:r>
                        <a:rPr lang="ru-RU" sz="1600" dirty="0">
                          <a:solidFill>
                            <a:srgbClr val="002060"/>
                          </a:solidFill>
                          <a:effectLst/>
                          <a:latin typeface="Times New Roman" panose="02020603050405020304" pitchFamily="18" charset="0"/>
                          <a:cs typeface="Times New Roman" panose="02020603050405020304" pitchFamily="18" charset="0"/>
                        </a:rPr>
                        <a:t>, как она есть, а не опосредованно </a:t>
                      </a:r>
                      <a:endParaRPr lang="ru-RU" sz="16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a:solidFill>
                            <a:srgbClr val="002060"/>
                          </a:solidFill>
                          <a:effectLst/>
                          <a:latin typeface="Times New Roman" panose="02020603050405020304" pitchFamily="18" charset="0"/>
                          <a:cs typeface="Times New Roman" panose="02020603050405020304" pitchFamily="18" charset="0"/>
                        </a:rPr>
                        <a:t>Возможность получения новых, незапланированных и непредвиденных </a:t>
                      </a:r>
                      <a:r>
                        <a:rPr lang="ru-RU" sz="1600" dirty="0" smtClean="0">
                          <a:solidFill>
                            <a:srgbClr val="002060"/>
                          </a:solidFill>
                          <a:effectLst/>
                          <a:latin typeface="Times New Roman" panose="02020603050405020304" pitchFamily="18" charset="0"/>
                          <a:cs typeface="Times New Roman" panose="02020603050405020304" pitchFamily="18" charset="0"/>
                        </a:rPr>
                        <a:t>данных</a:t>
                      </a:r>
                    </a:p>
                    <a:p>
                      <a:pPr>
                        <a:spcAft>
                          <a:spcPts val="0"/>
                        </a:spcAft>
                      </a:pP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a:solidFill>
                            <a:srgbClr val="002060"/>
                          </a:solidFill>
                          <a:effectLst/>
                          <a:latin typeface="Times New Roman" panose="02020603050405020304" pitchFamily="18" charset="0"/>
                          <a:cs typeface="Times New Roman" panose="02020603050405020304" pitchFamily="18" charset="0"/>
                        </a:rPr>
                        <a:t>• Не требует ни создания особых условий, ни дополнительных действий со стороны проекта</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68049289"/>
                  </a:ext>
                </a:extLst>
              </a:tr>
              <a:tr h="1955995">
                <a:tc>
                  <a:txBody>
                    <a:bodyPr/>
                    <a:lstStyle/>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Изучение документации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Неизменность информации, возможность многократного обращения к одному и тому же документу, перепроверки </a:t>
                      </a:r>
                      <a:endParaRPr lang="ru-RU" sz="16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a:solidFill>
                            <a:srgbClr val="002060"/>
                          </a:solidFill>
                          <a:effectLst/>
                          <a:latin typeface="Times New Roman" panose="02020603050405020304" pitchFamily="18" charset="0"/>
                          <a:cs typeface="Times New Roman" panose="02020603050405020304" pitchFamily="18" charset="0"/>
                        </a:rPr>
                        <a:t>Не требует создания </a:t>
                      </a:r>
                      <a:r>
                        <a:rPr lang="ru-RU" sz="1600" dirty="0" smtClean="0">
                          <a:solidFill>
                            <a:srgbClr val="002060"/>
                          </a:solidFill>
                          <a:effectLst/>
                          <a:latin typeface="Times New Roman" panose="02020603050405020304" pitchFamily="18" charset="0"/>
                          <a:cs typeface="Times New Roman" panose="02020603050405020304" pitchFamily="18" charset="0"/>
                        </a:rPr>
                        <a:t>специальных </a:t>
                      </a:r>
                      <a:r>
                        <a:rPr lang="ru-RU" sz="1600" dirty="0">
                          <a:solidFill>
                            <a:srgbClr val="002060"/>
                          </a:solidFill>
                          <a:effectLst/>
                          <a:latin typeface="Times New Roman" panose="02020603050405020304" pitchFamily="18" charset="0"/>
                          <a:cs typeface="Times New Roman" panose="02020603050405020304" pitchFamily="18" charset="0"/>
                        </a:rPr>
                        <a:t>условий: можно проводить, когда удобно и где </a:t>
                      </a:r>
                      <a:r>
                        <a:rPr lang="ru-RU" sz="1600" dirty="0" smtClean="0">
                          <a:solidFill>
                            <a:srgbClr val="002060"/>
                          </a:solidFill>
                          <a:effectLst/>
                          <a:latin typeface="Times New Roman" panose="02020603050405020304" pitchFamily="18" charset="0"/>
                          <a:cs typeface="Times New Roman" panose="02020603050405020304" pitchFamily="18" charset="0"/>
                        </a:rPr>
                        <a:t>удобно</a:t>
                      </a:r>
                    </a:p>
                    <a:p>
                      <a:pPr>
                        <a:spcAft>
                          <a:spcPts val="0"/>
                        </a:spcAft>
                      </a:pP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a:solidFill>
                            <a:srgbClr val="002060"/>
                          </a:solidFill>
                          <a:effectLst/>
                          <a:latin typeface="Times New Roman" panose="02020603050405020304" pitchFamily="18" charset="0"/>
                          <a:cs typeface="Times New Roman" panose="02020603050405020304" pitchFamily="18" charset="0"/>
                        </a:rPr>
                        <a:t>• Может отражать официальную точку зрения, а также содержать нормы и стандарты</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61" marR="45061"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97707161"/>
                  </a:ext>
                </a:extLst>
              </a:tr>
            </a:tbl>
          </a:graphicData>
        </a:graphic>
      </p:graphicFrame>
      <p:sp>
        <p:nvSpPr>
          <p:cNvPr id="3" name="Прямоугольник 2"/>
          <p:cNvSpPr/>
          <p:nvPr/>
        </p:nvSpPr>
        <p:spPr>
          <a:xfrm>
            <a:off x="0" y="0"/>
            <a:ext cx="12192000" cy="523220"/>
          </a:xfrm>
          <a:prstGeom prst="rect">
            <a:avLst/>
          </a:prstGeom>
        </p:spPr>
        <p:txBody>
          <a:bodyPr wrap="square">
            <a:spAutoFit/>
          </a:bodyPr>
          <a:lstStyle/>
          <a:p>
            <a:pPr algn="ctr"/>
            <a:r>
              <a:rPr lang="ru-RU" sz="2800" b="1" dirty="0">
                <a:solidFill>
                  <a:srgbClr val="C00000"/>
                </a:solidFill>
                <a:latin typeface="Times New Roman" panose="02020603050405020304" pitchFamily="18" charset="0"/>
                <a:cs typeface="Times New Roman" panose="02020603050405020304" pitchFamily="18" charset="0"/>
              </a:rPr>
              <a:t>Сбор </a:t>
            </a:r>
            <a:r>
              <a:rPr lang="ru-RU" sz="2800" b="1" dirty="0" smtClean="0">
                <a:solidFill>
                  <a:srgbClr val="C00000"/>
                </a:solidFill>
                <a:latin typeface="Times New Roman" panose="02020603050405020304" pitchFamily="18" charset="0"/>
                <a:cs typeface="Times New Roman" panose="02020603050405020304" pitchFamily="18" charset="0"/>
              </a:rPr>
              <a:t>данных</a:t>
            </a:r>
            <a:endParaRPr lang="ru-RU" sz="2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38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30737950"/>
              </p:ext>
            </p:extLst>
          </p:nvPr>
        </p:nvGraphicFramePr>
        <p:xfrm>
          <a:off x="-1" y="590145"/>
          <a:ext cx="12192001" cy="6614160"/>
        </p:xfrm>
        <a:graphic>
          <a:graphicData uri="http://schemas.openxmlformats.org/drawingml/2006/table">
            <a:tbl>
              <a:tblPr firstRow="1" firstCol="1" bandRow="1">
                <a:tableStyleId>{5C22544A-7EE6-4342-B048-85BDC9FD1C3A}</a:tableStyleId>
              </a:tblPr>
              <a:tblGrid>
                <a:gridCol w="2583215">
                  <a:extLst>
                    <a:ext uri="{9D8B030D-6E8A-4147-A177-3AD203B41FA5}">
                      <a16:colId xmlns:a16="http://schemas.microsoft.com/office/drawing/2014/main" val="1523149668"/>
                    </a:ext>
                  </a:extLst>
                </a:gridCol>
                <a:gridCol w="4848700">
                  <a:extLst>
                    <a:ext uri="{9D8B030D-6E8A-4147-A177-3AD203B41FA5}">
                      <a16:colId xmlns:a16="http://schemas.microsoft.com/office/drawing/2014/main" val="2717331148"/>
                    </a:ext>
                  </a:extLst>
                </a:gridCol>
                <a:gridCol w="1438434">
                  <a:extLst>
                    <a:ext uri="{9D8B030D-6E8A-4147-A177-3AD203B41FA5}">
                      <a16:colId xmlns:a16="http://schemas.microsoft.com/office/drawing/2014/main" val="1216601855"/>
                    </a:ext>
                  </a:extLst>
                </a:gridCol>
                <a:gridCol w="1295521">
                  <a:extLst>
                    <a:ext uri="{9D8B030D-6E8A-4147-A177-3AD203B41FA5}">
                      <a16:colId xmlns:a16="http://schemas.microsoft.com/office/drawing/2014/main" val="522180371"/>
                    </a:ext>
                  </a:extLst>
                </a:gridCol>
                <a:gridCol w="2026131">
                  <a:extLst>
                    <a:ext uri="{9D8B030D-6E8A-4147-A177-3AD203B41FA5}">
                      <a16:colId xmlns:a16="http://schemas.microsoft.com/office/drawing/2014/main" val="1215488660"/>
                    </a:ext>
                  </a:extLst>
                </a:gridCol>
              </a:tblGrid>
              <a:tr h="401209">
                <a:tc>
                  <a:txBody>
                    <a:bodyPr/>
                    <a:lstStyle/>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Мониторинг основных мероприятий </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Источники информации</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Инструменты сбора данных</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Сроки</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Ответственные </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94103874"/>
                  </a:ext>
                </a:extLst>
              </a:tr>
              <a:tr h="3410275">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Разработка и утверждение нормативных документов, алгоритма работы, обеспечивающих реализацию Проекта.</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1.приказ от 09.01.2018 г. № 08 –А «О назначении лиц, ответственных за целевое расходование средств гранта по проекту «В кругу друзей»;</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приказ от 09.04. 2018 г. № 112-А «О реализации в учреждении социального проекта по наставничеству «В кругу друзей» совместно с Фондом поддержки детей, находящихся в трудной жизненной ситуации» </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приказ от 16.08.2018 г. № 241 –А «Об утверждении нормативных документов» с целью реализации проекта по наставничеству «В кругу друзей»;</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приказ от 10.10.2018 г. № 293/1 –А «Об утверждении дополнительных</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программно-нормативных документов</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по проекту наставничества «В кругу друзей</a:t>
                      </a:r>
                      <a:r>
                        <a:rPr lang="ru-RU" sz="1400" dirty="0" smtClean="0">
                          <a:solidFill>
                            <a:srgbClr val="002060"/>
                          </a:solidFill>
                          <a:effectLst/>
                          <a:latin typeface="Times New Roman" panose="02020603050405020304" pitchFamily="18" charset="0"/>
                          <a:cs typeface="Times New Roman" panose="02020603050405020304" pitchFamily="18" charset="0"/>
                        </a:rPr>
                        <a:t>»</a:t>
                      </a:r>
                      <a:endParaRPr lang="ru-RU" sz="1400" dirty="0">
                        <a:solidFill>
                          <a:srgbClr val="002060"/>
                        </a:solidFill>
                        <a:effectLst/>
                        <a:latin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Контент -анализ</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09.01.2018 г.</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09.04. 2018 г.</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r>
                        <a:rPr lang="ru-RU" sz="1400" dirty="0" smtClean="0">
                          <a:solidFill>
                            <a:srgbClr val="002060"/>
                          </a:solidFill>
                          <a:effectLst/>
                          <a:latin typeface="Times New Roman" panose="02020603050405020304" pitchFamily="18" charset="0"/>
                          <a:cs typeface="Times New Roman" panose="02020603050405020304" pitchFamily="18" charset="0"/>
                        </a:rPr>
                        <a:t>16.08.2018 </a:t>
                      </a:r>
                      <a:r>
                        <a:rPr lang="ru-RU" sz="1400" dirty="0">
                          <a:solidFill>
                            <a:srgbClr val="002060"/>
                          </a:solidFill>
                          <a:effectLst/>
                          <a:latin typeface="Times New Roman" panose="02020603050405020304" pitchFamily="18" charset="0"/>
                          <a:cs typeface="Times New Roman" panose="02020603050405020304" pitchFamily="18" charset="0"/>
                        </a:rPr>
                        <a:t>г.</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10.10.2018 </a:t>
                      </a:r>
                      <a:r>
                        <a:rPr lang="ru-RU" sz="1400" dirty="0">
                          <a:solidFill>
                            <a:srgbClr val="002060"/>
                          </a:solidFill>
                          <a:effectLst/>
                          <a:latin typeface="Times New Roman" panose="02020603050405020304" pitchFamily="18" charset="0"/>
                          <a:cs typeface="Times New Roman" panose="02020603050405020304" pitchFamily="18" charset="0"/>
                        </a:rPr>
                        <a:t>г.</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Куратор проекта</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617313276"/>
                  </a:ext>
                </a:extLst>
              </a:tr>
              <a:tr h="1404231">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Изучение запроса родителей на оказание помощи в воспитании и развитии </a:t>
                      </a:r>
                      <a:r>
                        <a:rPr lang="ru-RU" sz="1400" dirty="0" smtClean="0">
                          <a:solidFill>
                            <a:srgbClr val="002060"/>
                          </a:solidFill>
                          <a:effectLst/>
                          <a:latin typeface="Times New Roman" panose="02020603050405020304" pitchFamily="18" charset="0"/>
                          <a:cs typeface="Times New Roman" panose="02020603050405020304" pitchFamily="18" charset="0"/>
                        </a:rPr>
                        <a:t>детей </a:t>
                      </a:r>
                      <a:r>
                        <a:rPr lang="ru-RU" sz="1400" dirty="0">
                          <a:solidFill>
                            <a:srgbClr val="002060"/>
                          </a:solidFill>
                          <a:effectLst/>
                          <a:latin typeface="Times New Roman" panose="02020603050405020304" pitchFamily="18" charset="0"/>
                          <a:cs typeface="Times New Roman" panose="02020603050405020304" pitchFamily="18" charset="0"/>
                        </a:rPr>
                        <a:t>с ограниченными возможностями здоровья посредством технологии наставничества.</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Анкеты родителей целевой группы с их последующим качественным анализом</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Анкетирование</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Май 2018 г.</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Ноябрь 2019 г.</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Педагоги –психологи</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психологи</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268872"/>
                  </a:ext>
                </a:extLst>
              </a:tr>
              <a:tr h="1052141">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Диагностика детей целевой группы, нуждающихся в сопровождении наставника </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Анкетирование родителей целевой группы с их последующим качественным анализом;</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утверждённые списки детей целевой группы</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результаты наблюдения</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Анкетирование</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r>
                        <a:rPr lang="ru-RU" sz="1400" dirty="0" smtClean="0">
                          <a:solidFill>
                            <a:srgbClr val="002060"/>
                          </a:solidFill>
                          <a:effectLst/>
                          <a:latin typeface="Times New Roman" panose="02020603050405020304" pitchFamily="18" charset="0"/>
                          <a:cs typeface="Times New Roman" panose="02020603050405020304" pitchFamily="18" charset="0"/>
                        </a:rPr>
                        <a:t>наблюдение</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июнь, декабрь, ноябрь 2018 г., август        2019 г.</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Кураторы пар «ребёнок –наставник»</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54" marR="20554"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48826140"/>
                  </a:ext>
                </a:extLst>
              </a:tr>
            </a:tbl>
          </a:graphicData>
        </a:graphic>
      </p:graphicFrame>
      <p:sp>
        <p:nvSpPr>
          <p:cNvPr id="8" name="Заголовок 5"/>
          <p:cNvSpPr txBox="1">
            <a:spLocks/>
          </p:cNvSpPr>
          <p:nvPr/>
        </p:nvSpPr>
        <p:spPr>
          <a:xfrm>
            <a:off x="0" y="77360"/>
            <a:ext cx="12192000" cy="512785"/>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28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solidFill>
                  <a:srgbClr val="C00000"/>
                </a:solidFill>
                <a:latin typeface="Times New Roman" panose="02020603050405020304" pitchFamily="18" charset="0"/>
                <a:cs typeface="Times New Roman" panose="02020603050405020304" pitchFamily="18" charset="0"/>
              </a:rPr>
              <a:t>План мониторинга мероприятий проекта</a:t>
            </a:r>
          </a:p>
        </p:txBody>
      </p:sp>
    </p:spTree>
    <p:extLst>
      <p:ext uri="{BB962C8B-B14F-4D97-AF65-F5344CB8AC3E}">
        <p14:creationId xmlns:p14="http://schemas.microsoft.com/office/powerpoint/2010/main" val="40652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Заголовок 5"/>
          <p:cNvSpPr txBox="1">
            <a:spLocks/>
          </p:cNvSpPr>
          <p:nvPr/>
        </p:nvSpPr>
        <p:spPr>
          <a:xfrm>
            <a:off x="195943" y="28814"/>
            <a:ext cx="12192000" cy="512785"/>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28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solidFill>
                  <a:srgbClr val="C00000"/>
                </a:solidFill>
                <a:latin typeface="Times New Roman" panose="02020603050405020304" pitchFamily="18" charset="0"/>
                <a:cs typeface="Times New Roman" panose="02020603050405020304" pitchFamily="18" charset="0"/>
              </a:rPr>
              <a:t>План мониторинга мероприятий проекта</a:t>
            </a:r>
          </a:p>
        </p:txBody>
      </p:sp>
      <p:graphicFrame>
        <p:nvGraphicFramePr>
          <p:cNvPr id="3" name="Таблица 2"/>
          <p:cNvGraphicFramePr>
            <a:graphicFrameLocks noGrp="1"/>
          </p:cNvGraphicFramePr>
          <p:nvPr>
            <p:extLst>
              <p:ext uri="{D42A27DB-BD31-4B8C-83A1-F6EECF244321}">
                <p14:modId xmlns:p14="http://schemas.microsoft.com/office/powerpoint/2010/main" val="4195511331"/>
              </p:ext>
            </p:extLst>
          </p:nvPr>
        </p:nvGraphicFramePr>
        <p:xfrm>
          <a:off x="0" y="711200"/>
          <a:ext cx="12191999" cy="6322475"/>
        </p:xfrm>
        <a:graphic>
          <a:graphicData uri="http://schemas.openxmlformats.org/drawingml/2006/table">
            <a:tbl>
              <a:tblPr firstRow="1" firstCol="1" bandRow="1">
                <a:tableStyleId>{5C22544A-7EE6-4342-B048-85BDC9FD1C3A}</a:tableStyleId>
              </a:tblPr>
              <a:tblGrid>
                <a:gridCol w="2583219">
                  <a:extLst>
                    <a:ext uri="{9D8B030D-6E8A-4147-A177-3AD203B41FA5}">
                      <a16:colId xmlns:a16="http://schemas.microsoft.com/office/drawing/2014/main" val="2369145590"/>
                    </a:ext>
                  </a:extLst>
                </a:gridCol>
                <a:gridCol w="4253175">
                  <a:extLst>
                    <a:ext uri="{9D8B030D-6E8A-4147-A177-3AD203B41FA5}">
                      <a16:colId xmlns:a16="http://schemas.microsoft.com/office/drawing/2014/main" val="763399331"/>
                    </a:ext>
                  </a:extLst>
                </a:gridCol>
                <a:gridCol w="2033956">
                  <a:extLst>
                    <a:ext uri="{9D8B030D-6E8A-4147-A177-3AD203B41FA5}">
                      <a16:colId xmlns:a16="http://schemas.microsoft.com/office/drawing/2014/main" val="333805727"/>
                    </a:ext>
                  </a:extLst>
                </a:gridCol>
                <a:gridCol w="1295521">
                  <a:extLst>
                    <a:ext uri="{9D8B030D-6E8A-4147-A177-3AD203B41FA5}">
                      <a16:colId xmlns:a16="http://schemas.microsoft.com/office/drawing/2014/main" val="4006315871"/>
                    </a:ext>
                  </a:extLst>
                </a:gridCol>
                <a:gridCol w="2026128">
                  <a:extLst>
                    <a:ext uri="{9D8B030D-6E8A-4147-A177-3AD203B41FA5}">
                      <a16:colId xmlns:a16="http://schemas.microsoft.com/office/drawing/2014/main" val="2672707878"/>
                    </a:ext>
                  </a:extLst>
                </a:gridCol>
              </a:tblGrid>
              <a:tr h="1991729">
                <a:tc>
                  <a:txBody>
                    <a:bodyPr/>
                    <a:lstStyle/>
                    <a:p>
                      <a:pPr indent="450215"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Информационная кампания по привлечению волонтёров</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-Полугодовые отчеты и данные по проведённым мероприятиям кампании;</a:t>
                      </a:r>
                    </a:p>
                    <a:p>
                      <a:pPr algn="just">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-соглашения о сотрудничестве в рамках проекта с социальными партнёрами; </a:t>
                      </a:r>
                    </a:p>
                    <a:p>
                      <a:pPr algn="just">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-пресс-релиз;</a:t>
                      </a:r>
                    </a:p>
                    <a:p>
                      <a:pPr algn="just">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-аналитическая справка по результатам проведения кампании;</a:t>
                      </a:r>
                    </a:p>
                    <a:p>
                      <a:pPr algn="just">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-отзывы участников.</a:t>
                      </a:r>
                    </a:p>
                    <a:p>
                      <a:pPr algn="just">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 </a:t>
                      </a:r>
                      <a:endParaRPr lang="ru-RU"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Контент –анализ</a:t>
                      </a:r>
                    </a:p>
                    <a:p>
                      <a:pPr algn="ct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 </a:t>
                      </a:r>
                      <a:r>
                        <a:rPr lang="ru-RU" sz="1400" b="0" dirty="0" smtClean="0">
                          <a:solidFill>
                            <a:srgbClr val="002060"/>
                          </a:solidFill>
                          <a:effectLst/>
                          <a:latin typeface="Times New Roman" panose="02020603050405020304" pitchFamily="18" charset="0"/>
                          <a:cs typeface="Times New Roman" panose="02020603050405020304" pitchFamily="18" charset="0"/>
                        </a:rPr>
                        <a:t>Групповое </a:t>
                      </a:r>
                      <a:r>
                        <a:rPr lang="ru-RU" sz="1400" b="0" dirty="0">
                          <a:solidFill>
                            <a:srgbClr val="002060"/>
                          </a:solidFill>
                          <a:effectLst/>
                          <a:latin typeface="Times New Roman" panose="02020603050405020304" pitchFamily="18" charset="0"/>
                          <a:cs typeface="Times New Roman" panose="02020603050405020304" pitchFamily="18" charset="0"/>
                        </a:rPr>
                        <a:t>обсуждение</a:t>
                      </a:r>
                    </a:p>
                    <a:p>
                      <a:pPr algn="ct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Интервью</a:t>
                      </a:r>
                      <a:endParaRPr lang="ru-RU"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Май, август 2018 г.</a:t>
                      </a:r>
                    </a:p>
                    <a:p>
                      <a:pP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 </a:t>
                      </a:r>
                      <a:r>
                        <a:rPr lang="ru-RU" sz="1400" b="0" dirty="0" smtClean="0">
                          <a:solidFill>
                            <a:srgbClr val="002060"/>
                          </a:solidFill>
                          <a:effectLst/>
                          <a:latin typeface="Times New Roman" panose="02020603050405020304" pitchFamily="18" charset="0"/>
                          <a:cs typeface="Times New Roman" panose="02020603050405020304" pitchFamily="18" charset="0"/>
                        </a:rPr>
                        <a:t>Декабрь</a:t>
                      </a:r>
                      <a:r>
                        <a:rPr lang="ru-RU" sz="1400" b="0" dirty="0">
                          <a:solidFill>
                            <a:srgbClr val="002060"/>
                          </a:solidFill>
                          <a:effectLst/>
                          <a:latin typeface="Times New Roman" panose="02020603050405020304" pitchFamily="18" charset="0"/>
                          <a:cs typeface="Times New Roman" panose="02020603050405020304" pitchFamily="18" charset="0"/>
                        </a:rPr>
                        <a:t>, январь 2019 г.</a:t>
                      </a:r>
                    </a:p>
                    <a:p>
                      <a:pP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Май 2019 г.</a:t>
                      </a:r>
                      <a:endParaRPr lang="ru-RU"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Куратор проекта;</a:t>
                      </a:r>
                    </a:p>
                    <a:p>
                      <a:pP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Педагоги –психологи;</a:t>
                      </a:r>
                    </a:p>
                    <a:p>
                      <a:pP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Психологи;</a:t>
                      </a:r>
                    </a:p>
                    <a:p>
                      <a:pP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Педагог –организатор.</a:t>
                      </a:r>
                    </a:p>
                    <a:p>
                      <a:pPr>
                        <a:spcAft>
                          <a:spcPts val="0"/>
                        </a:spcAft>
                      </a:pPr>
                      <a:r>
                        <a:rPr lang="ru-RU" sz="1400" b="0" dirty="0">
                          <a:solidFill>
                            <a:srgbClr val="002060"/>
                          </a:solidFill>
                          <a:effectLst/>
                          <a:latin typeface="Times New Roman" panose="02020603050405020304" pitchFamily="18" charset="0"/>
                          <a:cs typeface="Times New Roman" panose="02020603050405020304" pitchFamily="18" charset="0"/>
                        </a:rPr>
                        <a:t> </a:t>
                      </a:r>
                      <a:endParaRPr lang="ru-RU"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86642517"/>
                  </a:ext>
                </a:extLst>
              </a:tr>
              <a:tr h="1770426">
                <a:tc>
                  <a:txBody>
                    <a:bodyPr/>
                    <a:lstStyle/>
                    <a:p>
                      <a:pPr algn="just">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Отбор, </a:t>
                      </a:r>
                      <a:r>
                        <a:rPr lang="ru-RU" sz="1400" dirty="0">
                          <a:solidFill>
                            <a:srgbClr val="002060"/>
                          </a:solidFill>
                          <a:effectLst/>
                          <a:latin typeface="Times New Roman" panose="02020603050405020304" pitchFamily="18" charset="0"/>
                          <a:cs typeface="Times New Roman" panose="02020603050405020304" pitchFamily="18" charset="0"/>
                        </a:rPr>
                        <a:t>подготовка и обучение наставников</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Анкетирование будущих наставников для целевой группы проекта с их последующим качественным анализом;</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положение о наставничестве, наставнике;</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-план –программа подготовки наставников;</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утверждённые списки наставников;</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документы, подтверждающие прохождение обучения</a:t>
                      </a:r>
                    </a:p>
                    <a:p>
                      <a:pPr algn="just">
                        <a:spcAft>
                          <a:spcPts val="0"/>
                        </a:spcAft>
                      </a:pPr>
                      <a:endParaRPr lang="ru-RU" sz="1400" dirty="0">
                        <a:solidFill>
                          <a:srgbClr val="002060"/>
                        </a:solidFill>
                        <a:effectLst/>
                        <a:latin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Анкетирование</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endParaRPr lang="ru-RU" sz="1400" dirty="0">
                        <a:solidFill>
                          <a:srgbClr val="002060"/>
                        </a:solidFill>
                        <a:effectLst/>
                        <a:latin typeface="Times New Roman" panose="02020603050405020304" pitchFamily="18" charset="0"/>
                        <a:cs typeface="Times New Roman" panose="02020603050405020304" pitchFamily="18" charset="0"/>
                      </a:endParaRP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Контент -анализ</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400">
                          <a:solidFill>
                            <a:srgbClr val="002060"/>
                          </a:solidFill>
                          <a:effectLst/>
                          <a:latin typeface="Times New Roman" panose="02020603050405020304" pitchFamily="18" charset="0"/>
                          <a:cs typeface="Times New Roman" panose="02020603050405020304" pitchFamily="18" charset="0"/>
                        </a:rPr>
                        <a:t>Сентябрь, декабрь 2018 г.</a:t>
                      </a:r>
                    </a:p>
                    <a:p>
                      <a:pPr>
                        <a:spcAft>
                          <a:spcPts val="0"/>
                        </a:spcAft>
                      </a:pPr>
                      <a:r>
                        <a:rPr lang="ru-RU" sz="1400">
                          <a:solidFill>
                            <a:srgbClr val="002060"/>
                          </a:solidFill>
                          <a:effectLst/>
                          <a:latin typeface="Times New Roman" panose="02020603050405020304" pitchFamily="18" charset="0"/>
                          <a:cs typeface="Times New Roman" panose="02020603050405020304" pitchFamily="18" charset="0"/>
                        </a:rPr>
                        <a:t>Январь 2019 г.</a:t>
                      </a:r>
                      <a:endParaRPr lang="ru-RU" sz="1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Педагоги –психологи;</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Психологи</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18508406"/>
                  </a:ext>
                </a:extLst>
              </a:tr>
              <a:tr h="2384644">
                <a:tc>
                  <a:txBody>
                    <a:bodyPr/>
                    <a:lstStyle/>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Формирование пар «ребёнок – наставник»</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Утверждённые списки пар «ребенок – наставник»;</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заключённые соглашения между участниками проекта;</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индивидуальные планы работы пар (карта –путеводитель пары,);</a:t>
                      </a:r>
                    </a:p>
                    <a:p>
                      <a:pPr algn="just">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портфолио личных и совместных достижений пары;</a:t>
                      </a:r>
                    </a:p>
                    <a:p>
                      <a:pPr algn="just">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a:t>
                      </a:r>
                      <a:r>
                        <a:rPr lang="ru-RU" sz="1400" dirty="0">
                          <a:solidFill>
                            <a:srgbClr val="002060"/>
                          </a:solidFill>
                          <a:effectLst/>
                          <a:latin typeface="Times New Roman" panose="02020603050405020304" pitchFamily="18" charset="0"/>
                          <a:cs typeface="Times New Roman" panose="02020603050405020304" pitchFamily="18" charset="0"/>
                        </a:rPr>
                        <a:t>Журнал взаимодействия;</a:t>
                      </a:r>
                    </a:p>
                    <a:p>
                      <a:pPr marL="171450" indent="-171450" algn="just">
                        <a:spcAft>
                          <a:spcPts val="0"/>
                        </a:spcAft>
                        <a:buFontTx/>
                        <a:buChar char="-"/>
                      </a:pPr>
                      <a:r>
                        <a:rPr lang="ru-RU" sz="1400" dirty="0" smtClean="0">
                          <a:solidFill>
                            <a:srgbClr val="002060"/>
                          </a:solidFill>
                          <a:effectLst/>
                          <a:latin typeface="Times New Roman" panose="02020603050405020304" pitchFamily="18" charset="0"/>
                          <a:cs typeface="Times New Roman" panose="02020603050405020304" pitchFamily="18" charset="0"/>
                        </a:rPr>
                        <a:t>Участники </a:t>
                      </a:r>
                      <a:r>
                        <a:rPr lang="ru-RU" sz="1400" dirty="0">
                          <a:solidFill>
                            <a:srgbClr val="002060"/>
                          </a:solidFill>
                          <a:effectLst/>
                          <a:latin typeface="Times New Roman" panose="02020603050405020304" pitchFamily="18" charset="0"/>
                          <a:cs typeface="Times New Roman" panose="02020603050405020304" pitchFamily="18" charset="0"/>
                        </a:rPr>
                        <a:t>проекта и событий по теме </a:t>
                      </a:r>
                      <a:r>
                        <a:rPr lang="ru-RU" sz="1400" dirty="0" smtClean="0">
                          <a:solidFill>
                            <a:srgbClr val="002060"/>
                          </a:solidFill>
                          <a:effectLst/>
                          <a:latin typeface="Times New Roman" panose="02020603050405020304" pitchFamily="18" charset="0"/>
                          <a:cs typeface="Times New Roman" panose="02020603050405020304" pitchFamily="18" charset="0"/>
                        </a:rPr>
                        <a:t>проекта</a:t>
                      </a:r>
                    </a:p>
                    <a:p>
                      <a:pPr marL="0" marR="0" indent="0" algn="just" defTabSz="457200" rtl="0" eaLnBrk="1" fontAlgn="auto" latinLnBrk="0" hangingPunct="1">
                        <a:lnSpc>
                          <a:spcPct val="100000"/>
                        </a:lnSpc>
                        <a:spcBef>
                          <a:spcPts val="0"/>
                        </a:spcBef>
                        <a:spcAft>
                          <a:spcPts val="0"/>
                        </a:spcAft>
                        <a:buClrTx/>
                        <a:buSzTx/>
                        <a:buFontTx/>
                        <a:buNone/>
                        <a:tabLst/>
                        <a:defRPr/>
                      </a:pPr>
                      <a:r>
                        <a:rPr lang="ru-RU" sz="1400" dirty="0" smtClean="0">
                          <a:solidFill>
                            <a:srgbClr val="002060"/>
                          </a:solidFill>
                          <a:effectLst/>
                          <a:latin typeface="Times New Roman" panose="02020603050405020304" pitchFamily="18" charset="0"/>
                          <a:cs typeface="Times New Roman" panose="02020603050405020304" pitchFamily="18" charset="0"/>
                        </a:rPr>
                        <a:t>- аналитическая справка эффективности проведенных мероприятий по формированию и сопровождению пар «ребёнок -наставник»;</a:t>
                      </a:r>
                    </a:p>
                    <a:p>
                      <a:pPr marL="171450" indent="-171450" algn="just">
                        <a:spcAft>
                          <a:spcPts val="0"/>
                        </a:spcAft>
                        <a:buFontTx/>
                        <a:buChar char="-"/>
                      </a:pP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Контент –анализ</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lgn="ct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Групповое </a:t>
                      </a:r>
                      <a:r>
                        <a:rPr lang="ru-RU" sz="1400" dirty="0">
                          <a:solidFill>
                            <a:srgbClr val="002060"/>
                          </a:solidFill>
                          <a:effectLst/>
                          <a:latin typeface="Times New Roman" panose="02020603050405020304" pitchFamily="18" charset="0"/>
                          <a:cs typeface="Times New Roman" panose="02020603050405020304" pitchFamily="18" charset="0"/>
                        </a:rPr>
                        <a:t>обсуждение</a:t>
                      </a:r>
                    </a:p>
                    <a:p>
                      <a:pPr algn="ct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Включённое наблюдение</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Сентябрь, декабрь 2018 г.</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Январь </a:t>
                      </a:r>
                    </a:p>
                    <a:p>
                      <a:pPr marL="0" marR="0" indent="0" algn="l" defTabSz="457200" rtl="0" eaLnBrk="1" fontAlgn="auto" latinLnBrk="0" hangingPunct="1">
                        <a:lnSpc>
                          <a:spcPct val="100000"/>
                        </a:lnSpc>
                        <a:spcBef>
                          <a:spcPts val="0"/>
                        </a:spcBef>
                        <a:spcAft>
                          <a:spcPts val="0"/>
                        </a:spcAft>
                        <a:buClrTx/>
                        <a:buSzTx/>
                        <a:buFontTx/>
                        <a:buNone/>
                        <a:tabLst/>
                        <a:defRPr/>
                      </a:pPr>
                      <a:r>
                        <a:rPr lang="ru-RU" sz="1400" dirty="0" smtClean="0">
                          <a:solidFill>
                            <a:srgbClr val="002060"/>
                          </a:solidFill>
                          <a:effectLst/>
                          <a:latin typeface="Times New Roman" panose="02020603050405020304" pitchFamily="18" charset="0"/>
                          <a:cs typeface="Times New Roman" panose="02020603050405020304" pitchFamily="18" charset="0"/>
                        </a:rPr>
                        <a:t>Август </a:t>
                      </a:r>
                      <a:r>
                        <a:rPr lang="ru-RU" sz="1400" dirty="0" smtClean="0">
                          <a:solidFill>
                            <a:srgbClr val="002060"/>
                          </a:solidFill>
                          <a:effectLst/>
                          <a:latin typeface="Times New Roman" panose="02020603050405020304" pitchFamily="18" charset="0"/>
                          <a:cs typeface="Times New Roman" panose="02020603050405020304" pitchFamily="18" charset="0"/>
                        </a:rPr>
                        <a:t>2019 г.</a:t>
                      </a:r>
                      <a:endParaRPr lang="ru-RU" sz="1400" dirty="0">
                        <a:solidFill>
                          <a:srgbClr val="002060"/>
                        </a:solidFill>
                        <a:effectLst/>
                        <a:latin typeface="Times New Roman" panose="02020603050405020304" pitchFamily="18" charset="0"/>
                        <a:cs typeface="Times New Roman" panose="02020603050405020304" pitchFamily="18" charset="0"/>
                      </a:endParaRPr>
                    </a:p>
                    <a:p>
                      <a:pP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endParaRPr lang="ru-RU" sz="14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Май </a:t>
                      </a:r>
                      <a:r>
                        <a:rPr lang="ru-RU" sz="1400" dirty="0">
                          <a:solidFill>
                            <a:srgbClr val="002060"/>
                          </a:solidFill>
                          <a:effectLst/>
                          <a:latin typeface="Times New Roman" panose="02020603050405020304" pitchFamily="18" charset="0"/>
                          <a:cs typeface="Times New Roman" panose="02020603050405020304" pitchFamily="18" charset="0"/>
                        </a:rPr>
                        <a:t>2019 г.</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Педагоги –психологи;</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Психологи;</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Куратор проекта.</a:t>
                      </a:r>
                    </a:p>
                    <a:p>
                      <a:pPr>
                        <a:spcAft>
                          <a:spcPts val="0"/>
                        </a:spcAft>
                      </a:pPr>
                      <a:r>
                        <a:rPr lang="ru-RU" sz="1400" dirty="0">
                          <a:solidFill>
                            <a:srgbClr val="002060"/>
                          </a:solidFill>
                          <a:effectLst/>
                          <a:latin typeface="Times New Roman" panose="02020603050405020304" pitchFamily="18" charset="0"/>
                          <a:cs typeface="Times New Roman" panose="02020603050405020304" pitchFamily="18" charset="0"/>
                        </a:rPr>
                        <a:t> </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408" marR="24408"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76954237"/>
                  </a:ext>
                </a:extLst>
              </a:tr>
            </a:tbl>
          </a:graphicData>
        </a:graphic>
      </p:graphicFrame>
    </p:spTree>
    <p:extLst>
      <p:ext uri="{BB962C8B-B14F-4D97-AF65-F5344CB8AC3E}">
        <p14:creationId xmlns:p14="http://schemas.microsoft.com/office/powerpoint/2010/main" val="157026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Заголовок 5"/>
          <p:cNvSpPr txBox="1">
            <a:spLocks/>
          </p:cNvSpPr>
          <p:nvPr/>
        </p:nvSpPr>
        <p:spPr>
          <a:xfrm>
            <a:off x="116113" y="0"/>
            <a:ext cx="12192000" cy="512785"/>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28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solidFill>
                  <a:srgbClr val="C00000"/>
                </a:solidFill>
                <a:latin typeface="Times New Roman" panose="02020603050405020304" pitchFamily="18" charset="0"/>
                <a:cs typeface="Times New Roman" panose="02020603050405020304" pitchFamily="18" charset="0"/>
              </a:rPr>
              <a:t>План мониторинга мероприятий проекта</a:t>
            </a:r>
          </a:p>
        </p:txBody>
      </p:sp>
      <p:graphicFrame>
        <p:nvGraphicFramePr>
          <p:cNvPr id="2" name="Таблица 1"/>
          <p:cNvGraphicFramePr>
            <a:graphicFrameLocks noGrp="1"/>
          </p:cNvGraphicFramePr>
          <p:nvPr>
            <p:extLst>
              <p:ext uri="{D42A27DB-BD31-4B8C-83A1-F6EECF244321}">
                <p14:modId xmlns:p14="http://schemas.microsoft.com/office/powerpoint/2010/main" val="3420062341"/>
              </p:ext>
            </p:extLst>
          </p:nvPr>
        </p:nvGraphicFramePr>
        <p:xfrm>
          <a:off x="2" y="754743"/>
          <a:ext cx="12191999" cy="6103257"/>
        </p:xfrm>
        <a:graphic>
          <a:graphicData uri="http://schemas.openxmlformats.org/drawingml/2006/table">
            <a:tbl>
              <a:tblPr firstRow="1" firstCol="1" bandRow="1">
                <a:tableStyleId>{5C22544A-7EE6-4342-B048-85BDC9FD1C3A}</a:tableStyleId>
              </a:tblPr>
              <a:tblGrid>
                <a:gridCol w="2583217">
                  <a:extLst>
                    <a:ext uri="{9D8B030D-6E8A-4147-A177-3AD203B41FA5}">
                      <a16:colId xmlns:a16="http://schemas.microsoft.com/office/drawing/2014/main" val="709747850"/>
                    </a:ext>
                  </a:extLst>
                </a:gridCol>
                <a:gridCol w="4253174">
                  <a:extLst>
                    <a:ext uri="{9D8B030D-6E8A-4147-A177-3AD203B41FA5}">
                      <a16:colId xmlns:a16="http://schemas.microsoft.com/office/drawing/2014/main" val="315728691"/>
                    </a:ext>
                  </a:extLst>
                </a:gridCol>
                <a:gridCol w="2033957">
                  <a:extLst>
                    <a:ext uri="{9D8B030D-6E8A-4147-A177-3AD203B41FA5}">
                      <a16:colId xmlns:a16="http://schemas.microsoft.com/office/drawing/2014/main" val="2001803730"/>
                    </a:ext>
                  </a:extLst>
                </a:gridCol>
                <a:gridCol w="1295521">
                  <a:extLst>
                    <a:ext uri="{9D8B030D-6E8A-4147-A177-3AD203B41FA5}">
                      <a16:colId xmlns:a16="http://schemas.microsoft.com/office/drawing/2014/main" val="3564569716"/>
                    </a:ext>
                  </a:extLst>
                </a:gridCol>
                <a:gridCol w="2026130">
                  <a:extLst>
                    <a:ext uri="{9D8B030D-6E8A-4147-A177-3AD203B41FA5}">
                      <a16:colId xmlns:a16="http://schemas.microsoft.com/office/drawing/2014/main" val="2115456535"/>
                    </a:ext>
                  </a:extLst>
                </a:gridCol>
              </a:tblGrid>
              <a:tr h="6103257">
                <a:tc>
                  <a:txBody>
                    <a:bodyPr/>
                    <a:lstStyle/>
                    <a:p>
                      <a:pPr algn="just">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Деятельность по основным направлениям проекта</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12" marR="36612"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Документация по проекту (циклограмма работы по проекту, письменные отчеты специалистов, журналы посещений занятий)</a:t>
                      </a:r>
                    </a:p>
                    <a:p>
                      <a:pPr algn="just">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план -программа подготовки наставников «В кругу друзей»;</a:t>
                      </a:r>
                    </a:p>
                    <a:p>
                      <a:pPr algn="just">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план- программа работы клуба «Навигатор»;</a:t>
                      </a:r>
                    </a:p>
                    <a:p>
                      <a:pPr algn="just">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-план -программа работы фотостудии «Особый взгляд»;</a:t>
                      </a:r>
                    </a:p>
                    <a:p>
                      <a:pPr algn="just">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план -программа </a:t>
                      </a:r>
                    </a:p>
                    <a:p>
                      <a:pPr algn="just">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«Основы компьютерной грамотности»;</a:t>
                      </a:r>
                    </a:p>
                    <a:p>
                      <a:pPr algn="just">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план -программа спортивно-игрового досуга «Жизнь в движении»;</a:t>
                      </a:r>
                    </a:p>
                    <a:p>
                      <a:pPr marL="285750" indent="-285750" algn="just">
                        <a:spcAft>
                          <a:spcPts val="0"/>
                        </a:spcAft>
                        <a:buFontTx/>
                        <a:buChar char="-"/>
                      </a:pPr>
                      <a:r>
                        <a:rPr lang="ru-RU" sz="1600" dirty="0" smtClean="0">
                          <a:solidFill>
                            <a:srgbClr val="002060"/>
                          </a:solidFill>
                          <a:effectLst/>
                          <a:latin typeface="Times New Roman" panose="02020603050405020304" pitchFamily="18" charset="0"/>
                          <a:cs typeface="Times New Roman" panose="02020603050405020304" pitchFamily="18" charset="0"/>
                        </a:rPr>
                        <a:t>график </a:t>
                      </a:r>
                      <a:r>
                        <a:rPr lang="ru-RU" sz="1600" dirty="0">
                          <a:solidFill>
                            <a:srgbClr val="002060"/>
                          </a:solidFill>
                          <a:effectLst/>
                          <a:latin typeface="Times New Roman" panose="02020603050405020304" pitchFamily="18" charset="0"/>
                          <a:cs typeface="Times New Roman" panose="02020603050405020304" pitchFamily="18" charset="0"/>
                        </a:rPr>
                        <a:t>занятий специалистов в рамках реализации всех представленных программ</a:t>
                      </a:r>
                      <a:r>
                        <a:rPr lang="ru-RU" sz="1600" dirty="0" smtClean="0">
                          <a:solidFill>
                            <a:srgbClr val="002060"/>
                          </a:solidFill>
                          <a:effectLst/>
                          <a:latin typeface="Times New Roman" panose="02020603050405020304" pitchFamily="18" charset="0"/>
                          <a:cs typeface="Times New Roman" panose="02020603050405020304" pitchFamily="18" charset="0"/>
                        </a:rPr>
                        <a:t>;</a:t>
                      </a:r>
                    </a:p>
                    <a:p>
                      <a:pPr marL="285750" indent="-285750" algn="just">
                        <a:spcAft>
                          <a:spcPts val="0"/>
                        </a:spcAft>
                        <a:buFontTx/>
                        <a:buChar char="-"/>
                      </a:pPr>
                      <a:r>
                        <a:rPr lang="ru-RU" sz="1600" dirty="0" smtClean="0">
                          <a:solidFill>
                            <a:srgbClr val="002060"/>
                          </a:solidFill>
                          <a:effectLst/>
                          <a:latin typeface="Times New Roman" panose="02020603050405020304" pitchFamily="18" charset="0"/>
                          <a:cs typeface="Times New Roman" panose="02020603050405020304" pitchFamily="18" charset="0"/>
                        </a:rPr>
                        <a:t>-Журнал посещений</a:t>
                      </a:r>
                      <a:r>
                        <a:rPr lang="ru-RU" sz="1600" baseline="0" dirty="0" smtClean="0">
                          <a:solidFill>
                            <a:srgbClr val="002060"/>
                          </a:solidFill>
                          <a:effectLst/>
                          <a:latin typeface="Times New Roman" panose="02020603050405020304" pitchFamily="18" charset="0"/>
                          <a:cs typeface="Times New Roman" panose="02020603050405020304" pitchFamily="18" charset="0"/>
                        </a:rPr>
                        <a:t> занятий;</a:t>
                      </a:r>
                      <a:endParaRPr lang="ru-RU" sz="1600" dirty="0">
                        <a:solidFill>
                          <a:srgbClr val="002060"/>
                        </a:solidFill>
                        <a:effectLst/>
                        <a:latin typeface="Times New Roman" panose="02020603050405020304" pitchFamily="18" charset="0"/>
                        <a:cs typeface="Times New Roman" panose="02020603050405020304" pitchFamily="18" charset="0"/>
                      </a:endParaRPr>
                    </a:p>
                    <a:p>
                      <a:pPr algn="just">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информация на сайте учреждения о проведённых мероприятиях;</a:t>
                      </a:r>
                    </a:p>
                    <a:p>
                      <a:pPr algn="just">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участники проекта и событий по теме проекта;</a:t>
                      </a:r>
                    </a:p>
                    <a:p>
                      <a:pPr algn="just">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непосредственные исполнители мероприятий проекта и сотрудники учреждения.</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12" marR="36612"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Контент-анализ</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smtClean="0">
                          <a:solidFill>
                            <a:srgbClr val="002060"/>
                          </a:solidFill>
                          <a:effectLst/>
                          <a:latin typeface="Times New Roman" panose="02020603050405020304" pitchFamily="18" charset="0"/>
                          <a:cs typeface="Times New Roman" panose="02020603050405020304" pitchFamily="18" charset="0"/>
                        </a:rPr>
                        <a:t>Наблюдение</a:t>
                      </a: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Групповое обсуждение</a:t>
                      </a:r>
                    </a:p>
                    <a:p>
                      <a:pPr algn="ct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12" marR="36612"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Сентябрь 2018 г.</a:t>
                      </a:r>
                    </a:p>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r>
                        <a:rPr lang="ru-RU" sz="1600" dirty="0" smtClean="0">
                          <a:solidFill>
                            <a:srgbClr val="002060"/>
                          </a:solidFill>
                          <a:effectLst/>
                          <a:latin typeface="Times New Roman" panose="02020603050405020304" pitchFamily="18" charset="0"/>
                          <a:cs typeface="Times New Roman" panose="02020603050405020304" pitchFamily="18" charset="0"/>
                        </a:rPr>
                        <a:t>- </a:t>
                      </a:r>
                      <a:endParaRPr lang="ru-RU" sz="1600" dirty="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p>
                    <a:p>
                      <a:pPr>
                        <a:spcAft>
                          <a:spcPts val="0"/>
                        </a:spcAft>
                      </a:pPr>
                      <a:endParaRPr lang="ru-RU" sz="1600" dirty="0" smtClean="0">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ru-RU" sz="1600" dirty="0" smtClean="0">
                          <a:solidFill>
                            <a:srgbClr val="002060"/>
                          </a:solidFill>
                          <a:effectLst/>
                          <a:latin typeface="Times New Roman" panose="02020603050405020304" pitchFamily="18" charset="0"/>
                          <a:cs typeface="Times New Roman" panose="02020603050405020304" pitchFamily="18" charset="0"/>
                        </a:rPr>
                        <a:t>Сентябрь </a:t>
                      </a:r>
                      <a:r>
                        <a:rPr lang="ru-RU" sz="1600" dirty="0">
                          <a:solidFill>
                            <a:srgbClr val="002060"/>
                          </a:solidFill>
                          <a:effectLst/>
                          <a:latin typeface="Times New Roman" panose="02020603050405020304" pitchFamily="18" charset="0"/>
                          <a:cs typeface="Times New Roman" panose="02020603050405020304" pitchFamily="18" charset="0"/>
                        </a:rPr>
                        <a:t>2019 г.</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12" marR="36612"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Куратор проекта;</a:t>
                      </a:r>
                    </a:p>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с</a:t>
                      </a:r>
                      <a:r>
                        <a:rPr lang="ru-RU" sz="1600" dirty="0" smtClean="0">
                          <a:solidFill>
                            <a:srgbClr val="002060"/>
                          </a:solidFill>
                          <a:effectLst/>
                          <a:latin typeface="Times New Roman" panose="02020603050405020304" pitchFamily="18" charset="0"/>
                          <a:cs typeface="Times New Roman" panose="02020603050405020304" pitchFamily="18" charset="0"/>
                        </a:rPr>
                        <a:t>пециалисты </a:t>
                      </a:r>
                      <a:r>
                        <a:rPr lang="ru-RU" sz="1600" dirty="0">
                          <a:solidFill>
                            <a:srgbClr val="002060"/>
                          </a:solidFill>
                          <a:effectLst/>
                          <a:latin typeface="Times New Roman" panose="02020603050405020304" pitchFamily="18" charset="0"/>
                          <a:cs typeface="Times New Roman" panose="02020603050405020304" pitchFamily="18" charset="0"/>
                        </a:rPr>
                        <a:t>реализующие направления проекта</a:t>
                      </a:r>
                    </a:p>
                    <a:p>
                      <a:pPr>
                        <a:spcAft>
                          <a:spcPts val="0"/>
                        </a:spcAft>
                      </a:pPr>
                      <a:r>
                        <a:rPr lang="ru-RU" sz="1600" dirty="0">
                          <a:solidFill>
                            <a:srgbClr val="002060"/>
                          </a:solidFill>
                          <a:effectLst/>
                          <a:latin typeface="Times New Roman" panose="02020603050405020304" pitchFamily="18" charset="0"/>
                          <a:cs typeface="Times New Roman" panose="02020603050405020304" pitchFamily="18" charset="0"/>
                        </a:rPr>
                        <a:t> </a:t>
                      </a:r>
                      <a:endPar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12" marR="36612"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74547694"/>
                  </a:ext>
                </a:extLst>
              </a:tr>
            </a:tbl>
          </a:graphicData>
        </a:graphic>
      </p:graphicFrame>
    </p:spTree>
    <p:extLst>
      <p:ext uri="{BB962C8B-B14F-4D97-AF65-F5344CB8AC3E}">
        <p14:creationId xmlns:p14="http://schemas.microsoft.com/office/powerpoint/2010/main" val="147291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TM03457496[[fn=Параллакс]]</Template>
  <TotalTime>2133</TotalTime>
  <Words>2705</Words>
  <Application>Microsoft Office PowerPoint</Application>
  <PresentationFormat>Широкоэкранный</PresentationFormat>
  <Paragraphs>387</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Arial Unicode MS</vt:lpstr>
      <vt:lpstr>Calibri</vt:lpstr>
      <vt:lpstr>Corbel</vt:lpstr>
      <vt:lpstr>Times New Roman</vt:lpstr>
      <vt:lpstr>Параллакс</vt:lpstr>
      <vt:lpstr>Краевое государственное учреждение социального обслуживания «Артёмовский социально –реабилитационный центр для несовершеннолетних»</vt:lpstr>
      <vt:lpstr>Презентация PowerPoint</vt:lpstr>
      <vt:lpstr>Презентация PowerPoint</vt:lpstr>
      <vt:lpstr>Презентация PowerPoint</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Кейс № 1</vt:lpstr>
      <vt:lpstr>Кейс № 2</vt:lpstr>
      <vt:lpstr>Отзывы участников</vt:lpstr>
      <vt:lpstr>Анализ эффективности на основе опроса участников</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 Windows</cp:lastModifiedBy>
  <cp:revision>174</cp:revision>
  <dcterms:created xsi:type="dcterms:W3CDTF">2019-06-29T06:48:32Z</dcterms:created>
  <dcterms:modified xsi:type="dcterms:W3CDTF">2020-08-31T09:38:42Z</dcterms:modified>
</cp:coreProperties>
</file>