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36" r:id="rId1"/>
  </p:sldMasterIdLst>
  <p:notesMasterIdLst>
    <p:notesMasterId r:id="rId30"/>
  </p:notesMasterIdLst>
  <p:sldIdLst>
    <p:sldId id="256" r:id="rId2"/>
    <p:sldId id="257" r:id="rId3"/>
    <p:sldId id="733" r:id="rId4"/>
    <p:sldId id="520" r:id="rId5"/>
    <p:sldId id="549" r:id="rId6"/>
    <p:sldId id="548" r:id="rId7"/>
    <p:sldId id="663" r:id="rId8"/>
    <p:sldId id="550" r:id="rId9"/>
    <p:sldId id="746" r:id="rId10"/>
    <p:sldId id="721" r:id="rId11"/>
    <p:sldId id="268" r:id="rId12"/>
    <p:sldId id="732" r:id="rId13"/>
    <p:sldId id="269" r:id="rId14"/>
    <p:sldId id="662" r:id="rId15"/>
    <p:sldId id="499" r:id="rId16"/>
    <p:sldId id="267" r:id="rId17"/>
    <p:sldId id="672" r:id="rId18"/>
    <p:sldId id="673" r:id="rId19"/>
    <p:sldId id="539" r:id="rId20"/>
    <p:sldId id="265" r:id="rId21"/>
    <p:sldId id="704" r:id="rId22"/>
    <p:sldId id="705" r:id="rId23"/>
    <p:sldId id="717" r:id="rId24"/>
    <p:sldId id="718" r:id="rId25"/>
    <p:sldId id="719" r:id="rId26"/>
    <p:sldId id="720" r:id="rId27"/>
    <p:sldId id="623" r:id="rId28"/>
    <p:sldId id="731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Comic Sans MS" panose="030F0702030302020204" pitchFamily="66" charset="0"/>
      <p:regular r:id="rId37"/>
      <p:bold r:id="rId38"/>
      <p:italic r:id="rId39"/>
      <p:boldItalic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A3C"/>
    <a:srgbClr val="699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58"/>
      </p:cViewPr>
      <p:guideLst>
        <p:guide orient="horz" pos="38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Кол-во оформленных событий в МИС, абс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данных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1453372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87-4217-B28E-E404D6002F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данных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2132295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87-4217-B28E-E404D6002F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данных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2168028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87-4217-B28E-E404D6002FE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данных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2426362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87-4217-B28E-E404D6002FE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данных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2355709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87-4217-B28E-E404D6002FE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данных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3751368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A87-4217-B28E-E404D6002FE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данных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5027362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87-4217-B28E-E404D6002FE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данных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5772254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C2-48C1-9E28-7CBFEB5F037A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данных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5693257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C2-48C1-9E28-7CBFEB5F03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55851344"/>
        <c:axId val="1855871728"/>
      </c:barChart>
      <c:catAx>
        <c:axId val="1855851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55871728"/>
        <c:crosses val="autoZero"/>
        <c:auto val="1"/>
        <c:lblAlgn val="ctr"/>
        <c:lblOffset val="100"/>
        <c:noMultiLvlLbl val="0"/>
      </c:catAx>
      <c:valAx>
        <c:axId val="1855871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585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1EA-4937-99E9-E1764173395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9977-4A79-9033-6587504F160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1EA-4937-99E9-E1764173395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1EA-4937-99E9-E1764173395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1EA-4937-99E9-E1764173395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1EA-4937-99E9-E1764173395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1EA-4937-99E9-E1764173395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1EA-4937-99E9-E17641733958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8C72-4579-8FE5-E8AA4C7F11A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DBBC-49BC-B966-D0D98B307F8A}"/>
              </c:ext>
            </c:extLst>
          </c:dPt>
          <c:dLbls>
            <c:dLbl>
              <c:idx val="0"/>
              <c:layout>
                <c:manualLayout>
                  <c:x val="2.4225959844423703E-2"/>
                  <c:y val="-9.0781397096229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EA-4937-99E9-E17641733958}"/>
                </c:ext>
              </c:extLst>
            </c:dLbl>
            <c:dLbl>
              <c:idx val="4"/>
              <c:layout>
                <c:manualLayout>
                  <c:x val="2.0692708333333334E-2"/>
                  <c:y val="7.39528282123947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EA-4937-99E9-E17641733958}"/>
                </c:ext>
              </c:extLst>
            </c:dLbl>
            <c:dLbl>
              <c:idx val="5"/>
              <c:layout>
                <c:manualLayout>
                  <c:x val="-5.6627214566929131E-2"/>
                  <c:y val="3.58472433254601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1EA-4937-99E9-E17641733958}"/>
                </c:ext>
              </c:extLst>
            </c:dLbl>
            <c:dLbl>
              <c:idx val="6"/>
              <c:layout>
                <c:manualLayout>
                  <c:x val="-6.4115567585301833E-2"/>
                  <c:y val="-2.53950605165650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1EA-4937-99E9-E17641733958}"/>
                </c:ext>
              </c:extLst>
            </c:dLbl>
            <c:dLbl>
              <c:idx val="7"/>
              <c:layout>
                <c:manualLayout>
                  <c:x val="-4.6512713254593177E-2"/>
                  <c:y val="-0.109633255234037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1EA-4937-99E9-E17641733958}"/>
                </c:ext>
              </c:extLst>
            </c:dLbl>
            <c:dLbl>
              <c:idx val="8"/>
              <c:layout>
                <c:manualLayout>
                  <c:x val="-6.422178901982091E-2"/>
                  <c:y val="7.55270613206719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72-4579-8FE5-E8AA4C7F11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Осмотр/прием врача</c:v>
                </c:pt>
                <c:pt idx="1">
                  <c:v>Госпитализация</c:v>
                </c:pt>
                <c:pt idx="2">
                  <c:v>Консультация специалиста</c:v>
                </c:pt>
                <c:pt idx="3">
                  <c:v>Анкета оценки рисков</c:v>
                </c:pt>
                <c:pt idx="4">
                  <c:v>Направления в МО</c:v>
                </c:pt>
                <c:pt idx="5">
                  <c:v>Исход беременности</c:v>
                </c:pt>
                <c:pt idx="6">
                  <c:v>Новорожденный</c:v>
                </c:pt>
                <c:pt idx="7">
                  <c:v>Телемедицина</c:v>
                </c:pt>
                <c:pt idx="8">
                  <c:v>Лабораторные иссл.</c:v>
                </c:pt>
                <c:pt idx="9">
                  <c:v>Инструментальные иссл.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966540</c:v>
                </c:pt>
                <c:pt idx="1">
                  <c:v>91790</c:v>
                </c:pt>
                <c:pt idx="2">
                  <c:v>125859</c:v>
                </c:pt>
                <c:pt idx="3">
                  <c:v>429343</c:v>
                </c:pt>
                <c:pt idx="4">
                  <c:v>241041</c:v>
                </c:pt>
                <c:pt idx="5">
                  <c:v>57863</c:v>
                </c:pt>
                <c:pt idx="6">
                  <c:v>40449</c:v>
                </c:pt>
                <c:pt idx="7">
                  <c:v>36125</c:v>
                </c:pt>
                <c:pt idx="8">
                  <c:v>1904375</c:v>
                </c:pt>
                <c:pt idx="9">
                  <c:v>237976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87-4217-B28E-E404D6002FE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67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408115970157189E-2"/>
          <c:y val="2.5451247674887992E-2"/>
          <c:w val="0.42745626743006593"/>
          <c:h val="0.944466424853801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"/>
          <c:dPt>
            <c:idx val="0"/>
            <c:bubble3D val="0"/>
            <c:explosion val="4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1EA-4937-99E9-E1764173395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9977-4A79-9033-6587504F1601}"/>
              </c:ext>
            </c:extLst>
          </c:dPt>
          <c:dPt>
            <c:idx val="2"/>
            <c:bubble3D val="0"/>
            <c:explosion val="3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1EA-4937-99E9-E17641733958}"/>
              </c:ext>
            </c:extLst>
          </c:dPt>
          <c:dPt>
            <c:idx val="3"/>
            <c:bubble3D val="0"/>
            <c:explosion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1EA-4937-99E9-E1764173395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1EA-4937-99E9-E1764173395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1EA-4937-99E9-E1764173395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1EA-4937-99E9-E1764173395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1EA-4937-99E9-E17641733958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8C72-4579-8FE5-E8AA4C7F11A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880D-48C9-A448-214BD8C6A19F}"/>
              </c:ext>
            </c:extLst>
          </c:dPt>
          <c:dLbls>
            <c:dLbl>
              <c:idx val="0"/>
              <c:layout>
                <c:manualLayout>
                  <c:x val="-1.9737708554277834E-3"/>
                  <c:y val="0.152350309461879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EA-4937-99E9-E17641733958}"/>
                </c:ext>
              </c:extLst>
            </c:dLbl>
            <c:dLbl>
              <c:idx val="4"/>
              <c:layout>
                <c:manualLayout>
                  <c:x val="-1.8780034836201526E-2"/>
                  <c:y val="-3.35941080996127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EA-4937-99E9-E17641733958}"/>
                </c:ext>
              </c:extLst>
            </c:dLbl>
            <c:dLbl>
              <c:idx val="5"/>
              <c:layout>
                <c:manualLayout>
                  <c:x val="1.6669571333839669E-2"/>
                  <c:y val="-3.46725662490550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1EA-4937-99E9-E17641733958}"/>
                </c:ext>
              </c:extLst>
            </c:dLbl>
            <c:dLbl>
              <c:idx val="6"/>
              <c:layout>
                <c:manualLayout>
                  <c:x val="6.4006692947303059E-2"/>
                  <c:y val="1.32372305267652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1EA-4937-99E9-E17641733958}"/>
                </c:ext>
              </c:extLst>
            </c:dLbl>
            <c:dLbl>
              <c:idx val="7"/>
              <c:layout>
                <c:manualLayout>
                  <c:x val="8.8502526895402611E-2"/>
                  <c:y val="0.130067704928015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1EA-4937-99E9-E17641733958}"/>
                </c:ext>
              </c:extLst>
            </c:dLbl>
            <c:dLbl>
              <c:idx val="8"/>
              <c:layout>
                <c:manualLayout>
                  <c:x val="-6.422178901982091E-2"/>
                  <c:y val="7.55270613206719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72-4579-8FE5-E8AA4C7F11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8"/>
                <c:pt idx="0">
                  <c:v>СЭМД 1 Направление на оказание медицинских услуг</c:v>
                </c:pt>
                <c:pt idx="1">
                  <c:v>СЭМД 2 Протокол инструментального исследования</c:v>
                </c:pt>
                <c:pt idx="2">
                  <c:v>СЭМД 3 Протокол лабораторного исследования</c:v>
                </c:pt>
                <c:pt idx="3">
                  <c:v>СЭМД 5 Прием (осмотр) врача-специалиста</c:v>
                </c:pt>
                <c:pt idx="4">
                  <c:v>СЭМД 8 Выписной эпикриз из стационара</c:v>
                </c:pt>
                <c:pt idx="5">
                  <c:v>СЭМД 17 Выписной эпикриз родильного дома</c:v>
                </c:pt>
                <c:pt idx="6">
                  <c:v>СЭМД 31 Протокол программного расчета пренатальных рисков</c:v>
                </c:pt>
                <c:pt idx="7">
                  <c:v>СЭМД 48 Направление на неонатальный скрининг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182934</c:v>
                </c:pt>
                <c:pt idx="1">
                  <c:v>81479</c:v>
                </c:pt>
                <c:pt idx="2">
                  <c:v>351972</c:v>
                </c:pt>
                <c:pt idx="3">
                  <c:v>361649</c:v>
                </c:pt>
                <c:pt idx="4">
                  <c:v>41154</c:v>
                </c:pt>
                <c:pt idx="5">
                  <c:v>32661</c:v>
                </c:pt>
                <c:pt idx="6">
                  <c:v>429</c:v>
                </c:pt>
                <c:pt idx="7">
                  <c:v>1641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87-4217-B28E-E404D6002FE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67"/>
      </c:pieChart>
      <c:spPr>
        <a:noFill/>
        <a:ln>
          <a:noFill/>
        </a:ln>
        <a:effectLst/>
      </c:spPr>
    </c:plotArea>
    <c:legend>
      <c:legendPos val="r"/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2893900099913957"/>
          <c:y val="9.5047443042276636E-2"/>
          <c:w val="0.37001300828787365"/>
          <c:h val="0.842322672490401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FC861-2F26-4E34-8AB9-2D08026BAAE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80002-7957-4359-A3E4-1087CBEBB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65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14E6B-8044-40B8-98C5-D10EF719F97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70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EE1B3-5F55-56AE-28B2-9EEE08350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0B6F-B684-FCF1-FC13-004C3B395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FD96C5-1D0A-3159-E2BE-0CF735C2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4D99-1745-4295-9152-A52D5238A6A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335D-96B3-5477-638B-5FB1D06B7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350847-5A07-B738-D65C-BB08584E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CA46-35CA-449C-A8B5-DAA9D02AB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467352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84872-323B-613B-5FB1-4FDF00B5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05C203-C196-5447-A714-AE5F94FDD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B318C6-91EA-9825-C0E1-23A53F2F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4D99-1745-4295-9152-A52D5238A6A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BF633-2499-C883-1652-351B7714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881B44-0BB4-ACCB-4CE0-467CF31DF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CA46-35CA-449C-A8B5-DAA9D02AB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04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0A074E-CE95-EA16-25B8-941F6D77DE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66D3B8-3F7C-73FD-626E-C1F8CE779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D3344B-9E5E-3A41-767C-EEA66007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4D99-1745-4295-9152-A52D5238A6A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867F19-32EC-CD53-0D26-0D102612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165B8-A080-FC4F-2317-9616612A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CA46-35CA-449C-A8B5-DAA9D02AB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876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4D99-1745-4295-9152-A52D5238A6A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CA46-35CA-449C-A8B5-DAA9D02AB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0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3B55F-F346-EC1B-C229-D83D7277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C95EDB-E849-86D1-A8DB-3DA47EEE1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18C608-448B-4A6D-3FC2-BB0285864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4D99-1745-4295-9152-A52D5238A6A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A0224-2D91-FDD1-DC7B-9A859E80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265B5B-1D2B-9C79-6C5F-006FBF06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CA46-35CA-449C-A8B5-DAA9D02AB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81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48042-CF29-066C-80EC-23473087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ED6D46-A531-7DA5-87BE-50EF466B9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AD602E-5093-BD76-54E9-31B79ADA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4D99-1745-4295-9152-A52D5238A6A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1A245-578F-0ABE-65EB-B20467D4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78DA1-718F-D172-0154-FE82EB9F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CA46-35CA-449C-A8B5-DAA9D02AB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52568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3309F-571C-13EB-1C29-D92287CC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FE920-A876-01DC-6FD0-57E97EC10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FC9D12-AF13-F5F9-177B-6CB729470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099A6C-7443-9FE9-C2EA-73466908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4D99-1745-4295-9152-A52D5238A6A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392732-F543-70B4-3AFC-5252032A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1498D9-C3BE-A117-8B35-6A6095B4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CA46-35CA-449C-A8B5-DAA9D02AB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92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C86E-0F3B-BE17-43F9-90BFA837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E62926-E55B-EDFC-74D9-195DE0E36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A742F2-F09E-A30D-BD4A-D91F938CA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9C4D65-EDA7-07D1-8A74-DCDF85569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23B245-EF2A-5791-6B04-0C68AD77D6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CDE82D-BB3B-D362-9560-DD11F318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4D99-1745-4295-9152-A52D5238A6A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20D338-1652-CB67-9B2E-98050BE5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72428F-2A78-D1AB-A8A1-91541066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CA46-35CA-449C-A8B5-DAA9D02AB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CBA2D-5443-9AC2-062A-C231661E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B18C02-169C-1D6B-3274-945B366B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4D99-1745-4295-9152-A52D5238A6A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241DA8-73CA-FCE3-FEB0-EACAD031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F60725-8E3B-2E30-502C-972E07AC8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CA46-35CA-449C-A8B5-DAA9D02AB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979394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8784A7-9627-2E76-06E5-15E0BDBA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4D99-1745-4295-9152-A52D5238A6A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E1E86-FF1F-6DFD-85C5-2DCA90786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D28880-FD1E-2EB0-E8B7-C61C0EFD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CA46-35CA-449C-A8B5-DAA9D02AB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048449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E96EB-F1D5-3473-67C1-8A9A06A1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581426-7BF2-BF2E-0453-E984A667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E46BA5-A952-6E52-3C14-C10DE30A5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529AFD-69D0-FC57-DDB3-E51464BA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4D99-1745-4295-9152-A52D5238A6A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020132-3C0B-5F48-8126-0FEBF2620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9C3318-992E-CE61-44F8-170F7102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CA46-35CA-449C-A8B5-DAA9D02AB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39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2C6CF-CBE7-469F-368E-5DBF84EBA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9D2407-4EAD-9C7A-8DB3-12DFA515A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C20B45-8C75-6990-81FC-324F55346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98D949-6904-EE28-4322-14F80DDF8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4D99-1745-4295-9152-A52D5238A6A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7BB82E-E701-2454-97FD-08EC94CCF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5332AC-77E8-2E89-823E-FF6A83398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CA46-35CA-449C-A8B5-DAA9D02AB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2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07618-BF9F-FDC7-4616-16C47BCB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F132D6-2C46-77CF-EB2B-7D401FE2C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E257C5-055E-1094-F626-6DFB8FC37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54D99-1745-4295-9152-A52D5238A6A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E030B8-954A-0886-0A4F-B43D5E0C8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E6B6D-0F6E-BE1C-E9B1-12BE90595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BCA46-35CA-449C-A8B5-DAA9D02AB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4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4.jp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59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g"/><Relationship Id="rId5" Type="http://schemas.openxmlformats.org/officeDocument/2006/relationships/image" Target="../media/image57.png"/><Relationship Id="rId4" Type="http://schemas.openxmlformats.org/officeDocument/2006/relationships/hyperlink" Target="mailto:79221588789@ya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C1B7A6-3730-D122-ACE4-616252570956}"/>
              </a:ext>
            </a:extLst>
          </p:cNvPr>
          <p:cNvSpPr/>
          <p:nvPr/>
        </p:nvSpPr>
        <p:spPr>
          <a:xfrm>
            <a:off x="324852" y="6231104"/>
            <a:ext cx="2280844" cy="288000"/>
          </a:xfrm>
          <a:prstGeom prst="rect">
            <a:avLst/>
          </a:prstGeom>
          <a:solidFill>
            <a:srgbClr val="DD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636522-2536-BF0F-3223-00E3D4D94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4452"/>
            <a:ext cx="12192000" cy="14994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ADBA18-0326-06DC-268E-42B0A407B121}"/>
              </a:ext>
            </a:extLst>
          </p:cNvPr>
          <p:cNvSpPr txBox="1"/>
          <p:nvPr/>
        </p:nvSpPr>
        <p:spPr>
          <a:xfrm>
            <a:off x="271729" y="6211729"/>
            <a:ext cx="23889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ea typeface="DIN 2014 Narrow" panose="020B0506020202020204" pitchFamily="34" charset="-52"/>
                <a:cs typeface="Times New Roman" panose="02020603050405020304" pitchFamily="18" charset="0"/>
              </a:rPr>
              <a:t>АКУШЕРАМ И ГИНЕКОЛОГАМ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2AE2318-81C5-4EEC-9736-67E5C9014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35" y="304120"/>
            <a:ext cx="11562348" cy="259773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6996B4"/>
                </a:solidFill>
                <a:latin typeface="Times New Roman" panose="02020603050405020304" pitchFamily="18" charset="0"/>
                <a:ea typeface="DIN 2014 Narrow" panose="020B0506020202020204" pitchFamily="34" charset="-52"/>
                <a:cs typeface="Times New Roman" panose="02020603050405020304" pitchFamily="18" charset="0"/>
              </a:rPr>
              <a:t>IT-технологии в здравоохранении: </a:t>
            </a:r>
            <a:br>
              <a:rPr lang="ru-RU" sz="2800" b="1" dirty="0">
                <a:solidFill>
                  <a:srgbClr val="6996B4"/>
                </a:solidFill>
                <a:latin typeface="Times New Roman" panose="02020603050405020304" pitchFamily="18" charset="0"/>
                <a:ea typeface="DIN 2014 Narrow" panose="020B0506020202020204" pitchFamily="34" charset="-52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6996B4"/>
                </a:solidFill>
                <a:latin typeface="Times New Roman" panose="02020603050405020304" pitchFamily="18" charset="0"/>
                <a:ea typeface="DIN 2014 Narrow" panose="020B0506020202020204" pitchFamily="34" charset="-52"/>
                <a:cs typeface="Times New Roman" panose="02020603050405020304" pitchFamily="18" charset="0"/>
              </a:rPr>
              <a:t>ВИМИС, системы мониторинга беременных и поддержки принятия клинических решений, «персональные помощники врача»</a:t>
            </a:r>
            <a:br>
              <a:rPr lang="ru-RU" sz="2800" b="1" dirty="0">
                <a:solidFill>
                  <a:srgbClr val="6996B4"/>
                </a:solidFill>
                <a:latin typeface="Times New Roman" panose="02020603050405020304" pitchFamily="18" charset="0"/>
                <a:ea typeface="DIN 2014 Narrow" panose="020B0506020202020204" pitchFamily="34" charset="-52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6996B4"/>
                </a:solidFill>
                <a:latin typeface="Times New Roman" panose="02020603050405020304" pitchFamily="18" charset="0"/>
                <a:ea typeface="DIN 2014 Narrow" panose="020B0506020202020204" pitchFamily="34" charset="-52"/>
                <a:cs typeface="Times New Roman" panose="02020603050405020304" pitchFamily="18" charset="0"/>
              </a:rPr>
            </a:br>
            <a:r>
              <a:rPr lang="ru-RU" sz="2800" b="1" i="1" u="sng" dirty="0">
                <a:solidFill>
                  <a:srgbClr val="6996B4"/>
                </a:solidFill>
                <a:latin typeface="Times New Roman" panose="02020603050405020304" pitchFamily="18" charset="0"/>
                <a:ea typeface="DIN 2014 Narrow" panose="020B0506020202020204" pitchFamily="34" charset="-52"/>
                <a:cs typeface="Times New Roman" panose="02020603050405020304" pitchFamily="18" charset="0"/>
              </a:rPr>
              <a:t>Как сделать так, чтобы они облегчали, а не осложняли работу? </a:t>
            </a:r>
          </a:p>
        </p:txBody>
      </p:sp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C9E62F67-E35F-DC26-1D4B-E35C2312C124}"/>
              </a:ext>
            </a:extLst>
          </p:cNvPr>
          <p:cNvSpPr txBox="1">
            <a:spLocks/>
          </p:cNvSpPr>
          <p:nvPr/>
        </p:nvSpPr>
        <p:spPr>
          <a:xfrm>
            <a:off x="240136" y="3824716"/>
            <a:ext cx="11442784" cy="2230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Анкудинов Николай Олегович</a:t>
            </a:r>
          </a:p>
          <a:p>
            <a:pPr algn="l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Руководитель акушерского дистанционного консультативного центра, врач-акушер-гинеколог 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ГБУЗ СО «ЕКПЦ»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Член Междисциплинарной ассоциации специалистов репродуктивной медицины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Член Ассоциации менеджеров медицинских организаций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5358F9-E428-1003-92D8-603F6A0A4E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474" b="26560"/>
          <a:stretch/>
        </p:blipFill>
        <p:spPr bwMode="auto">
          <a:xfrm>
            <a:off x="8871626" y="3049424"/>
            <a:ext cx="2736304" cy="136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40E54E-3090-D5BF-7BC3-34B4F8D50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18" y="3041152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34220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3027" y="2213732"/>
            <a:ext cx="3105928" cy="406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229720" y="6278349"/>
            <a:ext cx="290557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4450"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defRPr/>
            </a:pPr>
            <a:r>
              <a:rPr lang="ru-RU" sz="2000" b="1" dirty="0">
                <a:latin typeface="Times New Roman"/>
                <a:cs typeface="Times New Roman"/>
              </a:rPr>
              <a:t>Преэклампсия</a:t>
            </a:r>
            <a:endParaRPr lang="ru-RU" sz="2000" dirty="0"/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3562497" y="6278349"/>
            <a:ext cx="251928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4450"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defRPr/>
            </a:pPr>
            <a:r>
              <a:rPr lang="ru-RU" sz="2000" b="1" dirty="0">
                <a:latin typeface="Times New Roman"/>
                <a:cs typeface="Times New Roman"/>
              </a:rPr>
              <a:t>Поражения печени</a:t>
            </a:r>
            <a:endParaRPr lang="ru-RU" sz="2000" dirty="0"/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508986" y="6150114"/>
            <a:ext cx="283704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4450"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defRPr/>
            </a:pPr>
            <a:r>
              <a:rPr lang="ru-RU" sz="2000" b="1" dirty="0">
                <a:latin typeface="Times New Roman"/>
                <a:cs typeface="Times New Roman"/>
              </a:rPr>
              <a:t>Отклонения по дневнику пациента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109677" y="1094936"/>
            <a:ext cx="72974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defRPr/>
            </a:pPr>
            <a:r>
              <a:rPr lang="ru-RU" sz="2800" b="1" dirty="0">
                <a:latin typeface="Times New Roman"/>
                <a:cs typeface="Times New Roman"/>
              </a:rPr>
              <a:t>Сервис-бот мобильных уведомлений </a:t>
            </a:r>
          </a:p>
          <a:p>
            <a:pPr marL="45720" algn="ctr">
              <a:defRPr/>
            </a:pPr>
            <a:r>
              <a:rPr lang="ru-RU" sz="2800" b="1" dirty="0">
                <a:latin typeface="Times New Roman"/>
                <a:cs typeface="Times New Roman"/>
              </a:rPr>
              <a:t>о Критических Акушерских Состояниях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b="9724"/>
          <a:stretch/>
        </p:blipFill>
        <p:spPr bwMode="auto">
          <a:xfrm>
            <a:off x="3461992" y="2203364"/>
            <a:ext cx="2720294" cy="391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0F4D01-961C-63A5-DC9F-83170EA10366}"/>
              </a:ext>
            </a:extLst>
          </p:cNvPr>
          <p:cNvSpPr txBox="1"/>
          <p:nvPr/>
        </p:nvSpPr>
        <p:spPr>
          <a:xfrm>
            <a:off x="4968141" y="379596"/>
            <a:ext cx="6123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u="sng" dirty="0">
                <a:latin typeface="Times New Roman"/>
                <a:cs typeface="Times New Roman"/>
              </a:rPr>
              <a:t>Персональные помощники врача</a:t>
            </a:r>
            <a:endParaRPr lang="ru-RU" sz="2400" i="1" u="sng" dirty="0"/>
          </a:p>
        </p:txBody>
      </p:sp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285C2DB3-675A-BF5A-E93A-CF2AEE2D0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7079" y="1737661"/>
            <a:ext cx="2720294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4450"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defRPr/>
            </a:pPr>
            <a:r>
              <a:rPr lang="ru-RU" sz="2000" b="1" dirty="0">
                <a:latin typeface="Times New Roman"/>
                <a:cs typeface="Times New Roman"/>
              </a:rPr>
              <a:t>СИГНАЛЫ:</a:t>
            </a:r>
          </a:p>
          <a:p>
            <a:pPr marL="387350" indent="-342900" algn="ctr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Отклонения по дневникам пациента</a:t>
            </a:r>
          </a:p>
          <a:p>
            <a:pPr marL="387350" indent="-342900" algn="ctr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ПЭ</a:t>
            </a:r>
          </a:p>
          <a:p>
            <a:pPr marL="387350" indent="-342900" algn="ctr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Анемия</a:t>
            </a:r>
          </a:p>
          <a:p>
            <a:pPr marL="387350" indent="-342900" algn="ctr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Поражения печени</a:t>
            </a:r>
          </a:p>
          <a:p>
            <a:pPr marL="387350" indent="-342900" algn="ctr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Гипергликемия</a:t>
            </a:r>
          </a:p>
          <a:p>
            <a:pPr marL="387350" indent="-342900" algn="ctr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Тромбоцитопения</a:t>
            </a:r>
          </a:p>
          <a:p>
            <a:pPr marL="387350" indent="-342900" algn="ctr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 Протеинурия </a:t>
            </a:r>
          </a:p>
          <a:p>
            <a:pPr marL="387350" indent="-342900" algn="ctr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/>
                <a:cs typeface="Times New Roman"/>
              </a:rPr>
              <a:t>COVID19 </a:t>
            </a:r>
            <a:endParaRPr lang="ru-RU" sz="2000" dirty="0">
              <a:latin typeface="Times New Roman"/>
              <a:cs typeface="Times New Roman"/>
            </a:endParaRPr>
          </a:p>
          <a:p>
            <a:pPr marL="387350" indent="-342900" algn="ctr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Кровотечение</a:t>
            </a:r>
          </a:p>
          <a:p>
            <a:pPr marL="387350" indent="-342900" algn="ctr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Гипертензия</a:t>
            </a:r>
          </a:p>
          <a:p>
            <a:pPr algn="ctr">
              <a:defRPr/>
            </a:pPr>
            <a:endParaRPr lang="ru-RU" sz="2000" dirty="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000" b="1" dirty="0">
                <a:latin typeface="Times New Roman"/>
                <a:cs typeface="Times New Roman"/>
              </a:rPr>
              <a:t>и ДРУГИЕ…</a:t>
            </a:r>
            <a:endParaRPr lang="ru-RU" sz="2000" b="1" dirty="0"/>
          </a:p>
        </p:txBody>
      </p:sp>
      <p:pic>
        <p:nvPicPr>
          <p:cNvPr id="5" name="Picture 2" descr="https://i.mycdn.me/image?id=899954559199&amp;t=0&amp;plc=API&amp;viewToken=Sn_fc1v55DH8G4zOnvdw_g&amp;tkn=*fsmn3-DNqAT6c79q_3iGqAiid0U">
            <a:extLst>
              <a:ext uri="{FF2B5EF4-FFF2-40B4-BE49-F238E27FC236}">
                <a16:creationId xmlns:a16="http://schemas.microsoft.com/office/drawing/2014/main" id="{D2449EA1-91F0-1ECC-BA02-2C34EA8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9"/>
          <a:stretch/>
        </p:blipFill>
        <p:spPr bwMode="auto">
          <a:xfrm>
            <a:off x="6392368" y="2368960"/>
            <a:ext cx="3014711" cy="36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052643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5694" y="923330"/>
            <a:ext cx="1001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«МОЙ ДНЕВНИК» </a:t>
            </a:r>
          </a:p>
        </p:txBody>
      </p:sp>
      <p:pic>
        <p:nvPicPr>
          <p:cNvPr id="8" name="Picture 2" descr="https://i.mycdn.me/image?id=905384981983&amp;plc=API&amp;aid=1251240704&amp;tkn=*EJ11j6PsczyuesLXK_tuMUQKlJA&amp;fn=w_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4995"/>
            <a:ext cx="3080880" cy="323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35694" y="2478253"/>
            <a:ext cx="1508283" cy="294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08289-E6C3-421D-78D6-D834FF284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813" y="1384995"/>
            <a:ext cx="3452359" cy="395103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871838-B4E5-ED67-15F5-29A0CE52A416}"/>
              </a:ext>
            </a:extLst>
          </p:cNvPr>
          <p:cNvSpPr/>
          <p:nvPr/>
        </p:nvSpPr>
        <p:spPr>
          <a:xfrm>
            <a:off x="3438897" y="3710598"/>
            <a:ext cx="2393152" cy="6152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9BAEF6B-B78B-5B48-EF43-70F7AA50F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3861" y="1830063"/>
            <a:ext cx="2066925" cy="21431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3A6E05-8D21-E1FE-F49E-67076D7A8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4801" y="4652161"/>
            <a:ext cx="2152650" cy="20193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28CA99E-C634-83B8-6209-1FC9981FB052}"/>
              </a:ext>
            </a:extLst>
          </p:cNvPr>
          <p:cNvSpPr txBox="1"/>
          <p:nvPr/>
        </p:nvSpPr>
        <p:spPr>
          <a:xfrm>
            <a:off x="9942358" y="4156041"/>
            <a:ext cx="16175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ПУЛЬС</a:t>
            </a:r>
            <a:endParaRPr lang="ru-RU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9327D7-0680-8576-F54D-426D6B6A96BE}"/>
              </a:ext>
            </a:extLst>
          </p:cNvPr>
          <p:cNvSpPr txBox="1"/>
          <p:nvPr/>
        </p:nvSpPr>
        <p:spPr>
          <a:xfrm>
            <a:off x="9183623" y="1122177"/>
            <a:ext cx="29074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Артериальное Давление</a:t>
            </a:r>
            <a:endParaRPr lang="ru-RU" sz="24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8333345-6559-8E4E-6D11-EC6933B35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3172" y="1406428"/>
            <a:ext cx="2679799" cy="50618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EBAE3D-8EAE-C15A-FEBE-612C836226CE}"/>
              </a:ext>
            </a:extLst>
          </p:cNvPr>
          <p:cNvSpPr txBox="1"/>
          <p:nvPr/>
        </p:nvSpPr>
        <p:spPr bwMode="auto">
          <a:xfrm>
            <a:off x="4878638" y="421560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u="sng" dirty="0">
                <a:latin typeface="Times New Roman"/>
                <a:cs typeface="Times New Roman"/>
              </a:rPr>
              <a:t>Дневник самоконтроля пациента</a:t>
            </a:r>
            <a:endParaRPr lang="ru-RU" sz="2000" i="1" u="sng" dirty="0"/>
          </a:p>
        </p:txBody>
      </p:sp>
    </p:spTree>
    <p:extLst>
      <p:ext uri="{BB962C8B-B14F-4D97-AF65-F5344CB8AC3E}">
        <p14:creationId xmlns:p14="http://schemas.microsoft.com/office/powerpoint/2010/main" val="241504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5694" y="923330"/>
            <a:ext cx="1001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«МОЙ ДНЕВНИК» </a:t>
            </a:r>
          </a:p>
        </p:txBody>
      </p:sp>
      <p:pic>
        <p:nvPicPr>
          <p:cNvPr id="8" name="Picture 2" descr="https://i.mycdn.me/image?id=905384981983&amp;plc=API&amp;aid=1251240704&amp;tkn=*EJ11j6PsczyuesLXK_tuMUQKlJA&amp;fn=w_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4995"/>
            <a:ext cx="3080880" cy="323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35694" y="2478253"/>
            <a:ext cx="1508283" cy="294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348" y="1385075"/>
            <a:ext cx="2260138" cy="41595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162" y="2554686"/>
            <a:ext cx="2273488" cy="4199265"/>
          </a:xfrm>
          <a:prstGeom prst="rect">
            <a:avLst/>
          </a:prstGeom>
        </p:spPr>
      </p:pic>
      <p:pic>
        <p:nvPicPr>
          <p:cNvPr id="9220" name="Picture 4" descr="https://i.mycdn.me/image?id=899954559199&amp;t=0&amp;plc=API&amp;viewToken=Sn_fc1v55DH8G4zOnvdw_g&amp;tkn=*fsmn3-DNqAT6c79q_3iGqAiid0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7"/>
          <a:stretch/>
        </p:blipFill>
        <p:spPr bwMode="auto">
          <a:xfrm>
            <a:off x="9449466" y="3398460"/>
            <a:ext cx="2603321" cy="317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CEA799-F5E8-AE65-9B6B-0710E1D3E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121" y="4667976"/>
            <a:ext cx="2133600" cy="20859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08289-E6C3-421D-78D6-D834FF2841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084" y="1384995"/>
            <a:ext cx="3530715" cy="404070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871838-B4E5-ED67-15F5-29A0CE52A416}"/>
              </a:ext>
            </a:extLst>
          </p:cNvPr>
          <p:cNvSpPr/>
          <p:nvPr/>
        </p:nvSpPr>
        <p:spPr>
          <a:xfrm>
            <a:off x="3772739" y="4667976"/>
            <a:ext cx="2310954" cy="3166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4EC57-FFAA-DCC5-81AB-FABBD30F1050}"/>
              </a:ext>
            </a:extLst>
          </p:cNvPr>
          <p:cNvSpPr txBox="1"/>
          <p:nvPr/>
        </p:nvSpPr>
        <p:spPr bwMode="auto">
          <a:xfrm>
            <a:off x="4878638" y="421560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u="sng" dirty="0">
                <a:latin typeface="Times New Roman"/>
                <a:cs typeface="Times New Roman"/>
              </a:rPr>
              <a:t>Дневник самоконтроля пациента</a:t>
            </a:r>
            <a:endParaRPr lang="ru-RU" sz="2000" i="1" u="sng" dirty="0"/>
          </a:p>
        </p:txBody>
      </p:sp>
    </p:spTree>
    <p:extLst>
      <p:ext uri="{BB962C8B-B14F-4D97-AF65-F5344CB8AC3E}">
        <p14:creationId xmlns:p14="http://schemas.microsoft.com/office/powerpoint/2010/main" val="402006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5694" y="923330"/>
            <a:ext cx="1001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«МОЙ ДНЕВНИК» </a:t>
            </a:r>
          </a:p>
        </p:txBody>
      </p:sp>
      <p:pic>
        <p:nvPicPr>
          <p:cNvPr id="8" name="Picture 2" descr="https://i.mycdn.me/image?id=905384981983&amp;plc=API&amp;aid=1251240704&amp;tkn=*EJ11j6PsczyuesLXK_tuMUQKlJA&amp;fn=w_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7" y="1650157"/>
            <a:ext cx="3931920" cy="412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07535" y="3038680"/>
            <a:ext cx="1508283" cy="294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849006-3009-A414-2088-B6EC24D17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656" y="1487287"/>
            <a:ext cx="4286848" cy="49060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7C1A69-7438-E843-8B58-DBEC61668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476" y="3402330"/>
            <a:ext cx="2438400" cy="211455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A5B2574-7693-01D7-865A-F50D8EED3298}"/>
              </a:ext>
            </a:extLst>
          </p:cNvPr>
          <p:cNvSpPr/>
          <p:nvPr/>
        </p:nvSpPr>
        <p:spPr>
          <a:xfrm>
            <a:off x="5610575" y="5115254"/>
            <a:ext cx="2232945" cy="4016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0841F9A-6A45-8EB0-47AB-0C0A6F221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3083" y="1846660"/>
            <a:ext cx="3002414" cy="34364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E1D470-FDDD-B1EA-CF83-27B68085401F}"/>
              </a:ext>
            </a:extLst>
          </p:cNvPr>
          <p:cNvSpPr txBox="1"/>
          <p:nvPr/>
        </p:nvSpPr>
        <p:spPr bwMode="auto">
          <a:xfrm>
            <a:off x="4878638" y="421560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u="sng" dirty="0">
                <a:latin typeface="Times New Roman"/>
                <a:cs typeface="Times New Roman"/>
              </a:rPr>
              <a:t>Дневник самоконтроля пациента</a:t>
            </a:r>
            <a:endParaRPr lang="ru-RU" sz="2000" i="1" u="sng" dirty="0"/>
          </a:p>
        </p:txBody>
      </p:sp>
    </p:spTree>
    <p:extLst>
      <p:ext uri="{BB962C8B-B14F-4D97-AF65-F5344CB8AC3E}">
        <p14:creationId xmlns:p14="http://schemas.microsoft.com/office/powerpoint/2010/main" val="82418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4878638" y="421560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u="sng" dirty="0">
                <a:latin typeface="Times New Roman"/>
                <a:cs typeface="Times New Roman"/>
              </a:rPr>
              <a:t>Дистанционный мониторинг здоровья</a:t>
            </a:r>
            <a:endParaRPr lang="ru-RU" sz="2000" i="1" u="sng" dirty="0"/>
          </a:p>
        </p:txBody>
      </p:sp>
      <p:pic>
        <p:nvPicPr>
          <p:cNvPr id="1027" name="Picture 3" descr="Беременная за компьютером.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693228" y="3929949"/>
            <a:ext cx="3234612" cy="2156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39802" y="1515776"/>
            <a:ext cx="2141463" cy="2141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264160" y="869445"/>
            <a:ext cx="789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#Личный_кабинет_аист_смарт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5F97F90-1890-4FB8-6B0E-98F54E546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807535"/>
              </p:ext>
            </p:extLst>
          </p:nvPr>
        </p:nvGraphicFramePr>
        <p:xfrm>
          <a:off x="264160" y="1477735"/>
          <a:ext cx="8123407" cy="516103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32852">
                  <a:extLst>
                    <a:ext uri="{9D8B030D-6E8A-4147-A177-3AD203B41FA5}">
                      <a16:colId xmlns:a16="http://schemas.microsoft.com/office/drawing/2014/main" val="239608784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852815311"/>
                    </a:ext>
                  </a:extLst>
                </a:gridCol>
                <a:gridCol w="1422043">
                  <a:extLst>
                    <a:ext uri="{9D8B030D-6E8A-4147-A177-3AD203B41FA5}">
                      <a16:colId xmlns:a16="http://schemas.microsoft.com/office/drawing/2014/main" val="215724543"/>
                    </a:ext>
                  </a:extLst>
                </a:gridCol>
                <a:gridCol w="1439385">
                  <a:extLst>
                    <a:ext uri="{9D8B030D-6E8A-4147-A177-3AD203B41FA5}">
                      <a16:colId xmlns:a16="http://schemas.microsoft.com/office/drawing/2014/main" val="1979879148"/>
                    </a:ext>
                  </a:extLst>
                </a:gridCol>
                <a:gridCol w="1751542">
                  <a:extLst>
                    <a:ext uri="{9D8B030D-6E8A-4147-A177-3AD203B41FA5}">
                      <a16:colId xmlns:a16="http://schemas.microsoft.com/office/drawing/2014/main" val="1382609424"/>
                    </a:ext>
                  </a:extLst>
                </a:gridCol>
                <a:gridCol w="1439385">
                  <a:extLst>
                    <a:ext uri="{9D8B030D-6E8A-4147-A177-3AD203B41FA5}">
                      <a16:colId xmlns:a16="http://schemas.microsoft.com/office/drawing/2014/main" val="169184012"/>
                    </a:ext>
                  </a:extLst>
                </a:gridCol>
              </a:tblGrid>
              <a:tr h="2828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30.09.2022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2527551"/>
                  </a:ext>
                </a:extLst>
              </a:tr>
              <a:tr h="2747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Электронные дневники самоконтроля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9045"/>
                  </a:ext>
                </a:extLst>
              </a:tr>
              <a:tr h="274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Патология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6847011"/>
                  </a:ext>
                </a:extLst>
              </a:tr>
              <a:tr h="290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41519425"/>
                  </a:ext>
                </a:extLst>
              </a:tr>
              <a:tr h="282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3208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87,3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847796"/>
                  </a:ext>
                </a:extLst>
              </a:tr>
              <a:tr h="282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3991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68,4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1846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8726482"/>
                  </a:ext>
                </a:extLst>
              </a:tr>
              <a:tr h="282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4199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7376254"/>
                  </a:ext>
                </a:extLst>
              </a:tr>
              <a:tr h="282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4668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5752092"/>
                  </a:ext>
                </a:extLst>
              </a:tr>
              <a:tr h="282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5714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6134616"/>
                  </a:ext>
                </a:extLst>
              </a:tr>
              <a:tr h="282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4726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5588659"/>
                  </a:ext>
                </a:extLst>
              </a:tr>
              <a:tr h="282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4792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21390459"/>
                  </a:ext>
                </a:extLst>
              </a:tr>
              <a:tr h="282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5597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0187074"/>
                  </a:ext>
                </a:extLst>
              </a:tr>
              <a:tr h="290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5469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5038686"/>
                  </a:ext>
                </a:extLst>
              </a:tr>
              <a:tr h="1980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Октябрь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5789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5680618"/>
                  </a:ext>
                </a:extLst>
              </a:tr>
              <a:tr h="290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6021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6932282"/>
                  </a:ext>
                </a:extLst>
              </a:tr>
              <a:tr h="290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5559</a:t>
                      </a: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</a:t>
                      </a: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</a:t>
                      </a: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6006</a:t>
                      </a: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292519"/>
                  </a:ext>
                </a:extLst>
              </a:tr>
              <a:tr h="290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59733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5380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65113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91539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1757" y="1"/>
            <a:ext cx="8514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процессов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18756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b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ВРАЧУ </a:t>
            </a:r>
            <a:r>
              <a:rPr lang="ru-RU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2400" b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ВИЗУАЛЬНОГО ПРЕДСТАВЛЕНИЕ </a:t>
            </a:r>
          </a:p>
          <a:p>
            <a:pPr algn="ctr"/>
            <a:r>
              <a:rPr lang="ru-RU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состоянии </a:t>
            </a:r>
            <a:r>
              <a:rPr lang="ru-RU" sz="2400" b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ru-RU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</a:t>
            </a:r>
            <a:r>
              <a:rPr lang="ru-RU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algn="ctr"/>
            <a:r>
              <a:rPr lang="ru-RU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b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ЭТАПАХ ОКАЗАНИЯ ПОМОЩИ </a:t>
            </a:r>
          </a:p>
          <a:p>
            <a:pPr algn="ctr"/>
            <a:r>
              <a:rPr lang="ru-RU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дополнительных каких-либо действий…</a:t>
            </a:r>
            <a:endParaRPr lang="ru-RU" sz="2400" dirty="0"/>
          </a:p>
        </p:txBody>
      </p:sp>
      <p:pic>
        <p:nvPicPr>
          <p:cNvPr id="5" name="Picture 9" descr="http://www.kifsox.ru/images/2012-10-11/provedeno-pozachergove-zasidannja-oblasnoi-komisii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359" y="5121075"/>
            <a:ext cx="606876" cy="60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http://solarhome.ru.for-test-only.ru/img/signs/sign_exclam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62" y="5121075"/>
            <a:ext cx="634317" cy="6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&amp;Icy;&amp;kcy;&amp;ocy;&amp;ncy;&amp;kcy;&amp;acy; &amp;shchcy;&amp;icy;&amp;tcy;, &amp;icy;&amp;kcy;&amp;ocy;&amp;ncy;&amp;kcy;&amp;acy; &amp;ocy;&amp;khcy;&amp;rcy;&amp;acy;&amp;ncy;&amp;acy;, &amp;icy;&amp;kcy;&amp;ocy;&amp;ncy;&amp;kcy;&amp;acy; &amp;kcy;&amp;rcy;&amp;acy;&amp;scy;&amp;ncy;&amp;ycy;&amp;jcy;, &amp;icy;&amp;kcy;&amp;ocy;&amp;ncy;&amp;kcy;&amp;acy; &amp;acy;&amp;ncy;&amp;tcy;&amp;icy;&amp;vcy;&amp;icy;&amp;rcy;&amp;ucy;&amp;scy;&amp;ycy;, &amp;icy;&amp;kcy;&amp;ocy;&amp;ncy;&amp;kcy;&amp;acy; shield, &amp;icy;&amp;kcy;&amp;ocy;&amp;ncy;&amp;kcy;&amp;acy; red, &amp;icy;&amp;kcy;&amp;ocy;&amp;ncy;&amp;kcy;&amp;acy; protection, &amp;icy;&amp;kcy;&amp;ocy;&amp;ncy;&amp;kcy;&amp;acy; antivirus. &amp;Scy;&amp;k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463" y="5121075"/>
            <a:ext cx="578453" cy="57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https://mhdemo.incordmed.ru/mh/templ/maternity.nsf/result.png"/>
          <p:cNvSpPr>
            <a:spLocks noChangeAspect="1" noChangeArrowheads="1"/>
          </p:cNvSpPr>
          <p:nvPr/>
        </p:nvSpPr>
        <p:spPr bwMode="auto">
          <a:xfrm>
            <a:off x="9264352" y="4077073"/>
            <a:ext cx="1816963" cy="18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538" y="5763237"/>
            <a:ext cx="739374" cy="7393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57" y="5039441"/>
            <a:ext cx="660088" cy="6600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57" y="5783948"/>
            <a:ext cx="565016" cy="565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901" y="5805060"/>
            <a:ext cx="543904" cy="5439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33" y="5848531"/>
            <a:ext cx="435850" cy="435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02" y="5818024"/>
            <a:ext cx="530941" cy="5309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680" y="5786889"/>
            <a:ext cx="580247" cy="5802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02" y="5121075"/>
            <a:ext cx="577420" cy="5774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1533" y="2748839"/>
            <a:ext cx="10128528" cy="20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AutoShape 13" descr="https://mh-rmis66.cdmarf.ru/mh/maternity.nsf/nodoc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15" descr="https://mh-rmis66.cdmarf.ru/mh/maternity.nsf/nodoc.p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17" descr="https://mh-rmis66.cdmarf.ru/mh/maternity.nsf/nodoc.png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19" descr="https://mh-rmis66.cdmarf.ru/mh/maternity.nsf/nodoc.png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" y="3855740"/>
            <a:ext cx="121919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 defTabSz="914400">
              <a:lnSpc>
                <a:spcPct val="150000"/>
              </a:lnSpc>
              <a:defRPr/>
            </a:pPr>
            <a:r>
              <a:rPr lang="ru-RU" sz="200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Автоматизированное выявление индивидуальных рисков для каждого пациента – </a:t>
            </a:r>
            <a:endParaRPr/>
          </a:p>
          <a:p>
            <a:pPr indent="180340" algn="ctr" defTabSz="914400">
              <a:lnSpc>
                <a:spcPct val="150000"/>
              </a:lnSpc>
              <a:defRPr/>
            </a:pPr>
            <a:r>
              <a:rPr lang="ru-RU" sz="2000" b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реализация основных принципов 4П-медицины: </a:t>
            </a:r>
            <a:endParaRPr/>
          </a:p>
          <a:p>
            <a:pPr indent="180340" algn="ctr" defTabSz="914400">
              <a:lnSpc>
                <a:spcPct val="150000"/>
              </a:lnSpc>
              <a:defRPr/>
            </a:pPr>
            <a:r>
              <a:rPr lang="ru-RU" sz="2000" b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ПЕРСОНАЛИЗАЦИЯ, ПРЕДИКЦИЯ, ПРЕВЕНЦИЯ</a:t>
            </a:r>
            <a:r>
              <a:rPr lang="ru-RU" sz="200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</a:t>
            </a:r>
            <a:endParaRPr/>
          </a:p>
          <a:p>
            <a:pPr indent="180340" algn="ctr" defTabSz="914400">
              <a:lnSpc>
                <a:spcPct val="150000"/>
              </a:lnSpc>
              <a:defRPr/>
            </a:pPr>
            <a:r>
              <a:rPr lang="ru-RU" sz="200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что позволяет изменить врачебную тактику и </a:t>
            </a:r>
            <a:endParaRPr/>
          </a:p>
          <a:p>
            <a:pPr indent="180340" algn="ctr" defTabSz="914400">
              <a:lnSpc>
                <a:spcPct val="150000"/>
              </a:lnSpc>
              <a:defRPr/>
            </a:pPr>
            <a:r>
              <a:rPr lang="ru-RU" sz="200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провести своевременную профилактику фатальных осложнений.</a:t>
            </a:r>
            <a:endParaRPr lang="ru-RU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0848528" y="-22608"/>
            <a:ext cx="1896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2000" b="1">
                <a:solidFill>
                  <a:prstClr val="black"/>
                </a:solidFill>
                <a:latin typeface="Times New Roman"/>
                <a:cs typeface="Times New Roman"/>
              </a:rPr>
              <a:t>#</a:t>
            </a:r>
            <a:r>
              <a:rPr lang="ru-RU" sz="2000" b="1">
                <a:solidFill>
                  <a:prstClr val="black"/>
                </a:solidFill>
                <a:latin typeface="Times New Roman"/>
                <a:cs typeface="Times New Roman"/>
              </a:rPr>
              <a:t>СППВР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55544" y="999342"/>
            <a:ext cx="11005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rgbClr val="EB5D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оценки акушерских РИСКОВ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19744" y="1650464"/>
            <a:ext cx="10477500" cy="23431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30F7E5-0774-39AC-19C7-B73008FFBFA6}"/>
              </a:ext>
            </a:extLst>
          </p:cNvPr>
          <p:cNvSpPr txBox="1"/>
          <p:nvPr/>
        </p:nvSpPr>
        <p:spPr>
          <a:xfrm>
            <a:off x="5676392" y="351179"/>
            <a:ext cx="6395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 Акушерских РИСКОВ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1637197" y="0"/>
            <a:ext cx="8856984" cy="53721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Мониторинг…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On-Line</a:t>
            </a:r>
            <a:endParaRPr lang="ru-RU" sz="2800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1559496" y="5229200"/>
            <a:ext cx="9828584" cy="151216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СО* –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2720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беременных с риском развития </a:t>
            </a:r>
          </a:p>
          <a:p>
            <a:pPr marL="45720" indent="0" algn="ctr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Задержки роста плода</a:t>
            </a:r>
          </a:p>
          <a:p>
            <a:pPr marL="45720" indent="0" algn="r">
              <a:buNone/>
            </a:pP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buNone/>
            </a:pP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На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.0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.2023г</a:t>
            </a:r>
            <a:b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75670" b="2737"/>
          <a:stretch/>
        </p:blipFill>
        <p:spPr>
          <a:xfrm>
            <a:off x="1071284" y="537210"/>
            <a:ext cx="2353051" cy="450150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2BD6EBE-88D2-4B32-93B6-D45C23FF34E0}"/>
              </a:ext>
            </a:extLst>
          </p:cNvPr>
          <p:cNvSpPr/>
          <p:nvPr/>
        </p:nvSpPr>
        <p:spPr>
          <a:xfrm>
            <a:off x="10848528" y="-22608"/>
            <a:ext cx="1896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СППВР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3EB50D-24B0-4E1C-A0C6-1F09B7DBD316}"/>
              </a:ext>
            </a:extLst>
          </p:cNvPr>
          <p:cNvSpPr/>
          <p:nvPr/>
        </p:nvSpPr>
        <p:spPr>
          <a:xfrm>
            <a:off x="0" y="-22608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РИСК_МЕНЕДЖМЕНТ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15EA08-E5D6-4E82-92DD-5E2EBCA389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30"/>
          <a:stretch/>
        </p:blipFill>
        <p:spPr>
          <a:xfrm>
            <a:off x="3424335" y="523088"/>
            <a:ext cx="8105775" cy="450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9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1637197" y="0"/>
            <a:ext cx="8856984" cy="53721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Мониторинг…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On-Line</a:t>
            </a:r>
            <a:endParaRPr lang="ru-RU" sz="2800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1559496" y="5229200"/>
            <a:ext cx="9828584" cy="151216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СО* – 6 904 беременных с риском развития АКУШЕРСКОГО КРОВОТЕЧЕНИЯ, </a:t>
            </a:r>
          </a:p>
          <a:p>
            <a:pPr marL="45720" indent="0" algn="ctr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них в ДОНОШЕННОМ сроке – 5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89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пациентов</a:t>
            </a:r>
          </a:p>
          <a:p>
            <a:pPr marL="45720" indent="0" algn="r">
              <a:buNone/>
            </a:pP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На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.0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.2023г</a:t>
            </a:r>
            <a:b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-1" r="130" b="1128"/>
          <a:stretch/>
        </p:blipFill>
        <p:spPr>
          <a:xfrm>
            <a:off x="1071284" y="537210"/>
            <a:ext cx="9658920" cy="457596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2BD6EBE-88D2-4B32-93B6-D45C23FF34E0}"/>
              </a:ext>
            </a:extLst>
          </p:cNvPr>
          <p:cNvSpPr/>
          <p:nvPr/>
        </p:nvSpPr>
        <p:spPr>
          <a:xfrm>
            <a:off x="10848528" y="-22608"/>
            <a:ext cx="1896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СППВР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3EB50D-24B0-4E1C-A0C6-1F09B7DBD316}"/>
              </a:ext>
            </a:extLst>
          </p:cNvPr>
          <p:cNvSpPr/>
          <p:nvPr/>
        </p:nvSpPr>
        <p:spPr>
          <a:xfrm>
            <a:off x="0" y="-22608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РИСК_МЕНЕДЖМЕНТ</a:t>
            </a:r>
          </a:p>
        </p:txBody>
      </p:sp>
    </p:spTree>
    <p:extLst>
      <p:ext uri="{BB962C8B-B14F-4D97-AF65-F5344CB8AC3E}">
        <p14:creationId xmlns:p14="http://schemas.microsoft.com/office/powerpoint/2010/main" val="156194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1637197" y="0"/>
            <a:ext cx="8856984" cy="53721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Мониторинг…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On-Line</a:t>
            </a:r>
            <a:endParaRPr lang="ru-RU" sz="2800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-168696" y="559818"/>
            <a:ext cx="12360695" cy="36933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СО* – 4 056 пациентов с ВЫСОКИМ риском развития ВТЭО, </a:t>
            </a:r>
          </a:p>
          <a:p>
            <a:pPr marL="45720" indent="0" algn="ctr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после родов – 2 825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4294967295"/>
          </p:nvPr>
        </p:nvSpPr>
        <p:spPr>
          <a:xfrm>
            <a:off x="119336" y="3931851"/>
            <a:ext cx="11737304" cy="35015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СО* – 6 285 пациентов с СРЕДНИМ риском развития ВТЭО, </a:t>
            </a:r>
          </a:p>
          <a:p>
            <a:pPr marL="45720" indent="0" algn="ctr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после родов 3 291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45400"/>
          <a:stretch/>
        </p:blipFill>
        <p:spPr>
          <a:xfrm>
            <a:off x="1671452" y="4797152"/>
            <a:ext cx="8788474" cy="15121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b="37645"/>
          <a:stretch/>
        </p:blipFill>
        <p:spPr>
          <a:xfrm>
            <a:off x="1705708" y="1402814"/>
            <a:ext cx="8490917" cy="23576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24737" y="6481003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* На 10.04.2023г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CEB4D92-F5AE-454C-9D41-0C02E33669D0}"/>
              </a:ext>
            </a:extLst>
          </p:cNvPr>
          <p:cNvSpPr/>
          <p:nvPr/>
        </p:nvSpPr>
        <p:spPr>
          <a:xfrm>
            <a:off x="10848528" y="-22608"/>
            <a:ext cx="1896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СППВР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C76BA3B-D402-4D56-9962-8CAC56857DB7}"/>
              </a:ext>
            </a:extLst>
          </p:cNvPr>
          <p:cNvSpPr/>
          <p:nvPr/>
        </p:nvSpPr>
        <p:spPr>
          <a:xfrm>
            <a:off x="0" y="-22608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РИСК_МЕНЕДЖМЕНТ</a:t>
            </a:r>
          </a:p>
        </p:txBody>
      </p:sp>
    </p:spTree>
    <p:extLst>
      <p:ext uri="{BB962C8B-B14F-4D97-AF65-F5344CB8AC3E}">
        <p14:creationId xmlns:p14="http://schemas.microsoft.com/office/powerpoint/2010/main" val="152052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uiExpand="1" build="p"/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ntm13.ru/wp-content/uploads/2020/03/%D0%9D%D0%B0%D1%86%D0%BF%D1%80%D0%BE%D0%B5%D0%BA%D1%82-%D0%97%D0%B4%D1%80%D0%B0%D0%B2%D0%BE%D0%BE%D1%85%D1%80%D0%B0%D0%BD%D0%B5%D0%BD%D0%B8%D0%B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8" r="20124" b="37693"/>
          <a:stretch/>
        </p:blipFill>
        <p:spPr bwMode="auto">
          <a:xfrm>
            <a:off x="154876" y="114248"/>
            <a:ext cx="3438070" cy="94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406396"/>
            <a:ext cx="1219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«Развитие системы оказания первичной медико-санитарной помощи»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оптимальной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населения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МО, оказывающих первичную медико-санитарную помощь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ожидания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очереди при обращении граждан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удовлетворенности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медицинской помощью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797673"/>
            <a:ext cx="12192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«Создание единого цифрового контура в здравоохранении на основе единой государственной информационной системы в сфере здравоохранения (ЕГИСЗ)»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расписания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врачей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медицинских карт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взаимодействие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подсистемами ЕГИСЗ в целях оказания медицинской помощи и электронных услуг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(сервисов) для граждан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телемедицинских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345" y="20964"/>
            <a:ext cx="2645859" cy="1156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636" y="251822"/>
            <a:ext cx="2696572" cy="72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4" b="26560"/>
          <a:stretch/>
        </p:blipFill>
        <p:spPr>
          <a:xfrm>
            <a:off x="6186804" y="158596"/>
            <a:ext cx="2209050" cy="89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19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136204" y="901883"/>
            <a:ext cx="119195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0" i="0" dirty="0">
                <a:solidFill>
                  <a:srgbClr val="000000"/>
                </a:solidFill>
                <a:latin typeface="Times New Roman"/>
                <a:cs typeface="Times New Roman"/>
              </a:rPr>
              <a:t>Электронные медицинские записи оформляются с использованием </a:t>
            </a:r>
          </a:p>
          <a:p>
            <a:pPr algn="ctr">
              <a:defRPr/>
            </a:pPr>
            <a:r>
              <a:rPr lang="ru-RU" sz="2400" b="1" i="0" dirty="0">
                <a:solidFill>
                  <a:srgbClr val="000000"/>
                </a:solidFill>
                <a:latin typeface="Times New Roman"/>
                <a:cs typeface="Times New Roman"/>
              </a:rPr>
              <a:t>любого вида электронной подписи</a:t>
            </a:r>
            <a:r>
              <a:rPr lang="ru-RU" sz="2400" b="0" i="0" dirty="0">
                <a:solidFill>
                  <a:srgbClr val="000000"/>
                </a:solidFill>
                <a:latin typeface="Times New Roman"/>
                <a:cs typeface="Times New Roman"/>
              </a:rPr>
              <a:t> в случае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ru-RU" sz="2400" b="0" i="0" dirty="0">
                <a:solidFill>
                  <a:srgbClr val="000000"/>
                </a:solidFill>
                <a:latin typeface="Times New Roman"/>
                <a:cs typeface="Times New Roman"/>
              </a:rPr>
              <a:t>п.12 приказа МЗ РФ от 07.09.2020 №947н):</a:t>
            </a:r>
          </a:p>
          <a:p>
            <a:pPr algn="ctr">
              <a:defRPr/>
            </a:pPr>
            <a:endParaRPr lang="ru-RU" sz="2400" b="0" i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5750" indent="-285750" algn="ctr">
              <a:buFont typeface="Wingdings"/>
              <a:buChar char="ü"/>
              <a:defRPr/>
            </a:pPr>
            <a:r>
              <a:rPr lang="ru-RU"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содержатся в журналах, которые формируются на основе электронных медицинских документов (</a:t>
            </a:r>
            <a:r>
              <a:rPr lang="ru-RU" sz="2000" b="1" i="0" dirty="0">
                <a:solidFill>
                  <a:srgbClr val="000000"/>
                </a:solidFill>
                <a:latin typeface="Times New Roman"/>
                <a:cs typeface="Times New Roman"/>
              </a:rPr>
              <a:t>журналы обращений/обследований и регистрации медицинских вмешательств</a:t>
            </a:r>
            <a:r>
              <a:rPr lang="ru-RU"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C70E97-CC3D-77DD-D03B-78FFE60FE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45" y="2795589"/>
            <a:ext cx="10077450" cy="393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2276AD-22D8-AD71-74CE-42980234BF70}"/>
              </a:ext>
            </a:extLst>
          </p:cNvPr>
          <p:cNvSpPr txBox="1"/>
          <p:nvPr/>
        </p:nvSpPr>
        <p:spPr>
          <a:xfrm>
            <a:off x="5804170" y="442768"/>
            <a:ext cx="609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000000"/>
                </a:solidFill>
                <a:latin typeface="Times New Roman"/>
                <a:cs typeface="Times New Roman"/>
              </a:rPr>
              <a:t>ЭЛЕКТРОННЫЕ ЖУРНАЛЫ УЧЕТА</a:t>
            </a:r>
            <a:endParaRPr lang="ru-RU" sz="2000" i="1" u="sng" dirty="0"/>
          </a:p>
        </p:txBody>
      </p:sp>
    </p:spTree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18945" y="1356442"/>
            <a:ext cx="7181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БОЛЬШЕ «НЕ ПИСАТЬ»…</a:t>
            </a:r>
          </a:p>
        </p:txBody>
      </p:sp>
      <p:pic>
        <p:nvPicPr>
          <p:cNvPr id="1026" name="Picture 2" descr="https://i.mycdn.me/image?id=935241316981&amp;t=3&amp;plc=API&amp;viewToken=7kYb2hkBb0xzBcKG56es3Q&amp;tkn=*BcwouIH6B7l96pf2qoinEDzTkgU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18945" y="2107380"/>
            <a:ext cx="9939923" cy="432763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784C8D-2B9C-BE03-F920-D88F5446AE80}"/>
              </a:ext>
            </a:extLst>
          </p:cNvPr>
          <p:cNvSpPr txBox="1"/>
          <p:nvPr/>
        </p:nvSpPr>
        <p:spPr>
          <a:xfrm>
            <a:off x="6639663" y="343650"/>
            <a:ext cx="36259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родов</a:t>
            </a:r>
            <a:endParaRPr lang="ru-RU" sz="3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mycdn.me/image?id=935241866869&amp;t=3&amp;plc=API&amp;viewToken=KeCvLDwoUiMj-ADBRXRP-A&amp;tkn=*0ivWCV_Acw6tN8Mm4RcCJjZMw-c"/>
          <p:cNvPicPr>
            <a:picLocks noChangeAspect="1" noChangeArrowheads="1"/>
          </p:cNvPicPr>
          <p:nvPr/>
        </p:nvPicPr>
        <p:blipFill>
          <a:blip r:embed="rId2"/>
          <a:srcRect l="638"/>
          <a:stretch/>
        </p:blipFill>
        <p:spPr bwMode="auto">
          <a:xfrm>
            <a:off x="370490" y="3442123"/>
            <a:ext cx="6195847" cy="330960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 bwMode="auto">
          <a:xfrm>
            <a:off x="559676" y="1109611"/>
            <a:ext cx="7181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БОЛЬШЕ «НЕ СЧИТАТЬ»…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020" b="19706"/>
          <a:stretch/>
        </p:blipFill>
        <p:spPr bwMode="auto">
          <a:xfrm>
            <a:off x="559676" y="2009071"/>
            <a:ext cx="11106808" cy="12364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210384" y="5486779"/>
            <a:ext cx="7131916" cy="126494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96B63D-0A0F-E3DE-1A44-899AD73C4867}"/>
              </a:ext>
            </a:extLst>
          </p:cNvPr>
          <p:cNvSpPr txBox="1"/>
          <p:nvPr/>
        </p:nvSpPr>
        <p:spPr bwMode="auto">
          <a:xfrm>
            <a:off x="6566337" y="303667"/>
            <a:ext cx="3536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родов</a:t>
            </a:r>
            <a:endParaRPr lang="ru-RU" sz="3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A0C663-67DB-5B4A-1539-4C08DDA0CAD1}"/>
              </a:ext>
            </a:extLst>
          </p:cNvPr>
          <p:cNvSpPr/>
          <p:nvPr/>
        </p:nvSpPr>
        <p:spPr bwMode="auto">
          <a:xfrm>
            <a:off x="347336" y="1580179"/>
            <a:ext cx="7181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БОЛЬШЕ «НЕ ПИСАТЬ»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778423-9EF4-35CE-8EAD-CCE1BB660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5" t="12961" r="2769" b="-1"/>
          <a:stretch/>
        </p:blipFill>
        <p:spPr>
          <a:xfrm>
            <a:off x="119336" y="2278655"/>
            <a:ext cx="9217024" cy="43521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3CC0E5-D37A-DD2A-9EBE-9DF724D22616}"/>
              </a:ext>
            </a:extLst>
          </p:cNvPr>
          <p:cNvSpPr txBox="1"/>
          <p:nvPr/>
        </p:nvSpPr>
        <p:spPr bwMode="auto">
          <a:xfrm>
            <a:off x="6639663" y="343650"/>
            <a:ext cx="36259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УЗИ</a:t>
            </a:r>
            <a:endParaRPr lang="ru-RU" sz="3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118713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686839-1052-B5F2-C2ED-B2DECDCA8059}"/>
              </a:ext>
            </a:extLst>
          </p:cNvPr>
          <p:cNvSpPr/>
          <p:nvPr/>
        </p:nvSpPr>
        <p:spPr bwMode="auto">
          <a:xfrm>
            <a:off x="263352" y="1032930"/>
            <a:ext cx="10153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БОЛЬШЕ «НЕ СЧИТАТЬ»…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7B0215-D344-0F3F-5BE0-04233BCD7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2465"/>
            <a:ext cx="12192000" cy="15736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A65597-D92A-F1EC-D575-BBB2FE3D1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9407"/>
            <a:ext cx="12192000" cy="17679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80AFE1-92A4-66B9-CF83-B081812A4D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7" t="9712" r="24945" b="2100"/>
          <a:stretch/>
        </p:blipFill>
        <p:spPr>
          <a:xfrm>
            <a:off x="6096000" y="2463300"/>
            <a:ext cx="4546060" cy="4136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7B5DD8-E967-0735-3390-8C78AAA06BC1}"/>
              </a:ext>
            </a:extLst>
          </p:cNvPr>
          <p:cNvSpPr txBox="1"/>
          <p:nvPr/>
        </p:nvSpPr>
        <p:spPr bwMode="auto">
          <a:xfrm>
            <a:off x="6639663" y="343650"/>
            <a:ext cx="36259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УЗИ</a:t>
            </a:r>
            <a:endParaRPr lang="ru-RU" sz="3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59986"/>
      </p:ext>
    </p:extLst>
  </p:cSld>
  <p:clrMapOvr>
    <a:masterClrMapping/>
  </p:clrMapOvr>
  <p:transition spd="slow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3ED28D-55C2-80A3-6454-0FDE9811C776}"/>
              </a:ext>
            </a:extLst>
          </p:cNvPr>
          <p:cNvSpPr/>
          <p:nvPr/>
        </p:nvSpPr>
        <p:spPr bwMode="auto">
          <a:xfrm>
            <a:off x="531673" y="878913"/>
            <a:ext cx="10604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БОЛЬШЕ «НЕ ПИСАТЬ»…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DEC2B0-3560-F9D0-59B6-E2D2652DD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74" y="1402133"/>
            <a:ext cx="10604445" cy="32084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B12683-4833-CAB0-C909-CBAA67E2C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74" y="5133800"/>
            <a:ext cx="9768595" cy="16941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EF8DE0-11F9-A73D-B791-3069361C45A8}"/>
              </a:ext>
            </a:extLst>
          </p:cNvPr>
          <p:cNvSpPr/>
          <p:nvPr/>
        </p:nvSpPr>
        <p:spPr bwMode="auto">
          <a:xfrm>
            <a:off x="531674" y="4610580"/>
            <a:ext cx="9469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БОЛЬШЕ «НЕ СЧИТАТЬ»…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A6CF07-2D36-EB9E-425B-70D41C75017C}"/>
              </a:ext>
            </a:extLst>
          </p:cNvPr>
          <p:cNvSpPr txBox="1"/>
          <p:nvPr/>
        </p:nvSpPr>
        <p:spPr bwMode="auto">
          <a:xfrm>
            <a:off x="5836596" y="343650"/>
            <a:ext cx="5299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госпитализаций</a:t>
            </a:r>
            <a:endParaRPr lang="ru-RU" sz="3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04325"/>
      </p:ext>
    </p:extLst>
  </p:cSld>
  <p:clrMapOvr>
    <a:masterClrMapping/>
  </p:clrMapOvr>
  <p:transition spd="slow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A6CF07-2D36-EB9E-425B-70D41C75017C}"/>
              </a:ext>
            </a:extLst>
          </p:cNvPr>
          <p:cNvSpPr txBox="1"/>
          <p:nvPr/>
        </p:nvSpPr>
        <p:spPr bwMode="auto">
          <a:xfrm>
            <a:off x="6916367" y="263361"/>
            <a:ext cx="24027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</a:t>
            </a:r>
            <a:endParaRPr lang="ru-RU" sz="3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2F9E747-4BA2-B5EC-3085-BC566FFD4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894552"/>
              </p:ext>
            </p:extLst>
          </p:nvPr>
        </p:nvGraphicFramePr>
        <p:xfrm>
          <a:off x="165370" y="1057227"/>
          <a:ext cx="11848289" cy="3421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4177">
                  <a:extLst>
                    <a:ext uri="{9D8B030D-6E8A-4147-A177-3AD203B41FA5}">
                      <a16:colId xmlns:a16="http://schemas.microsoft.com/office/drawing/2014/main" val="1586868897"/>
                    </a:ext>
                  </a:extLst>
                </a:gridCol>
                <a:gridCol w="2579121">
                  <a:extLst>
                    <a:ext uri="{9D8B030D-6E8A-4147-A177-3AD203B41FA5}">
                      <a16:colId xmlns:a16="http://schemas.microsoft.com/office/drawing/2014/main" val="2923579197"/>
                    </a:ext>
                  </a:extLst>
                </a:gridCol>
                <a:gridCol w="2897935">
                  <a:extLst>
                    <a:ext uri="{9D8B030D-6E8A-4147-A177-3AD203B41FA5}">
                      <a16:colId xmlns:a16="http://schemas.microsoft.com/office/drawing/2014/main" val="1294138026"/>
                    </a:ext>
                  </a:extLst>
                </a:gridCol>
                <a:gridCol w="2597056">
                  <a:extLst>
                    <a:ext uri="{9D8B030D-6E8A-4147-A177-3AD203B41FA5}">
                      <a16:colId xmlns:a16="http://schemas.microsoft.com/office/drawing/2014/main" val="1533309195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аналитики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Варианты формирования КЛАССИФИКАЦИИ РОБСОНА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11616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аналитики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Бумажная история </a:t>
                      </a:r>
                    </a:p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(нет МИС)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"РМИС"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АИСТ "РАМ"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541810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группы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Ручная маркировка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Ручное выставление группы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441884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таблицы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Excel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аналоги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Автоматически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519775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Персональный анализ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Пофамильные списки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519166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 анализ ошибок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Автоматически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028986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групп без КС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Автоматически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212779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Детализация групп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Автоматически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380698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Фальсификация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50226294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D8A4CC-4D55-B32A-1693-9D4598378352}"/>
              </a:ext>
            </a:extLst>
          </p:cNvPr>
          <p:cNvSpPr/>
          <p:nvPr/>
        </p:nvSpPr>
        <p:spPr>
          <a:xfrm>
            <a:off x="6539880" y="6519446"/>
            <a:ext cx="5652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 примере Свердловской области за 2022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47BC3B8-7BEF-88DF-151E-7B2C0F088672}"/>
              </a:ext>
            </a:extLst>
          </p:cNvPr>
          <p:cNvSpPr/>
          <p:nvPr/>
        </p:nvSpPr>
        <p:spPr>
          <a:xfrm>
            <a:off x="165370" y="6196280"/>
            <a:ext cx="70583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Зачем_нам_автоматизация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68AB4-E290-0C01-7F4F-C2A48B930C56}"/>
              </a:ext>
            </a:extLst>
          </p:cNvPr>
          <p:cNvSpPr txBox="1"/>
          <p:nvPr/>
        </p:nvSpPr>
        <p:spPr>
          <a:xfrm>
            <a:off x="278860" y="4609828"/>
            <a:ext cx="12110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родов 38 346, в т.ч. КС - 11 963 случаев*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CC2A14-2539-60DE-06D3-12C8637AC4F5}"/>
              </a:ext>
            </a:extLst>
          </p:cNvPr>
          <p:cNvSpPr txBox="1"/>
          <p:nvPr/>
        </p:nvSpPr>
        <p:spPr>
          <a:xfrm>
            <a:off x="2213536" y="5165554"/>
            <a:ext cx="9405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Десятки тысяч случаев «посчитать» вручную ?!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E634EA-2CF8-6AF0-B695-1262471D7870}"/>
              </a:ext>
            </a:extLst>
          </p:cNvPr>
          <p:cNvSpPr txBox="1"/>
          <p:nvPr/>
        </p:nvSpPr>
        <p:spPr>
          <a:xfrm>
            <a:off x="0" y="5789530"/>
            <a:ext cx="12110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для расчета КИПР, родов с рубцом и других спец отчетов</a:t>
            </a:r>
          </a:p>
        </p:txBody>
      </p:sp>
    </p:spTree>
    <p:extLst>
      <p:ext uri="{BB962C8B-B14F-4D97-AF65-F5344CB8AC3E}">
        <p14:creationId xmlns:p14="http://schemas.microsoft.com/office/powerpoint/2010/main" val="2895250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7348" y="1391055"/>
            <a:ext cx="11737304" cy="488328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полезный инструмент для повышения качества и эффективности медицинской помощи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вызывает сомнений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их использование требует тщательного подхода к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медицинского персонала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структуры непосредственно медицинской помощи и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ею,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Сокращает смертность, частоту госпитализаций, улучшает качество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исходов и жизни не само внедрение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</a:p>
          <a:p>
            <a:pPr marL="45720" indent="0" algn="ctr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адекватные интерпретации результатов их использования и своевременные принятия решений (врачебных, организационных и др.) для достижения целей медицинской помощи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9A034-E3B8-C67E-5F46-951CC08EEE19}"/>
              </a:ext>
            </a:extLst>
          </p:cNvPr>
          <p:cNvSpPr txBox="1"/>
          <p:nvPr/>
        </p:nvSpPr>
        <p:spPr bwMode="auto">
          <a:xfrm>
            <a:off x="6731541" y="291271"/>
            <a:ext cx="24027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64849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t="28147"/>
          <a:stretch/>
        </p:blipFill>
        <p:spPr bwMode="auto">
          <a:xfrm>
            <a:off x="2878213" y="2417618"/>
            <a:ext cx="6286255" cy="3387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s://im0-tub-ru.yandex.net/i?id=f0b9bd58175eb598c4a52ac80e3c5ef2&amp;n=33&amp;w=299&amp;h=165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245304" y="5690434"/>
            <a:ext cx="531502" cy="39677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-1" y="6146140"/>
            <a:ext cx="3380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>
                <a:latin typeface="Times New Roman"/>
                <a:cs typeface="Times New Roman"/>
                <a:hlinkClick r:id="rId4" tooltip="mailto:79221588789@ya.ru"/>
              </a:rPr>
              <a:t>79221588789@ya.ru</a:t>
            </a:r>
            <a:endParaRPr lang="ru-RU" sz="2800" b="1"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028879" y="6146140"/>
            <a:ext cx="4134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>
                <a:latin typeface="Times New Roman"/>
                <a:cs typeface="Times New Roman"/>
              </a:rPr>
              <a:t>Анкудинов Николай </a:t>
            </a:r>
            <a:endParaRPr lang="ru-RU" sz="2800">
              <a:latin typeface="Times New Roman"/>
              <a:cs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371817" y="2095834"/>
            <a:ext cx="2543404" cy="3387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 bwMode="auto">
          <a:xfrm>
            <a:off x="381399" y="2704508"/>
            <a:ext cx="2289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>
                <a:latin typeface="Times New Roman"/>
                <a:cs typeface="Times New Roman"/>
              </a:rPr>
              <a:t>@doc_nikol</a:t>
            </a:r>
            <a:endParaRPr lang="ru-RU" sz="2400" b="1">
              <a:latin typeface="Times New Roman"/>
              <a:cs typeface="Times New Roman"/>
            </a:endParaRPr>
          </a:p>
        </p:txBody>
      </p:sp>
      <p:pic>
        <p:nvPicPr>
          <p:cNvPr id="11" name="Picture 6" descr="https://byrich.ru/uploads/posts/2018-09/1536656005_telegram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99428" y="1994767"/>
            <a:ext cx="1423254" cy="800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21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25413" y="3063627"/>
            <a:ext cx="2601436" cy="235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 bwMode="auto">
          <a:xfrm>
            <a:off x="9304004" y="6146140"/>
            <a:ext cx="2611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>
                <a:latin typeface="Times New Roman"/>
                <a:cs typeface="Times New Roman"/>
                <a:hlinkClick r:id="rId4" tooltip="mailto:79221588789@ya.ru"/>
              </a:rPr>
              <a:t>+79221588789</a:t>
            </a:r>
            <a:endParaRPr lang="ru-RU" sz="2800" b="1">
              <a:latin typeface="Times New Roman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11A264-CF39-C89F-11E6-9D73838AC184}"/>
              </a:ext>
            </a:extLst>
          </p:cNvPr>
          <p:cNvSpPr txBox="1"/>
          <p:nvPr/>
        </p:nvSpPr>
        <p:spPr>
          <a:xfrm>
            <a:off x="225413" y="1026966"/>
            <a:ext cx="7448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Тому, кто не хочет изменить свою жизнь, помочь невозможно…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100454-FAE7-3D38-4AC4-7E056A629604}"/>
              </a:ext>
            </a:extLst>
          </p:cNvPr>
          <p:cNvSpPr txBox="1"/>
          <p:nvPr/>
        </p:nvSpPr>
        <p:spPr bwMode="auto">
          <a:xfrm>
            <a:off x="-330740" y="1285954"/>
            <a:ext cx="121370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 ничего невозможного…</a:t>
            </a:r>
          </a:p>
          <a:p>
            <a:pPr algn="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невозможное просто требуется больше времени!</a:t>
            </a:r>
          </a:p>
        </p:txBody>
      </p:sp>
    </p:spTree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43749"/>
            <a:ext cx="12192000" cy="5576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от 30.11.2017 № 965н «Об утверждении порядка организации и оказания медицинской помощи с применением телемедицинских технологий»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от 07.09.2020 № 947н "Об утверждении Порядка организации системы документооборота в сфере охраны здоровья в части ведения медицинской документации в форме электронных документов«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от 20.10.2020 № 1130н "Об утверждении Порядка оказания медицинской помощи по профилю "акушерство и гинекология"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от 13.10.2021 № 987н «Об утверждении формы документа о рождении и порядка его выдачи»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ФГБУ «ЦНИИОИЗ» от 26.03.2021 по обеспечению функциональных возможностей централизованной системы (подсистемы) «Организация оказания медицинской помощи по профилям «акушерство и гинекология» и «неонатология» государственной информационной системы в сфере здравоохранения субъекта РФ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6EF49-5F30-10E7-91E4-1325A4E770F6}"/>
              </a:ext>
            </a:extLst>
          </p:cNvPr>
          <p:cNvSpPr txBox="1"/>
          <p:nvPr/>
        </p:nvSpPr>
        <p:spPr>
          <a:xfrm>
            <a:off x="6442004" y="311585"/>
            <a:ext cx="6147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u="sng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Нормативка</a:t>
            </a:r>
            <a:r>
              <a:rPr lang="ru-RU" sz="3200" b="1" i="1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303493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maximmd.files.wordpress.com/2015/04/istock_000027967850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569968"/>
            <a:ext cx="2088232" cy="1391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25159" y="6446151"/>
            <a:ext cx="7966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 примере о</a:t>
            </a:r>
            <a:r>
              <a:rPr lang="ru-RU" sz="1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бъема данных АИСТ «РАМ» </a:t>
            </a:r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988808"/>
            <a:ext cx="78229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Зачем_нам_автоматизация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…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61011580"/>
              </p:ext>
            </p:extLst>
          </p:nvPr>
        </p:nvGraphicFramePr>
        <p:xfrm>
          <a:off x="0" y="1749855"/>
          <a:ext cx="9906000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96AC7B-CC21-A513-764D-FC79A21E368E}"/>
              </a:ext>
            </a:extLst>
          </p:cNvPr>
          <p:cNvSpPr txBox="1"/>
          <p:nvPr/>
        </p:nvSpPr>
        <p:spPr>
          <a:xfrm>
            <a:off x="6442004" y="311585"/>
            <a:ext cx="6147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1663444407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6946" y="809168"/>
            <a:ext cx="78229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Зачем_нам_автоматизация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…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13916616"/>
              </p:ext>
            </p:extLst>
          </p:nvPr>
        </p:nvGraphicFramePr>
        <p:xfrm>
          <a:off x="0" y="978447"/>
          <a:ext cx="12192000" cy="569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9D92B2F-134D-CA42-20E8-70DC21443772}"/>
              </a:ext>
            </a:extLst>
          </p:cNvPr>
          <p:cNvSpPr txBox="1"/>
          <p:nvPr/>
        </p:nvSpPr>
        <p:spPr>
          <a:xfrm>
            <a:off x="6442004" y="311585"/>
            <a:ext cx="6147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b="1" i="1" u="sng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434CD6-B8FB-8F87-52AD-25D51C94A10D}"/>
              </a:ext>
            </a:extLst>
          </p:cNvPr>
          <p:cNvSpPr/>
          <p:nvPr/>
        </p:nvSpPr>
        <p:spPr>
          <a:xfrm>
            <a:off x="4118433" y="6488668"/>
            <a:ext cx="7966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 примере структуры</a:t>
            </a:r>
            <a:r>
              <a:rPr lang="ru-RU" sz="1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 АИСТ «РАМ» </a:t>
            </a:r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2597684443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014FC18-DBB8-8986-827C-41E13E65C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895" y="909027"/>
            <a:ext cx="8217930" cy="58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C7961A-B33D-03ED-63BB-CFC76C4AE26E}"/>
              </a:ext>
            </a:extLst>
          </p:cNvPr>
          <p:cNvSpPr txBox="1"/>
          <p:nvPr/>
        </p:nvSpPr>
        <p:spPr>
          <a:xfrm>
            <a:off x="5751340" y="290616"/>
            <a:ext cx="6147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автоматизации</a:t>
            </a:r>
          </a:p>
        </p:txBody>
      </p:sp>
    </p:spTree>
    <p:extLst>
      <p:ext uri="{BB962C8B-B14F-4D97-AF65-F5344CB8AC3E}">
        <p14:creationId xmlns:p14="http://schemas.microsoft.com/office/powerpoint/2010/main" val="990482649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3452" y="137331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СЭМД в ВИМИС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АКинЕО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3600" b="1" i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39880" y="6519446"/>
            <a:ext cx="5652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 примере Свердловской области за 2022 год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946" y="809168"/>
            <a:ext cx="78229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Зачем_нам_автоматизация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…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373319"/>
          <a:ext cx="12118428" cy="5484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039C8E6-A902-DC91-9513-D0A11118C532}"/>
              </a:ext>
            </a:extLst>
          </p:cNvPr>
          <p:cNvSpPr txBox="1"/>
          <p:nvPr/>
        </p:nvSpPr>
        <p:spPr>
          <a:xfrm>
            <a:off x="4803032" y="380957"/>
            <a:ext cx="6123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u="sng" dirty="0">
                <a:latin typeface="Times New Roman"/>
                <a:cs typeface="Times New Roman"/>
              </a:rPr>
              <a:t>ВИМИС АКиНЕО</a:t>
            </a:r>
            <a:endParaRPr lang="ru-RU" sz="2400" i="1" u="sng" dirty="0"/>
          </a:p>
        </p:txBody>
      </p:sp>
    </p:spTree>
    <p:extLst>
      <p:ext uri="{BB962C8B-B14F-4D97-AF65-F5344CB8AC3E}">
        <p14:creationId xmlns:p14="http://schemas.microsoft.com/office/powerpoint/2010/main" val="4165525916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39880" y="6519446"/>
            <a:ext cx="5652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 примере Свердловской области за январь 2023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860" y="5924923"/>
            <a:ext cx="70583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Зачем_нам_автоматизация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F1A3C8-5D1B-F5DB-825A-11DA5706C8F0}"/>
              </a:ext>
            </a:extLst>
          </p:cNvPr>
          <p:cNvSpPr txBox="1"/>
          <p:nvPr/>
        </p:nvSpPr>
        <p:spPr>
          <a:xfrm>
            <a:off x="4968141" y="439836"/>
            <a:ext cx="6123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i="1" u="sng" dirty="0">
                <a:latin typeface="Times New Roman"/>
                <a:cs typeface="Times New Roman"/>
              </a:rPr>
              <a:t>Медицинские свидетельства о рождении</a:t>
            </a:r>
            <a:endParaRPr lang="ru-RU" sz="1800" i="1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3455E5-2914-2CAE-0A12-601ED1869815}"/>
              </a:ext>
            </a:extLst>
          </p:cNvPr>
          <p:cNvSpPr txBox="1"/>
          <p:nvPr/>
        </p:nvSpPr>
        <p:spPr>
          <a:xfrm>
            <a:off x="162129" y="4308926"/>
            <a:ext cx="12110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живорождённых детей за период: 3145, оформлено МСР: 3145 (100%)*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FF304E-1857-E4B5-DB5E-2CE119356F6A}"/>
              </a:ext>
            </a:extLst>
          </p:cNvPr>
          <p:cNvSpPr txBox="1"/>
          <p:nvPr/>
        </p:nvSpPr>
        <p:spPr>
          <a:xfrm>
            <a:off x="3958491" y="933077"/>
            <a:ext cx="86876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«Где родился – там и пригодился…»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A8DB1B8F-E30D-C1F3-EF0E-0347125FE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733521"/>
              </p:ext>
            </p:extLst>
          </p:nvPr>
        </p:nvGraphicFramePr>
        <p:xfrm>
          <a:off x="278860" y="1886320"/>
          <a:ext cx="11634280" cy="22402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448400">
                  <a:extLst>
                    <a:ext uri="{9D8B030D-6E8A-4147-A177-3AD203B41FA5}">
                      <a16:colId xmlns:a16="http://schemas.microsoft.com/office/drawing/2014/main" val="1183511261"/>
                    </a:ext>
                  </a:extLst>
                </a:gridCol>
                <a:gridCol w="1493170">
                  <a:extLst>
                    <a:ext uri="{9D8B030D-6E8A-4147-A177-3AD203B41FA5}">
                      <a16:colId xmlns:a16="http://schemas.microsoft.com/office/drawing/2014/main" val="1094767661"/>
                    </a:ext>
                  </a:extLst>
                </a:gridCol>
                <a:gridCol w="1493170">
                  <a:extLst>
                    <a:ext uri="{9D8B030D-6E8A-4147-A177-3AD203B41FA5}">
                      <a16:colId xmlns:a16="http://schemas.microsoft.com/office/drawing/2014/main" val="2116385964"/>
                    </a:ext>
                  </a:extLst>
                </a:gridCol>
                <a:gridCol w="2301970">
                  <a:extLst>
                    <a:ext uri="{9D8B030D-6E8A-4147-A177-3AD203B41FA5}">
                      <a16:colId xmlns:a16="http://schemas.microsoft.com/office/drawing/2014/main" val="3316413303"/>
                    </a:ext>
                  </a:extLst>
                </a:gridCol>
                <a:gridCol w="1897570">
                  <a:extLst>
                    <a:ext uri="{9D8B030D-6E8A-4147-A177-3AD203B41FA5}">
                      <a16:colId xmlns:a16="http://schemas.microsoft.com/office/drawing/2014/main" val="3916688218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МСР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Варианты оформления МСР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2A3C">
                            <a:tint val="66000"/>
                            <a:satMod val="160000"/>
                          </a:srgbClr>
                        </a:gs>
                        <a:gs pos="50000">
                          <a:srgbClr val="DD2A3C">
                            <a:tint val="44500"/>
                            <a:satMod val="160000"/>
                          </a:srgbClr>
                        </a:gs>
                        <a:gs pos="100000">
                          <a:srgbClr val="DD2A3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2A3C">
                            <a:tint val="66000"/>
                            <a:satMod val="160000"/>
                          </a:srgbClr>
                        </a:gs>
                        <a:gs pos="50000">
                          <a:srgbClr val="DD2A3C">
                            <a:tint val="44500"/>
                            <a:satMod val="160000"/>
                          </a:srgbClr>
                        </a:gs>
                        <a:gs pos="100000">
                          <a:srgbClr val="DD2A3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0591238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МСР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"РМИС"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ФРМСР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2A3C">
                            <a:tint val="66000"/>
                            <a:satMod val="160000"/>
                          </a:srgbClr>
                        </a:gs>
                        <a:gs pos="50000">
                          <a:srgbClr val="DD2A3C">
                            <a:tint val="44500"/>
                            <a:satMod val="160000"/>
                          </a:srgbClr>
                        </a:gs>
                        <a:gs pos="100000">
                          <a:srgbClr val="DD2A3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Локальные ПО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2A3C">
                            <a:tint val="66000"/>
                            <a:satMod val="160000"/>
                          </a:srgbClr>
                        </a:gs>
                        <a:gs pos="50000">
                          <a:srgbClr val="DD2A3C">
                            <a:tint val="44500"/>
                            <a:satMod val="160000"/>
                          </a:srgbClr>
                        </a:gs>
                        <a:gs pos="100000">
                          <a:srgbClr val="DD2A3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АИСТ "РАМ"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667084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Общие сведения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ручное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ручное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2A3C">
                            <a:tint val="66000"/>
                            <a:satMod val="160000"/>
                          </a:srgbClr>
                        </a:gs>
                        <a:gs pos="50000">
                          <a:srgbClr val="DD2A3C">
                            <a:tint val="44500"/>
                            <a:satMod val="160000"/>
                          </a:srgbClr>
                        </a:gs>
                        <a:gs pos="100000">
                          <a:srgbClr val="DD2A3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ручное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2A3C">
                            <a:tint val="66000"/>
                            <a:satMod val="160000"/>
                          </a:srgbClr>
                        </a:gs>
                        <a:gs pos="50000">
                          <a:srgbClr val="DD2A3C">
                            <a:tint val="44500"/>
                            <a:satMod val="160000"/>
                          </a:srgbClr>
                        </a:gs>
                        <a:gs pos="100000">
                          <a:srgbClr val="DD2A3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авто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499295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Сведения о роженице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авто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ручное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2A3C">
                            <a:tint val="66000"/>
                            <a:satMod val="160000"/>
                          </a:srgbClr>
                        </a:gs>
                        <a:gs pos="50000">
                          <a:srgbClr val="DD2A3C">
                            <a:tint val="44500"/>
                            <a:satMod val="160000"/>
                          </a:srgbClr>
                        </a:gs>
                        <a:gs pos="100000">
                          <a:srgbClr val="DD2A3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ручное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2A3C">
                            <a:tint val="66000"/>
                            <a:satMod val="160000"/>
                          </a:srgbClr>
                        </a:gs>
                        <a:gs pos="50000">
                          <a:srgbClr val="DD2A3C">
                            <a:tint val="44500"/>
                            <a:satMod val="160000"/>
                          </a:srgbClr>
                        </a:gs>
                        <a:gs pos="100000">
                          <a:srgbClr val="DD2A3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авто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058004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Сведения о новорождённом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ручное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ручное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2A3C">
                            <a:tint val="66000"/>
                            <a:satMod val="160000"/>
                          </a:srgbClr>
                        </a:gs>
                        <a:gs pos="50000">
                          <a:srgbClr val="DD2A3C">
                            <a:tint val="44500"/>
                            <a:satMod val="160000"/>
                          </a:srgbClr>
                        </a:gs>
                        <a:gs pos="100000">
                          <a:srgbClr val="DD2A3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ручное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2A3C">
                            <a:tint val="66000"/>
                            <a:satMod val="160000"/>
                          </a:srgbClr>
                        </a:gs>
                        <a:gs pos="50000">
                          <a:srgbClr val="DD2A3C">
                            <a:tint val="44500"/>
                            <a:satMod val="160000"/>
                          </a:srgbClr>
                        </a:gs>
                        <a:gs pos="100000">
                          <a:srgbClr val="DD2A3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авто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06936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Сведения о получателе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авто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ручное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2A3C">
                            <a:tint val="66000"/>
                            <a:satMod val="160000"/>
                          </a:srgbClr>
                        </a:gs>
                        <a:gs pos="50000">
                          <a:srgbClr val="DD2A3C">
                            <a:tint val="44500"/>
                            <a:satMod val="160000"/>
                          </a:srgbClr>
                        </a:gs>
                        <a:gs pos="100000">
                          <a:srgbClr val="DD2A3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ручное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2A3C">
                            <a:tint val="66000"/>
                            <a:satMod val="160000"/>
                          </a:srgbClr>
                        </a:gs>
                        <a:gs pos="50000">
                          <a:srgbClr val="DD2A3C">
                            <a:tint val="44500"/>
                            <a:satMod val="160000"/>
                          </a:srgbClr>
                        </a:gs>
                        <a:gs pos="100000">
                          <a:srgbClr val="DD2A3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авто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70818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526273D-8F50-3DE4-533E-08D1B3A3D3DF}"/>
              </a:ext>
            </a:extLst>
          </p:cNvPr>
          <p:cNvSpPr txBox="1"/>
          <p:nvPr/>
        </p:nvSpPr>
        <p:spPr>
          <a:xfrm>
            <a:off x="1881665" y="5014472"/>
            <a:ext cx="84286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Тысячи МСР «забить» / «наколотить» вручную?!</a:t>
            </a:r>
          </a:p>
        </p:txBody>
      </p:sp>
    </p:spTree>
    <p:extLst>
      <p:ext uri="{BB962C8B-B14F-4D97-AF65-F5344CB8AC3E}">
        <p14:creationId xmlns:p14="http://schemas.microsoft.com/office/powerpoint/2010/main" val="6815499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6768" y="0"/>
            <a:ext cx="97487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«НОРМАЛЬНО ДЕЛАЙ - НОРМАЛЬНО БУДЕТ»: </a:t>
            </a:r>
          </a:p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МСР – ННС – РНС – ПЛИ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4350" y="6165304"/>
            <a:ext cx="12360696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ИСТИННАЯ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формирования МСР – ННС – РНС – ПЛИ в МИС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4FC7A6-6C10-A2B3-4CA7-2B85286E0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155432"/>
            <a:ext cx="8200354" cy="46978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1DE9D5-F8EB-E3A0-1A36-FB0583965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336" y="2195119"/>
            <a:ext cx="27241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3964</TotalTime>
  <Words>1204</Words>
  <Application>Microsoft Office PowerPoint</Application>
  <PresentationFormat>Широкоэкранный</PresentationFormat>
  <Paragraphs>310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Times New Roman</vt:lpstr>
      <vt:lpstr>Calibri</vt:lpstr>
      <vt:lpstr>Comic Sans MS</vt:lpstr>
      <vt:lpstr>Wingdings</vt:lpstr>
      <vt:lpstr>Arial</vt:lpstr>
      <vt:lpstr>Calibri Light</vt:lpstr>
      <vt:lpstr>Тема Office</vt:lpstr>
      <vt:lpstr>IT-технологии в здравоохранении:  ВИМИС, системы мониторинга беременных и поддержки принятия клинических решений, «персональные помощники врача»  Как сделать так, чтобы они облегчали, а не осложняли работу?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SP_redaction</dc:creator>
  <cp:lastModifiedBy>Николай Анкудинов</cp:lastModifiedBy>
  <cp:revision>36</cp:revision>
  <cp:lastPrinted>2023-02-14T20:10:56Z</cp:lastPrinted>
  <dcterms:created xsi:type="dcterms:W3CDTF">2022-02-10T08:42:41Z</dcterms:created>
  <dcterms:modified xsi:type="dcterms:W3CDTF">2023-04-11T19:39:44Z</dcterms:modified>
</cp:coreProperties>
</file>