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0" r:id="rId3"/>
    <p:sldMasterId id="2147483709" r:id="rId4"/>
    <p:sldMasterId id="2147483722" r:id="rId5"/>
  </p:sldMasterIdLst>
  <p:notesMasterIdLst>
    <p:notesMasterId r:id="rId14"/>
  </p:notesMasterIdLst>
  <p:handoutMasterIdLst>
    <p:handoutMasterId r:id="rId15"/>
  </p:handoutMasterIdLst>
  <p:sldIdLst>
    <p:sldId id="264" r:id="rId6"/>
    <p:sldId id="897" r:id="rId7"/>
    <p:sldId id="898" r:id="rId8"/>
    <p:sldId id="899" r:id="rId9"/>
    <p:sldId id="900" r:id="rId10"/>
    <p:sldId id="901" r:id="rId11"/>
    <p:sldId id="902" r:id="rId12"/>
    <p:sldId id="903" r:id="rId13"/>
  </p:sldIdLst>
  <p:sldSz cx="8961438" cy="6480175"/>
  <p:notesSz cx="6797675" cy="9928225"/>
  <p:defaultTextStyle>
    <a:defPPr>
      <a:defRPr lang="ru-RU"/>
    </a:defPPr>
    <a:lvl1pPr marL="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orient="horz" pos="260">
          <p15:clr>
            <a:srgbClr val="A4A3A4"/>
          </p15:clr>
        </p15:guide>
        <p15:guide id="5" pos="249">
          <p15:clr>
            <a:srgbClr val="A4A3A4"/>
          </p15:clr>
        </p15:guide>
        <p15:guide id="6" orient="horz" pos="2042">
          <p15:clr>
            <a:srgbClr val="A4A3A4"/>
          </p15:clr>
        </p15:guide>
        <p15:guide id="7" orient="horz" pos="2040">
          <p15:clr>
            <a:srgbClr val="A4A3A4"/>
          </p15:clr>
        </p15:guide>
        <p15:guide id="8" orient="horz" pos="327">
          <p15:clr>
            <a:srgbClr val="A4A3A4"/>
          </p15:clr>
        </p15:guide>
        <p15:guide id="9" pos="2823">
          <p15:clr>
            <a:srgbClr val="A4A3A4"/>
          </p15:clr>
        </p15:guide>
        <p15:guide id="10" pos="2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охлов Антон Валерьевич" initials="ХАВ" lastIdx="1" clrIdx="0"/>
  <p:cmAuthor id="1" name="Лазарев Глеб Станиславович" initials="ЛГС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C62"/>
    <a:srgbClr val="639FD1"/>
    <a:srgbClr val="003274"/>
    <a:srgbClr val="035FA2"/>
    <a:srgbClr val="517E3A"/>
    <a:srgbClr val="EDF6F9"/>
    <a:srgbClr val="838F47"/>
    <a:srgbClr val="84A543"/>
    <a:srgbClr val="C3D69B"/>
    <a:srgbClr val="1B9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6343" autoAdjust="0"/>
  </p:normalViewPr>
  <p:slideViewPr>
    <p:cSldViewPr>
      <p:cViewPr varScale="1">
        <p:scale>
          <a:sx n="88" d="100"/>
          <a:sy n="88" d="100"/>
        </p:scale>
        <p:origin x="1670" y="77"/>
      </p:cViewPr>
      <p:guideLst>
        <p:guide orient="horz" pos="1622"/>
        <p:guide pos="2880"/>
        <p:guide orient="horz" pos="1621"/>
        <p:guide orient="horz" pos="260"/>
        <p:guide pos="249"/>
        <p:guide orient="horz" pos="2042"/>
        <p:guide orient="horz" pos="2040"/>
        <p:guide orient="horz" pos="327"/>
        <p:guide pos="282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744538"/>
            <a:ext cx="51466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71343" y="2239759"/>
            <a:ext cx="4503388" cy="1813683"/>
          </a:xfrm>
          <a:prstGeom prst="rect">
            <a:avLst/>
          </a:prstGeom>
        </p:spPr>
        <p:txBody>
          <a:bodyPr lIns="91404" tIns="45702" rIns="91404" bIns="45702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58979" y="4760102"/>
            <a:ext cx="5786015" cy="453593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999" y="5285078"/>
            <a:ext cx="5786015" cy="946061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05" y="262816"/>
            <a:ext cx="8092599" cy="109377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90" y="1469028"/>
            <a:ext cx="3972930" cy="6122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808" indent="0">
              <a:buNone/>
              <a:defRPr sz="1500" b="1"/>
            </a:lvl2pPr>
            <a:lvl3pPr marL="681798" indent="0">
              <a:buNone/>
              <a:defRPr sz="1400" b="1"/>
            </a:lvl3pPr>
            <a:lvl4pPr marL="1022697" indent="0">
              <a:buNone/>
              <a:defRPr sz="1200" b="1"/>
            </a:lvl4pPr>
            <a:lvl5pPr marL="1363594" indent="0">
              <a:buNone/>
              <a:defRPr sz="1200" b="1"/>
            </a:lvl5pPr>
            <a:lvl6pPr marL="1704584" indent="0">
              <a:buNone/>
              <a:defRPr sz="1200" b="1"/>
            </a:lvl6pPr>
            <a:lvl7pPr marL="2045393" indent="0">
              <a:buNone/>
              <a:defRPr sz="1200" b="1"/>
            </a:lvl7pPr>
            <a:lvl8pPr marL="2386196" indent="0">
              <a:buNone/>
              <a:defRPr sz="1200" b="1"/>
            </a:lvl8pPr>
            <a:lvl9pPr marL="272714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90" y="2081238"/>
            <a:ext cx="3972930" cy="37811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67914" y="1469028"/>
            <a:ext cx="3974490" cy="6122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808" indent="0">
              <a:buNone/>
              <a:defRPr sz="1500" b="1"/>
            </a:lvl2pPr>
            <a:lvl3pPr marL="681798" indent="0">
              <a:buNone/>
              <a:defRPr sz="1400" b="1"/>
            </a:lvl3pPr>
            <a:lvl4pPr marL="1022697" indent="0">
              <a:buNone/>
              <a:defRPr sz="1200" b="1"/>
            </a:lvl4pPr>
            <a:lvl5pPr marL="1363594" indent="0">
              <a:buNone/>
              <a:defRPr sz="1200" b="1"/>
            </a:lvl5pPr>
            <a:lvl6pPr marL="1704584" indent="0">
              <a:buNone/>
              <a:defRPr sz="1200" b="1"/>
            </a:lvl6pPr>
            <a:lvl7pPr marL="2045393" indent="0">
              <a:buNone/>
              <a:defRPr sz="1200" b="1"/>
            </a:lvl7pPr>
            <a:lvl8pPr marL="2386196" indent="0">
              <a:buNone/>
              <a:defRPr sz="1200" b="1"/>
            </a:lvl8pPr>
            <a:lvl9pPr marL="2727144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67914" y="2081238"/>
            <a:ext cx="3974490" cy="37811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C5F-0DEE-4163-AF1C-1FF6B227660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17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9A0-0DF1-42AF-BD6F-2EE012AD306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99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1558-4007-4637-8A09-E7C7CDEBD3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81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36" y="261334"/>
            <a:ext cx="2958232" cy="11120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5578" y="261406"/>
            <a:ext cx="5026653" cy="56010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636" y="1373326"/>
            <a:ext cx="2958232" cy="4489056"/>
          </a:xfrm>
        </p:spPr>
        <p:txBody>
          <a:bodyPr/>
          <a:lstStyle>
            <a:lvl1pPr marL="0" indent="0">
              <a:buNone/>
              <a:defRPr sz="1100"/>
            </a:lvl1pPr>
            <a:lvl2pPr marL="340808" indent="0">
              <a:buNone/>
              <a:defRPr sz="900"/>
            </a:lvl2pPr>
            <a:lvl3pPr marL="681798" indent="0">
              <a:buNone/>
              <a:defRPr sz="800"/>
            </a:lvl3pPr>
            <a:lvl4pPr marL="1022697" indent="0">
              <a:buNone/>
              <a:defRPr sz="700"/>
            </a:lvl4pPr>
            <a:lvl5pPr marL="1363594" indent="0">
              <a:buNone/>
              <a:defRPr sz="700"/>
            </a:lvl5pPr>
            <a:lvl6pPr marL="1704584" indent="0">
              <a:buNone/>
              <a:defRPr sz="700"/>
            </a:lvl6pPr>
            <a:lvl7pPr marL="2045393" indent="0">
              <a:buNone/>
              <a:defRPr sz="700"/>
            </a:lvl7pPr>
            <a:lvl8pPr marL="2386196" indent="0">
              <a:buNone/>
              <a:defRPr sz="700"/>
            </a:lvl8pPr>
            <a:lvl9pPr marL="27271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3F35-DFAD-47D9-A463-BCAE4CE5BE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0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451" y="4593907"/>
            <a:ext cx="5395066" cy="54233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2451" y="586406"/>
            <a:ext cx="5395066" cy="3937607"/>
          </a:xfrm>
        </p:spPr>
        <p:txBody>
          <a:bodyPr/>
          <a:lstStyle>
            <a:lvl1pPr marL="0" indent="0">
              <a:buNone/>
              <a:defRPr sz="2400"/>
            </a:lvl1pPr>
            <a:lvl2pPr marL="340808" indent="0">
              <a:buNone/>
              <a:defRPr sz="2100"/>
            </a:lvl2pPr>
            <a:lvl3pPr marL="681798" indent="0">
              <a:buNone/>
              <a:defRPr sz="1800"/>
            </a:lvl3pPr>
            <a:lvl4pPr marL="1022697" indent="0">
              <a:buNone/>
              <a:defRPr sz="1500"/>
            </a:lvl4pPr>
            <a:lvl5pPr marL="1363594" indent="0">
              <a:buNone/>
              <a:defRPr sz="1500"/>
            </a:lvl5pPr>
            <a:lvl6pPr marL="1704584" indent="0">
              <a:buNone/>
              <a:defRPr sz="1500"/>
            </a:lvl6pPr>
            <a:lvl7pPr marL="2045393" indent="0">
              <a:buNone/>
              <a:defRPr sz="1500"/>
            </a:lvl7pPr>
            <a:lvl8pPr marL="2386196" indent="0">
              <a:buNone/>
              <a:defRPr sz="1500"/>
            </a:lvl8pPr>
            <a:lvl9pPr marL="2727144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2451" y="5136479"/>
            <a:ext cx="5395066" cy="770204"/>
          </a:xfrm>
        </p:spPr>
        <p:txBody>
          <a:bodyPr/>
          <a:lstStyle>
            <a:lvl1pPr marL="0" indent="0">
              <a:buNone/>
              <a:defRPr sz="1100"/>
            </a:lvl1pPr>
            <a:lvl2pPr marL="340808" indent="0">
              <a:buNone/>
              <a:defRPr sz="900"/>
            </a:lvl2pPr>
            <a:lvl3pPr marL="681798" indent="0">
              <a:buNone/>
              <a:defRPr sz="800"/>
            </a:lvl3pPr>
            <a:lvl4pPr marL="1022697" indent="0">
              <a:buNone/>
              <a:defRPr sz="700"/>
            </a:lvl4pPr>
            <a:lvl5pPr marL="1363594" indent="0">
              <a:buNone/>
              <a:defRPr sz="700"/>
            </a:lvl5pPr>
            <a:lvl6pPr marL="1704584" indent="0">
              <a:buNone/>
              <a:defRPr sz="700"/>
            </a:lvl6pPr>
            <a:lvl7pPr marL="2045393" indent="0">
              <a:buNone/>
              <a:defRPr sz="700"/>
            </a:lvl7pPr>
            <a:lvl8pPr marL="2386196" indent="0">
              <a:buNone/>
              <a:defRPr sz="700"/>
            </a:lvl8pPr>
            <a:lvl9pPr marL="27271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CA7D-9BAD-45CB-B41F-035C1D586A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99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D8-ED09-4AE2-BD22-0E13492308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916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146" y="20"/>
            <a:ext cx="2069982" cy="60036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0632" y="20"/>
            <a:ext cx="6064765" cy="60036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FA2-F79F-4C44-9994-5127B0FCD04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82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59" y="171"/>
            <a:ext cx="7505636" cy="9205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0518" y="1077152"/>
            <a:ext cx="8284610" cy="492656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B960-0DA7-4AB8-8DBA-1047AFDD97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5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968" y="2119266"/>
            <a:ext cx="8219103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0970" y="3631650"/>
            <a:ext cx="3933903" cy="3046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970" y="4170458"/>
            <a:ext cx="3933903" cy="3046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 доклада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47332" y="341320"/>
            <a:ext cx="1911850" cy="110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314" rIns="68321" bIns="34314" rtlCol="0" anchor="ctr"/>
          <a:lstStyle/>
          <a:p>
            <a:pPr algn="ctr" defTabSz="682784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9208" y="1421313"/>
            <a:ext cx="6832594" cy="249520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314" rIns="68321" bIns="34314" rtlCol="0" anchor="ctr"/>
          <a:lstStyle/>
          <a:p>
            <a:pPr marL="66413" defTabSz="682784"/>
            <a:r>
              <a:rPr lang="ru-RU" sz="1200" dirty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</a:p>
        </p:txBody>
      </p:sp>
    </p:spTree>
    <p:extLst>
      <p:ext uri="{BB962C8B-B14F-4D97-AF65-F5344CB8AC3E}">
        <p14:creationId xmlns:p14="http://schemas.microsoft.com/office/powerpoint/2010/main" val="41603491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76547" y="210713"/>
            <a:ext cx="7718209" cy="298261"/>
          </a:xfrm>
          <a:prstGeom prst="rect">
            <a:avLst/>
          </a:prstGeom>
        </p:spPr>
        <p:txBody>
          <a:bodyPr wrap="square" lIns="51527" tIns="25768" rIns="51527" bIns="25768">
            <a:spAutoFit/>
          </a:bodyPr>
          <a:lstStyle>
            <a:lvl1pPr algn="l">
              <a:defRPr lang="ru-RU" sz="1600" b="0" kern="12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564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8223" y="1427362"/>
            <a:ext cx="5081260" cy="3352986"/>
          </a:xfrm>
          <a:prstGeom prst="rect">
            <a:avLst/>
          </a:prstGeom>
        </p:spPr>
        <p:txBody>
          <a:bodyPr lIns="91404" tIns="45702" rIns="91404" bIns="45702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76547" y="210713"/>
            <a:ext cx="7718209" cy="298261"/>
          </a:xfrm>
          <a:prstGeom prst="rect">
            <a:avLst/>
          </a:prstGeom>
        </p:spPr>
        <p:txBody>
          <a:bodyPr wrap="square" lIns="51527" tIns="25768" rIns="51527" bIns="25768">
            <a:spAutoFit/>
          </a:bodyPr>
          <a:lstStyle>
            <a:lvl1pPr algn="l">
              <a:defRPr lang="ru-RU" sz="1600" b="0" kern="12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250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2" y="6151996"/>
            <a:ext cx="799681" cy="315362"/>
          </a:xfrm>
          <a:prstGeom prst="rect">
            <a:avLst/>
          </a:prstGeom>
          <a:noFill/>
        </p:spPr>
        <p:txBody>
          <a:bodyPr wrap="square" lIns="67950" tIns="34236" rIns="67950" bIns="34236" rtlCol="0">
            <a:spAutoFit/>
          </a:bodyPr>
          <a:lstStyle/>
          <a:p>
            <a:pPr algn="r" defTabSz="678773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8773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4" y="257212"/>
            <a:ext cx="7235621" cy="322333"/>
          </a:xfrm>
          <a:prstGeom prst="rect">
            <a:avLst/>
          </a:prstGeom>
        </p:spPr>
        <p:txBody>
          <a:bodyPr wrap="square" lIns="90614" tIns="45308" rIns="90614" bIns="45308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0" y="65679"/>
            <a:ext cx="1062139" cy="73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50" tIns="34236" rIns="67950" bIns="34236" rtlCol="0" anchor="ctr"/>
          <a:lstStyle/>
          <a:p>
            <a:pPr algn="ctr" defTabSz="678773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48" y="22619"/>
            <a:ext cx="939597" cy="7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2820"/>
            <a:ext cx="796982" cy="315380"/>
          </a:xfrm>
          <a:prstGeom prst="rect">
            <a:avLst/>
          </a:prstGeom>
          <a:noFill/>
        </p:spPr>
        <p:txBody>
          <a:bodyPr wrap="square" lIns="68292" tIns="34245" rIns="68292" bIns="34245" rtlCol="0">
            <a:spAutoFit/>
          </a:bodyPr>
          <a:lstStyle/>
          <a:p>
            <a:pPr algn="r" defTabSz="682669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2669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48696"/>
            <a:ext cx="7211208" cy="300070"/>
          </a:xfrm>
          <a:prstGeom prst="rect">
            <a:avLst/>
          </a:prstGeom>
        </p:spPr>
        <p:txBody>
          <a:bodyPr wrap="square" lIns="68525" tIns="34284" rIns="68525" bIns="34284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4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2" tIns="34245" rIns="68292" bIns="34245" rtlCol="0" anchor="ctr"/>
          <a:lstStyle/>
          <a:p>
            <a:pPr algn="ctr" defTabSz="682669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70"/>
            <a:ext cx="936426" cy="751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7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55134"/>
            <a:ext cx="7211208" cy="330733"/>
          </a:xfrm>
          <a:prstGeom prst="rect">
            <a:avLst/>
          </a:prstGeom>
        </p:spPr>
        <p:txBody>
          <a:bodyPr wrap="square" lIns="68426" tIns="34227" rIns="68426" bIns="34227"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2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27" rIns="68426" bIns="34227" rtlCol="0" anchor="ctr"/>
          <a:lstStyle/>
          <a:p>
            <a:pPr algn="ctr" defTabSz="684214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3"/>
            <a:ext cx="936426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2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01" y="2421178"/>
            <a:ext cx="8191372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08402" y="4359249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2" y="4891033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2023" y="1403297"/>
            <a:ext cx="6809539" cy="272134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02" tIns="34241" rIns="68202" bIns="34241" rtlCol="0" anchor="ctr"/>
          <a:lstStyle/>
          <a:p>
            <a:pPr marL="66300" defTabSz="681674"/>
            <a:r>
              <a:rPr lang="ru-RU" sz="1100" dirty="0" smtClean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  <a:endParaRPr lang="ru-RU" sz="110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41" y="294198"/>
            <a:ext cx="1030068" cy="826322"/>
          </a:xfrm>
          <a:prstGeom prst="rect">
            <a:avLst/>
          </a:prstGeom>
        </p:spPr>
      </p:pic>
      <p:pic>
        <p:nvPicPr>
          <p:cNvPr id="9" name="navigation8" descr="ujkm,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01" b="19073"/>
          <a:stretch/>
        </p:blipFill>
        <p:spPr bwMode="auto">
          <a:xfrm>
            <a:off x="180832" y="286159"/>
            <a:ext cx="859035" cy="9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3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3064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72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86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236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8" y="913557"/>
            <a:ext cx="8168789" cy="3794775"/>
          </a:xfrm>
          <a:prstGeom prst="rect">
            <a:avLst/>
          </a:prstGeom>
        </p:spPr>
        <p:txBody>
          <a:bodyPr lIns="68393" tIns="34274" rIns="68393" bIns="34274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07324"/>
            <a:ext cx="8961438" cy="719803"/>
          </a:xfrm>
          <a:prstGeom prst="rect">
            <a:avLst/>
          </a:prstGeom>
        </p:spPr>
        <p:txBody>
          <a:bodyPr lIns="269254" tIns="34999" rIns="269254" bIns="34274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90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3064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72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86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236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7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3064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72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86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236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 w="28575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997" y="4559599"/>
            <a:ext cx="8585297" cy="1341038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/>
          </p:nvPr>
        </p:nvSpPr>
        <p:spPr>
          <a:xfrm>
            <a:off x="7351182" y="939055"/>
            <a:ext cx="1374554" cy="15150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68393" tIns="34274" rIns="68393" bIns="34274"/>
          <a:lstStyle/>
          <a:p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4" hasCustomPrompt="1"/>
          </p:nvPr>
        </p:nvSpPr>
        <p:spPr>
          <a:xfrm>
            <a:off x="140023" y="939055"/>
            <a:ext cx="6932280" cy="1515041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ЦИТАТА – ЛОЗУНГ - ТЕЗИС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0103" y="2602471"/>
            <a:ext cx="8585711" cy="1705649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/>
            </a:lvl1pPr>
          </a:lstStyle>
          <a:p>
            <a:pPr lvl="0"/>
            <a:r>
              <a:rPr lang="ru-RU" dirty="0" smtClean="0"/>
              <a:t>ОПИСАНИЕ, 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5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22" y="6082835"/>
            <a:ext cx="796982" cy="312735"/>
          </a:xfrm>
          <a:prstGeom prst="rect">
            <a:avLst/>
          </a:prstGeom>
          <a:noFill/>
        </p:spPr>
        <p:txBody>
          <a:bodyPr wrap="square" lIns="65547" tIns="32935" rIns="65547" bIns="32935" rtlCol="0">
            <a:spAutoFit/>
          </a:bodyPr>
          <a:lstStyle/>
          <a:p>
            <a:pPr algn="r" defTabSz="655072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5507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54"/>
            <a:ext cx="7211208" cy="282034"/>
          </a:xfrm>
          <a:prstGeom prst="rect">
            <a:avLst/>
          </a:prstGeom>
        </p:spPr>
        <p:txBody>
          <a:bodyPr wrap="square" lIns="65772" tIns="32973" rIns="65772" bIns="32973">
            <a:spAutoFit/>
          </a:bodyPr>
          <a:lstStyle>
            <a:lvl1pPr algn="l">
              <a:defRPr sz="14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32" y="64896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47" tIns="32935" rIns="65547" bIns="32935" rtlCol="0" anchor="ctr"/>
          <a:lstStyle/>
          <a:p>
            <a:pPr algn="ctr" defTabSz="655072"/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66" y="22187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8" y="913574"/>
            <a:ext cx="8168789" cy="3794775"/>
          </a:xfrm>
          <a:prstGeom prst="rect">
            <a:avLst/>
          </a:prstGeom>
        </p:spPr>
        <p:txBody>
          <a:bodyPr lIns="65808" tIns="32973" rIns="65808" bIns="32973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07185"/>
            <a:ext cx="8961438" cy="719803"/>
          </a:xfrm>
          <a:prstGeom prst="rect">
            <a:avLst/>
          </a:prstGeom>
        </p:spPr>
        <p:txBody>
          <a:bodyPr lIns="259076" tIns="33659" rIns="259076" bIns="32973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2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22" y="6082835"/>
            <a:ext cx="796982" cy="312735"/>
          </a:xfrm>
          <a:prstGeom prst="rect">
            <a:avLst/>
          </a:prstGeom>
          <a:noFill/>
        </p:spPr>
        <p:txBody>
          <a:bodyPr wrap="square" lIns="65547" tIns="32935" rIns="65547" bIns="32935" rtlCol="0">
            <a:spAutoFit/>
          </a:bodyPr>
          <a:lstStyle/>
          <a:p>
            <a:pPr algn="r" defTabSz="655072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5507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54"/>
            <a:ext cx="7211208" cy="282034"/>
          </a:xfrm>
          <a:prstGeom prst="rect">
            <a:avLst/>
          </a:prstGeom>
        </p:spPr>
        <p:txBody>
          <a:bodyPr wrap="square" lIns="65772" tIns="32973" rIns="65772" bIns="32973">
            <a:spAutoFit/>
          </a:bodyPr>
          <a:lstStyle>
            <a:lvl1pPr algn="l">
              <a:defRPr sz="14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32" y="64896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47" tIns="32935" rIns="65547" bIns="32935" rtlCol="0" anchor="ctr"/>
          <a:lstStyle/>
          <a:p>
            <a:pPr algn="ctr" defTabSz="655072"/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66" y="22187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8" y="913574"/>
            <a:ext cx="8168789" cy="3794775"/>
          </a:xfrm>
          <a:prstGeom prst="rect">
            <a:avLst/>
          </a:prstGeom>
        </p:spPr>
        <p:txBody>
          <a:bodyPr lIns="65808" tIns="32973" rIns="65808" bIns="32973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07185"/>
            <a:ext cx="8961438" cy="719803"/>
          </a:xfrm>
          <a:prstGeom prst="rect">
            <a:avLst/>
          </a:prstGeom>
        </p:spPr>
        <p:txBody>
          <a:bodyPr lIns="259076" tIns="33659" rIns="259076" bIns="32973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1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8072" y="259507"/>
            <a:ext cx="8065294" cy="1080029"/>
          </a:xfrm>
          <a:prstGeom prst="rect">
            <a:avLst/>
          </a:prstGeom>
        </p:spPr>
        <p:txBody>
          <a:bodyPr lIns="91404" tIns="45702" rIns="91404" bIns="45702"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074" y="1789902"/>
            <a:ext cx="4103217" cy="3262943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200"/>
            </a:lvl1pPr>
            <a:lvl2pPr marL="353872" indent="-309439">
              <a:defRPr sz="1200"/>
            </a:lvl2pPr>
            <a:lvl3pPr marL="628398" indent="-247551">
              <a:defRPr sz="1200"/>
            </a:lvl3pPr>
            <a:lvl4pPr marL="896578" indent="-247551">
              <a:defRPr sz="1200"/>
            </a:lvl4pPr>
            <a:lvl5pPr marL="1166346" indent="-247551"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28087" y="5884354"/>
            <a:ext cx="1421544" cy="345009"/>
          </a:xfrm>
          <a:prstGeom prst="rect">
            <a:avLst/>
          </a:prstGeom>
        </p:spPr>
        <p:txBody>
          <a:bodyPr lIns="91404" tIns="45702" rIns="91404" bIns="45702"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6692" y="5821866"/>
            <a:ext cx="5221452" cy="271756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 с эмблемо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2" y="6151940"/>
            <a:ext cx="799681" cy="315390"/>
          </a:xfrm>
          <a:prstGeom prst="rect">
            <a:avLst/>
          </a:prstGeom>
          <a:noFill/>
        </p:spPr>
        <p:txBody>
          <a:bodyPr wrap="square" lIns="68174" tIns="34250" rIns="68174" bIns="34250" rtlCol="0">
            <a:spAutoFit/>
          </a:bodyPr>
          <a:lstStyle/>
          <a:p>
            <a:pPr algn="r" defTabSz="681294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81294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4" y="212736"/>
            <a:ext cx="7235621" cy="300001"/>
          </a:xfrm>
          <a:prstGeom prst="rect">
            <a:avLst/>
          </a:prstGeom>
        </p:spPr>
        <p:txBody>
          <a:bodyPr wrap="square" lIns="68174" tIns="34250" rIns="68174" bIns="34250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0" y="65679"/>
            <a:ext cx="1062139" cy="73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4" tIns="34250" rIns="68174" bIns="34250" rtlCol="0" anchor="ctr"/>
          <a:lstStyle/>
          <a:p>
            <a:pPr algn="ctr" defTabSz="681294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2" y="22524"/>
            <a:ext cx="939597" cy="7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44113"/>
      </p:ext>
    </p:extLst>
  </p:cSld>
  <p:clrMapOvr>
    <a:masterClrMapping/>
  </p:clrMapOvr>
  <p:transition spd="slow" advClick="0" advTm="15000">
    <p:cut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78122" y="2049761"/>
            <a:ext cx="7514349" cy="1228797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2" name="Freeform 13"/>
          <p:cNvSpPr>
            <a:spLocks noEditPoints="1"/>
          </p:cNvSpPr>
          <p:nvPr userDrawn="1"/>
        </p:nvSpPr>
        <p:spPr bwMode="auto">
          <a:xfrm>
            <a:off x="7740909" y="5179881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13074" y="678472"/>
            <a:ext cx="7244668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ru-RU" sz="1300" spc="15" dirty="0" smtClean="0">
                <a:solidFill>
                  <a:prstClr val="white"/>
                </a:solidFill>
                <a:cs typeface="Arial" charset="0"/>
              </a:rPr>
              <a:t>Инжиниринговый дивизион государственной корпорации по атомной энергии «РОСАТОМ»</a:t>
            </a:r>
            <a:endParaRPr lang="ru-RU" sz="1300" spc="15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2131" y="3630063"/>
            <a:ext cx="3513632" cy="2721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 smtClean="0"/>
              <a:t>Ф.И.О.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12131" y="3910028"/>
            <a:ext cx="3513632" cy="2721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12131" y="4189882"/>
            <a:ext cx="3513632" cy="269304"/>
          </a:xfrm>
          <a:prstGeom prst="rect">
            <a:avLst/>
          </a:prstGeom>
        </p:spPr>
        <p:txBody>
          <a:bodyPr wrap="square" lIns="68580" tIns="34290" rIns="68580" bIns="34290" anchor="ctr" anchorCtr="0">
            <a:spAutoFit/>
          </a:bodyPr>
          <a:lstStyle/>
          <a:p>
            <a:pPr defTabSz="685800">
              <a:defRPr/>
            </a:pPr>
            <a:r>
              <a:rPr lang="ru-RU" sz="1300" dirty="0" smtClean="0">
                <a:solidFill>
                  <a:srgbClr val="003594"/>
                </a:solidFill>
                <a:cs typeface="Arial" charset="0"/>
              </a:rPr>
              <a:t>Группа компаний </a:t>
            </a:r>
            <a:r>
              <a:rPr lang="en-US" sz="1300" dirty="0" smtClean="0">
                <a:solidFill>
                  <a:srgbClr val="003594"/>
                </a:solidFill>
                <a:cs typeface="Arial" charset="0"/>
              </a:rPr>
              <a:t>ASE</a:t>
            </a:r>
            <a:endParaRPr lang="ru-RU" sz="1300" dirty="0">
              <a:solidFill>
                <a:srgbClr val="003594"/>
              </a:solidFill>
              <a:cs typeface="Arial" charset="0"/>
            </a:endParaRP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812147" y="4691674"/>
            <a:ext cx="2918068" cy="2721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 i="1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 smtClean="0"/>
              <a:t>Дата, 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298246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88232" y="1275056"/>
            <a:ext cx="6844356" cy="2979081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>
              <a:lnSpc>
                <a:spcPts val="5627"/>
              </a:lnSpc>
              <a:defRPr sz="4400" cap="all" normalizeH="0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ru-RU" dirty="0"/>
          </a:p>
        </p:txBody>
      </p:sp>
      <p:sp>
        <p:nvSpPr>
          <p:cNvPr id="18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9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20" name="Freeform 15"/>
          <p:cNvSpPr>
            <a:spLocks noEditPoints="1"/>
          </p:cNvSpPr>
          <p:nvPr userDrawn="1"/>
        </p:nvSpPr>
        <p:spPr bwMode="auto">
          <a:xfrm>
            <a:off x="2351" y="4254132"/>
            <a:ext cx="5250843" cy="216006"/>
          </a:xfrm>
          <a:custGeom>
            <a:avLst/>
            <a:gdLst>
              <a:gd name="T0" fmla="*/ 0 w 4500"/>
              <a:gd name="T1" fmla="*/ 108 h 144"/>
              <a:gd name="T2" fmla="*/ 4431 w 4500"/>
              <a:gd name="T3" fmla="*/ 108 h 144"/>
              <a:gd name="T4" fmla="*/ 4409 w 4500"/>
              <a:gd name="T5" fmla="*/ 144 h 144"/>
              <a:gd name="T6" fmla="*/ 0 w 4500"/>
              <a:gd name="T7" fmla="*/ 144 h 144"/>
              <a:gd name="T8" fmla="*/ 0 w 4500"/>
              <a:gd name="T9" fmla="*/ 108 h 144"/>
              <a:gd name="T10" fmla="*/ 0 w 4500"/>
              <a:gd name="T11" fmla="*/ 90 h 144"/>
              <a:gd name="T12" fmla="*/ 4443 w 4500"/>
              <a:gd name="T13" fmla="*/ 90 h 144"/>
              <a:gd name="T14" fmla="*/ 4466 w 4500"/>
              <a:gd name="T15" fmla="*/ 54 h 144"/>
              <a:gd name="T16" fmla="*/ 0 w 4500"/>
              <a:gd name="T17" fmla="*/ 54 h 144"/>
              <a:gd name="T18" fmla="*/ 0 w 4500"/>
              <a:gd name="T19" fmla="*/ 90 h 144"/>
              <a:gd name="T20" fmla="*/ 0 w 4500"/>
              <a:gd name="T21" fmla="*/ 0 h 144"/>
              <a:gd name="T22" fmla="*/ 0 w 4500"/>
              <a:gd name="T23" fmla="*/ 36 h 144"/>
              <a:gd name="T24" fmla="*/ 4478 w 4500"/>
              <a:gd name="T25" fmla="*/ 36 h 144"/>
              <a:gd name="T26" fmla="*/ 4500 w 4500"/>
              <a:gd name="T27" fmla="*/ 0 h 144"/>
              <a:gd name="T28" fmla="*/ 0 w 4500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00" h="144">
                <a:moveTo>
                  <a:pt x="0" y="108"/>
                </a:moveTo>
                <a:lnTo>
                  <a:pt x="4431" y="108"/>
                </a:lnTo>
                <a:lnTo>
                  <a:pt x="4409" y="144"/>
                </a:lnTo>
                <a:lnTo>
                  <a:pt x="0" y="144"/>
                </a:lnTo>
                <a:lnTo>
                  <a:pt x="0" y="108"/>
                </a:lnTo>
                <a:close/>
                <a:moveTo>
                  <a:pt x="0" y="90"/>
                </a:moveTo>
                <a:lnTo>
                  <a:pt x="4443" y="90"/>
                </a:lnTo>
                <a:lnTo>
                  <a:pt x="4466" y="54"/>
                </a:lnTo>
                <a:lnTo>
                  <a:pt x="0" y="54"/>
                </a:lnTo>
                <a:lnTo>
                  <a:pt x="0" y="90"/>
                </a:lnTo>
                <a:close/>
                <a:moveTo>
                  <a:pt x="0" y="0"/>
                </a:moveTo>
                <a:lnTo>
                  <a:pt x="0" y="36"/>
                </a:lnTo>
                <a:lnTo>
                  <a:pt x="4478" y="36"/>
                </a:lnTo>
                <a:lnTo>
                  <a:pt x="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30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75"/>
            <a:ext cx="331610" cy="220507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47" y="345023"/>
            <a:ext cx="6858768" cy="714019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47" y="1561545"/>
            <a:ext cx="6858768" cy="436245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tx2"/>
              </a:buClr>
              <a:defRPr sz="1200"/>
            </a:lvl1pPr>
            <a:lvl2pPr>
              <a:buClr>
                <a:schemeClr val="tx2"/>
              </a:buClr>
              <a:defRPr sz="1100"/>
            </a:lvl2pPr>
            <a:lvl3pPr>
              <a:buClr>
                <a:schemeClr val="tx2"/>
              </a:buClr>
              <a:defRPr sz="900"/>
            </a:lvl3pPr>
            <a:lvl4pPr>
              <a:buClr>
                <a:schemeClr val="tx2"/>
              </a:buClr>
              <a:defRPr sz="800"/>
            </a:lvl4pPr>
            <a:lvl5pPr>
              <a:buClr>
                <a:schemeClr val="tx2"/>
              </a:buCl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75"/>
            <a:ext cx="331610" cy="220507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736" y="1944052"/>
            <a:ext cx="3148039" cy="39799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499" indent="0">
              <a:buNone/>
              <a:defRPr sz="1500"/>
            </a:lvl6pPr>
            <a:lvl7pPr marL="2057399" indent="0">
              <a:buNone/>
              <a:defRPr sz="1500"/>
            </a:lvl7pPr>
            <a:lvl8pPr marL="2400299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4598" y="1944052"/>
            <a:ext cx="3519305" cy="397995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200"/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04614" y="1479918"/>
            <a:ext cx="6832613" cy="286507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499" indent="0" algn="ctr">
              <a:buNone/>
              <a:defRPr sz="1200"/>
            </a:lvl6pPr>
            <a:lvl7pPr marL="2057399" indent="0" algn="ctr">
              <a:buNone/>
              <a:defRPr sz="1200"/>
            </a:lvl7pPr>
            <a:lvl8pPr marL="2400299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63"/>
            <a:ext cx="331610" cy="220506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97447" y="345023"/>
            <a:ext cx="6858768" cy="714019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56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8112" y="1944052"/>
            <a:ext cx="2434406" cy="39799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82141" y="1479918"/>
            <a:ext cx="6755068" cy="286507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499" indent="0" algn="ctr">
              <a:buNone/>
              <a:defRPr sz="1200"/>
            </a:lvl6pPr>
            <a:lvl7pPr marL="2057399" indent="0" algn="ctr">
              <a:buNone/>
              <a:defRPr sz="1200"/>
            </a:lvl7pPr>
            <a:lvl8pPr marL="2400299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63"/>
            <a:ext cx="331610" cy="220506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882154" y="1944052"/>
            <a:ext cx="4156205" cy="39799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97447" y="345023"/>
            <a:ext cx="6858768" cy="714019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35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63"/>
            <a:ext cx="331610" cy="220506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21" name="Объект 2"/>
          <p:cNvSpPr>
            <a:spLocks noGrp="1"/>
          </p:cNvSpPr>
          <p:nvPr>
            <p:ph idx="16"/>
          </p:nvPr>
        </p:nvSpPr>
        <p:spPr>
          <a:xfrm>
            <a:off x="882151" y="2174000"/>
            <a:ext cx="3139507" cy="374183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"/>
          </p:nvPr>
        </p:nvSpPr>
        <p:spPr>
          <a:xfrm>
            <a:off x="882151" y="1478026"/>
            <a:ext cx="3139507" cy="686059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899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499" indent="0">
              <a:buNone/>
              <a:defRPr sz="1200" b="1"/>
            </a:lvl6pPr>
            <a:lvl7pPr marL="2057399" indent="0">
              <a:buNone/>
              <a:defRPr sz="1200" b="1"/>
            </a:lvl7pPr>
            <a:lvl8pPr marL="2400299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7"/>
          </p:nvPr>
        </p:nvSpPr>
        <p:spPr>
          <a:xfrm>
            <a:off x="4492826" y="2174000"/>
            <a:ext cx="3139507" cy="374183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8"/>
          </p:nvPr>
        </p:nvSpPr>
        <p:spPr>
          <a:xfrm>
            <a:off x="4492826" y="1478026"/>
            <a:ext cx="3139507" cy="686059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899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499" indent="0">
              <a:buNone/>
              <a:defRPr sz="1200" b="1"/>
            </a:lvl6pPr>
            <a:lvl7pPr marL="2057399" indent="0">
              <a:buNone/>
              <a:defRPr sz="1200" b="1"/>
            </a:lvl7pPr>
            <a:lvl8pPr marL="2400299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97447" y="345023"/>
            <a:ext cx="6858768" cy="714019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07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63" y="345023"/>
            <a:ext cx="6943463" cy="714019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>
            <a:off x="7740909" y="825040"/>
            <a:ext cx="840135" cy="736520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Freeform 14"/>
          <p:cNvSpPr>
            <a:spLocks noEditPoints="1"/>
          </p:cNvSpPr>
          <p:nvPr userDrawn="1"/>
        </p:nvSpPr>
        <p:spPr bwMode="auto">
          <a:xfrm>
            <a:off x="774793" y="1059032"/>
            <a:ext cx="6969619" cy="216006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583407" y="5976163"/>
            <a:ext cx="378061" cy="220506"/>
            <a:chOff x="11674475" y="6324600"/>
            <a:chExt cx="514350" cy="233363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976175"/>
            <a:ext cx="331610" cy="220507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41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3064"/>
            <a:ext cx="796982" cy="315378"/>
          </a:xfrm>
          <a:prstGeom prst="rect">
            <a:avLst/>
          </a:prstGeom>
          <a:noFill/>
        </p:spPr>
        <p:txBody>
          <a:bodyPr wrap="square" lIns="68141" tIns="34244" rIns="68141" bIns="34244" rtlCol="0">
            <a:spAutoFit/>
          </a:bodyPr>
          <a:lstStyle/>
          <a:p>
            <a:pPr algn="r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54"/>
            <a:ext cx="7211208" cy="315457"/>
          </a:xfrm>
          <a:prstGeom prst="rect">
            <a:avLst/>
          </a:prstGeom>
        </p:spPr>
        <p:txBody>
          <a:bodyPr wrap="square" lIns="68373" tIns="34283" rIns="68373" bIns="34283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67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1" tIns="34244" rIns="68141" bIns="3424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26" y="22219"/>
            <a:ext cx="936426" cy="75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6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6082820"/>
            <a:ext cx="796982" cy="315390"/>
          </a:xfrm>
          <a:prstGeom prst="rect">
            <a:avLst/>
          </a:prstGeom>
          <a:noFill/>
        </p:spPr>
        <p:txBody>
          <a:bodyPr wrap="square" lIns="68310" tIns="34250" rIns="68310" bIns="34250" rtlCol="0">
            <a:spAutoFit/>
          </a:bodyPr>
          <a:lstStyle/>
          <a:p>
            <a:pPr algn="r" defTabSz="682862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286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47"/>
            <a:ext cx="7211208" cy="300080"/>
          </a:xfrm>
          <a:prstGeom prst="rect">
            <a:avLst/>
          </a:prstGeom>
        </p:spPr>
        <p:txBody>
          <a:bodyPr wrap="square" lIns="68543" tIns="34289" rIns="68543" bIns="34289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3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0" tIns="34250" rIns="68310" bIns="34250" rtlCol="0" anchor="ctr"/>
          <a:lstStyle/>
          <a:p>
            <a:pPr algn="ctr" defTabSz="682862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70"/>
            <a:ext cx="936426" cy="751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0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4" y="209711"/>
            <a:ext cx="7211208" cy="315463"/>
          </a:xfrm>
          <a:prstGeom prst="rect">
            <a:avLst/>
          </a:prstGeom>
        </p:spPr>
        <p:txBody>
          <a:bodyPr wrap="square" lIns="68559" tIns="34286" rIns="68559" bIns="34286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69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6" rIns="68559" bIns="34286" rtlCol="0" anchor="ctr"/>
          <a:lstStyle/>
          <a:p>
            <a:pPr algn="ctr" defTabSz="685561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9" y="22183"/>
            <a:ext cx="936426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01" y="2421174"/>
            <a:ext cx="8191372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08402" y="4359017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2" y="4890789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 доклада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2023" y="1403313"/>
            <a:ext cx="6809539" cy="272134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52" tIns="34184" rIns="68052" bIns="34184" rtlCol="0" anchor="ctr"/>
          <a:lstStyle/>
          <a:p>
            <a:pPr marL="66153" defTabSz="680138"/>
            <a:r>
              <a:rPr lang="ru-RU" sz="1200" dirty="0" smtClean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41" y="294210"/>
            <a:ext cx="1030068" cy="826322"/>
          </a:xfrm>
          <a:prstGeom prst="rect">
            <a:avLst/>
          </a:prstGeom>
        </p:spPr>
      </p:pic>
      <p:pic>
        <p:nvPicPr>
          <p:cNvPr id="9" name="navigation8" descr="ujkm,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01" b="19073"/>
          <a:stretch/>
        </p:blipFill>
        <p:spPr bwMode="auto">
          <a:xfrm>
            <a:off x="180806" y="286231"/>
            <a:ext cx="859035" cy="93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6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6082852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209748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3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4"/>
            <a:ext cx="936426" cy="751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8" y="913561"/>
            <a:ext cx="8168789" cy="3794775"/>
          </a:xfrm>
          <a:prstGeom prst="rect">
            <a:avLst/>
          </a:prstGeom>
        </p:spPr>
        <p:txBody>
          <a:bodyPr lIns="68243" tIns="34217" rIns="68243" bIns="34217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07209"/>
            <a:ext cx="8961438" cy="719801"/>
          </a:xfrm>
          <a:prstGeom prst="rect">
            <a:avLst/>
          </a:prstGeom>
        </p:spPr>
        <p:txBody>
          <a:bodyPr lIns="268660" tIns="34999" rIns="268660" bIns="34217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8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6082852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209748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3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4"/>
            <a:ext cx="936426" cy="751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21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6082852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209748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73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4"/>
            <a:ext cx="936426" cy="751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90623"/>
            <a:ext cx="8961438" cy="0"/>
          </a:xfrm>
          <a:prstGeom prst="line">
            <a:avLst/>
          </a:prstGeom>
          <a:ln w="28575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094189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997" y="4559521"/>
            <a:ext cx="8585297" cy="1341035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/>
            </a:lvl1pPr>
          </a:lstStyle>
          <a:p>
            <a:pPr lvl="0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/>
          </p:nvPr>
        </p:nvSpPr>
        <p:spPr>
          <a:xfrm>
            <a:off x="7351194" y="939055"/>
            <a:ext cx="1374554" cy="15150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68243" tIns="34217" rIns="68243" bIns="34217"/>
          <a:lstStyle/>
          <a:p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4" hasCustomPrompt="1"/>
          </p:nvPr>
        </p:nvSpPr>
        <p:spPr>
          <a:xfrm>
            <a:off x="140023" y="939055"/>
            <a:ext cx="6932280" cy="1515041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ЦИТАТА – ЛОЗУНГ - ТЕЗИС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0071" y="2602468"/>
            <a:ext cx="8585711" cy="1705649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/>
            </a:lvl1pPr>
          </a:lstStyle>
          <a:p>
            <a:pPr lvl="0"/>
            <a:r>
              <a:rPr lang="ru-RU" dirty="0" smtClean="0"/>
              <a:t>ОПИСАНИЕ, ПАРАМЕТРЫ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613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69" y="39"/>
            <a:ext cx="7480311" cy="909025"/>
          </a:xfrm>
          <a:prstGeom prst="rect">
            <a:avLst/>
          </a:prstGeom>
        </p:spPr>
        <p:txBody>
          <a:bodyPr lIns="67910" tIns="34034" rIns="67910" bIns="3403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65" y="1063574"/>
            <a:ext cx="8256658" cy="4864632"/>
          </a:xfrm>
          <a:prstGeom prst="rect">
            <a:avLst/>
          </a:prstGeom>
        </p:spPr>
        <p:txBody>
          <a:bodyPr lIns="67910" tIns="34034" rIns="67910" bIns="3403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BA0F-0438-41C0-BC4B-6C0335840AA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34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09715"/>
            <a:ext cx="7211208" cy="330743"/>
          </a:xfrm>
          <a:prstGeom prst="rect">
            <a:avLst/>
          </a:prstGeom>
        </p:spPr>
        <p:txBody>
          <a:bodyPr wrap="square" lIns="68348" tIns="34232" rIns="68348" bIns="34232"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69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8" tIns="34232" rIns="68348" bIns="34232" rtlCol="0" anchor="ctr"/>
          <a:lstStyle/>
          <a:p>
            <a:pPr algn="ctr" defTabSz="68331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3"/>
            <a:ext cx="936426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3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 с эмблемо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2" y="6151940"/>
            <a:ext cx="799681" cy="315390"/>
          </a:xfrm>
          <a:prstGeom prst="rect">
            <a:avLst/>
          </a:prstGeom>
          <a:noFill/>
        </p:spPr>
        <p:txBody>
          <a:bodyPr wrap="square" lIns="68174" tIns="34250" rIns="68174" bIns="34250" rtlCol="0">
            <a:spAutoFit/>
          </a:bodyPr>
          <a:lstStyle/>
          <a:p>
            <a:pPr algn="r" defTabSz="681294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81294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4" y="212736"/>
            <a:ext cx="7235621" cy="300001"/>
          </a:xfrm>
          <a:prstGeom prst="rect">
            <a:avLst/>
          </a:prstGeom>
        </p:spPr>
        <p:txBody>
          <a:bodyPr wrap="square" lIns="68174" tIns="34250" rIns="68174" bIns="34250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0" y="65679"/>
            <a:ext cx="1062139" cy="735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4" tIns="34250" rIns="68174" bIns="34250" rtlCol="0" anchor="ctr"/>
          <a:lstStyle/>
          <a:p>
            <a:pPr algn="ctr" defTabSz="681294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2" y="22524"/>
            <a:ext cx="939597" cy="7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6" y="277522"/>
            <a:ext cx="1641375" cy="139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542" y="2061072"/>
            <a:ext cx="8115080" cy="975026"/>
          </a:xfrm>
          <a:ln/>
        </p:spPr>
        <p:txBody>
          <a:bodyPr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542" y="3103600"/>
            <a:ext cx="3668589" cy="613516"/>
          </a:xfrm>
          <a:ln/>
        </p:spPr>
        <p:txBody>
          <a:bodyPr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172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-279138"/>
            <a:ext cx="66811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298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2F6F-5532-4EB8-AB1D-2A30C77A9B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35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92" y="4164116"/>
            <a:ext cx="7617222" cy="128703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892" y="2746575"/>
            <a:ext cx="7617222" cy="141753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400"/>
            </a:lvl2pPr>
            <a:lvl3pPr marL="685983" indent="0">
              <a:buNone/>
              <a:defRPr sz="1200"/>
            </a:lvl3pPr>
            <a:lvl4pPr marL="1028974" indent="0">
              <a:buNone/>
              <a:defRPr sz="1100"/>
            </a:lvl4pPr>
            <a:lvl5pPr marL="1371966" indent="0">
              <a:buNone/>
              <a:defRPr sz="1100"/>
            </a:lvl5pPr>
            <a:lvl6pPr marL="1714957" indent="0">
              <a:buNone/>
              <a:defRPr sz="1100"/>
            </a:lvl6pPr>
            <a:lvl7pPr marL="2057949" indent="0">
              <a:buNone/>
              <a:defRPr sz="1100"/>
            </a:lvl7pPr>
            <a:lvl8pPr marL="2400940" indent="0">
              <a:buNone/>
              <a:defRPr sz="1100"/>
            </a:lvl8pPr>
            <a:lvl9pPr marL="274393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FFA3-B120-4420-A6D5-0650FE9B8E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021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967" y="1063529"/>
            <a:ext cx="4052872" cy="486463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1207" y="1063529"/>
            <a:ext cx="4054428" cy="486463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C25E-00C1-4006-BD5A-906066408E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70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2" y="259507"/>
            <a:ext cx="8065294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73" y="1450540"/>
            <a:ext cx="3959525" cy="6045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073" y="2055056"/>
            <a:ext cx="3959525" cy="37336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294" y="1450540"/>
            <a:ext cx="3961080" cy="6045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294" y="2055056"/>
            <a:ext cx="3961080" cy="37336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C5F-0DEE-4163-AF1C-1FF6B227660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209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9A0-0DF1-42AF-BD6F-2EE012AD306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72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1558-4007-4637-8A09-E7C7CDEBD3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7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82" y="258022"/>
            <a:ext cx="2948251" cy="109803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74" y="258009"/>
            <a:ext cx="5009693" cy="55306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082" y="1356051"/>
            <a:ext cx="2948251" cy="4432620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3F35-DFAD-47D9-A463-BCAE4CE5BE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359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505" y="4536136"/>
            <a:ext cx="5376863" cy="53551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6505" y="579018"/>
            <a:ext cx="5376863" cy="3888105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6505" y="5071651"/>
            <a:ext cx="5376863" cy="760520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CA7D-9BAD-45CB-B41F-035C1D586A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867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D8-ED09-4AE2-BD22-0E13492308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217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2636" y="2"/>
            <a:ext cx="2062998" cy="5928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973" y="2"/>
            <a:ext cx="6044303" cy="59281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FA2-F79F-4C44-9994-5127B0FCD04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18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6" y="281171"/>
            <a:ext cx="1646932" cy="141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2586" y="2087336"/>
            <a:ext cx="8142553" cy="987440"/>
          </a:xfrm>
          <a:ln/>
        </p:spPr>
        <p:txBody>
          <a:bodyPr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584" y="3143238"/>
            <a:ext cx="3681009" cy="621326"/>
          </a:xfrm>
          <a:ln/>
        </p:spPr>
        <p:txBody>
          <a:bodyPr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7165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65" y="13"/>
            <a:ext cx="7480311" cy="909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8964" y="1063529"/>
            <a:ext cx="8256658" cy="486463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B960-0DA7-4AB8-8DBA-1047AFDD97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3721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44310" y="6074615"/>
            <a:ext cx="796982" cy="315487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pPr algn="r" defTabSz="685983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5983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4" y="283338"/>
            <a:ext cx="7211208" cy="230832"/>
          </a:xfrm>
        </p:spPr>
        <p:txBody>
          <a:bodyPr wrap="square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6" y="64864"/>
            <a:ext cx="1058555" cy="72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 defTabSz="685983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22183"/>
            <a:ext cx="936426" cy="7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8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2F6F-5532-4EB8-AB1D-2A30C77A9B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03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89" y="4217179"/>
            <a:ext cx="7643010" cy="130342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289" y="2781602"/>
            <a:ext cx="7643010" cy="143558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808" indent="0">
              <a:buNone/>
              <a:defRPr sz="1400"/>
            </a:lvl2pPr>
            <a:lvl3pPr marL="681798" indent="0">
              <a:buNone/>
              <a:defRPr sz="1200"/>
            </a:lvl3pPr>
            <a:lvl4pPr marL="1022697" indent="0">
              <a:buNone/>
              <a:defRPr sz="1100"/>
            </a:lvl4pPr>
            <a:lvl5pPr marL="1363594" indent="0">
              <a:buNone/>
              <a:defRPr sz="1100"/>
            </a:lvl5pPr>
            <a:lvl6pPr marL="1704584" indent="0">
              <a:buNone/>
              <a:defRPr sz="1100"/>
            </a:lvl6pPr>
            <a:lvl7pPr marL="2045393" indent="0">
              <a:buNone/>
              <a:defRPr sz="1100"/>
            </a:lvl7pPr>
            <a:lvl8pPr marL="2386196" indent="0">
              <a:buNone/>
              <a:defRPr sz="1100"/>
            </a:lvl8pPr>
            <a:lvl9pPr marL="27271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FFA3-B120-4420-A6D5-0650FE9B8E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5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562" y="1077152"/>
            <a:ext cx="4066593" cy="4926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7136" y="1077152"/>
            <a:ext cx="4068154" cy="49265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C25E-00C1-4006-BD5A-906066408E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64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758" r:id="rId4"/>
    <p:sldLayoutId id="2147483759" r:id="rId5"/>
  </p:sldLayoutIdLst>
  <p:hf sldNum="0" hdr="0" ftr="0" dt="0"/>
  <p:txStyles>
    <p:titleStyle>
      <a:lvl1pPr algn="ctr" defTabSz="9937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663" indent="-372663" algn="l" defTabSz="993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7" indent="-310551" algn="l" defTabSz="99377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2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99" indent="-248444" algn="l" defTabSz="99377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5" indent="-248444" algn="l" defTabSz="99377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1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7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1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6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7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6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1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6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2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8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5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2332" y="6171055"/>
            <a:ext cx="616623" cy="3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681798">
              <a:defRPr/>
            </a:pPr>
            <a:fld id="{B98B20F4-CE99-4269-9EF6-3A48944E6C03}" type="slidenum">
              <a:rPr lang="ru-RU" smtClean="0">
                <a:solidFill>
                  <a:srgbClr val="003274"/>
                </a:solidFill>
              </a:rPr>
              <a:pPr defTabSz="681798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518" y="1077152"/>
            <a:ext cx="8284610" cy="49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559" y="171"/>
            <a:ext cx="7505636" cy="92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18" y="101804"/>
            <a:ext cx="872640" cy="7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5pPr>
      <a:lvl6pPr marL="340808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6pPr>
      <a:lvl7pPr marL="681798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7pPr>
      <a:lvl8pPr marL="1022697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8pPr>
      <a:lvl9pPr marL="1363594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008" indent="-13500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68825" indent="-13262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100">
          <a:solidFill>
            <a:schemeClr val="tx1"/>
          </a:solidFill>
          <a:latin typeface="+mn-lt"/>
          <a:cs typeface="+mn-cs"/>
        </a:defRPr>
      </a:lvl2pPr>
      <a:lvl3pPr marL="866565" indent="-200037" algn="l" rtl="0" eaLnBrk="0" fontAlgn="base" hangingPunct="0">
        <a:spcBef>
          <a:spcPct val="0"/>
        </a:spcBef>
        <a:spcAft>
          <a:spcPct val="30000"/>
        </a:spcAft>
        <a:buBlip>
          <a:blip r:embed="rId23"/>
        </a:buBlip>
        <a:defRPr sz="1700">
          <a:solidFill>
            <a:schemeClr val="tx1"/>
          </a:solidFill>
          <a:latin typeface="+mn-lt"/>
          <a:cs typeface="+mn-cs"/>
        </a:defRPr>
      </a:lvl3pPr>
      <a:lvl4pPr marL="1241673" indent="-17049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5795" indent="-17049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6739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7663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68560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09531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808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798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697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59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58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393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196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14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062681" y="6135428"/>
            <a:ext cx="705701" cy="345009"/>
          </a:xfrm>
          <a:prstGeom prst="rect">
            <a:avLst/>
          </a:prstGeom>
        </p:spPr>
        <p:txBody>
          <a:bodyPr vert="horz" lIns="77585" tIns="38796" rIns="77585" bIns="38796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0584"/>
            <a:fld id="{02AC156C-0ECE-462C-9770-E8BCC4ECB65E}" type="slidenum">
              <a:rPr lang="ru-RU" smtClean="0">
                <a:solidFill>
                  <a:srgbClr val="414142"/>
                </a:solidFill>
              </a:rPr>
              <a:pPr defTabSz="910584"/>
              <a:t>‹#›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236"/>
            <a:ext cx="936426" cy="7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5pPr>
      <a:lvl6pPr marL="38808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6pPr>
      <a:lvl7pPr marL="775952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7pPr>
      <a:lvl8pPr marL="116395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8pPr>
      <a:lvl9pPr marL="155189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830" indent="-15100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100">
          <a:solidFill>
            <a:schemeClr val="tx1"/>
          </a:solidFill>
          <a:latin typeface="+mn-lt"/>
          <a:cs typeface="+mn-cs"/>
        </a:defRPr>
      </a:lvl2pPr>
      <a:lvl3pPr marL="986220" indent="-227622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000">
          <a:solidFill>
            <a:schemeClr val="tx1"/>
          </a:solidFill>
          <a:latin typeface="+mn-lt"/>
          <a:cs typeface="+mn-cs"/>
        </a:defRPr>
      </a:lvl3pPr>
      <a:lvl4pPr marL="1413120" indent="-194046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59390" indent="-194046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7327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5412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3346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309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087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5952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959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897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984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901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858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799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062681" y="6135201"/>
            <a:ext cx="705701" cy="345009"/>
          </a:xfrm>
          <a:prstGeom prst="rect">
            <a:avLst/>
          </a:prstGeom>
        </p:spPr>
        <p:txBody>
          <a:bodyPr vert="horz" lIns="77411" tIns="38704" rIns="77411" bIns="38704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08535"/>
            <a:fld id="{02AC156C-0ECE-462C-9770-E8BCC4ECB65E}" type="slidenum">
              <a:rPr lang="ru-RU" smtClean="0">
                <a:solidFill>
                  <a:srgbClr val="414142"/>
                </a:solidFill>
              </a:rPr>
              <a:pPr defTabSz="908535"/>
              <a:t>‹#›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2184"/>
            <a:ext cx="936426" cy="7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5pPr>
      <a:lvl6pPr marL="38722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6pPr>
      <a:lvl7pPr marL="77421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7pPr>
      <a:lvl8pPr marL="116133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8pPr>
      <a:lvl9pPr marL="154839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142" indent="-150677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0"/>
        </a:buBlip>
        <a:defRPr sz="1200">
          <a:solidFill>
            <a:schemeClr val="tx1"/>
          </a:solidFill>
          <a:latin typeface="+mn-lt"/>
          <a:cs typeface="+mn-cs"/>
        </a:defRPr>
      </a:lvl2pPr>
      <a:lvl3pPr marL="984010" indent="-227103" algn="l" rtl="0" eaLnBrk="0" fontAlgn="base" hangingPunct="0">
        <a:spcBef>
          <a:spcPct val="0"/>
        </a:spcBef>
        <a:spcAft>
          <a:spcPct val="30000"/>
        </a:spcAft>
        <a:buBlip>
          <a:blip r:embed="rId10"/>
        </a:buBlip>
        <a:defRPr sz="1900">
          <a:solidFill>
            <a:schemeClr val="tx1"/>
          </a:solidFill>
          <a:latin typeface="+mn-lt"/>
          <a:cs typeface="+mn-cs"/>
        </a:defRPr>
      </a:lvl3pPr>
      <a:lvl4pPr marL="1409976" indent="-19361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55421" indent="-19361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476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29702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16755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03867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22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4217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9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39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623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65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3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790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093180"/>
            <a:ext cx="614543" cy="3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685983">
              <a:defRPr/>
            </a:pPr>
            <a:fld id="{B98B20F4-CE99-4269-9EF6-3A48944E6C03}" type="slidenum">
              <a:rPr lang="ru-RU">
                <a:solidFill>
                  <a:srgbClr val="003274"/>
                </a:solidFill>
              </a:rPr>
              <a:pPr defTabSz="685983"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964" y="1063529"/>
            <a:ext cx="8256658" cy="486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8965" y="13"/>
            <a:ext cx="7480311" cy="9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27" y="100518"/>
            <a:ext cx="869695" cy="7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5pPr>
      <a:lvl6pPr marL="342991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6pPr>
      <a:lvl7pPr marL="685983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7pPr>
      <a:lvl8pPr marL="1028974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8pPr>
      <a:lvl9pPr marL="1371966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767" indent="-13576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70344" indent="-1333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00">
          <a:solidFill>
            <a:schemeClr val="tx1"/>
          </a:solidFill>
          <a:latin typeface="+mn-lt"/>
          <a:cs typeface="+mn-cs"/>
        </a:defRPr>
      </a:lvl2pPr>
      <a:lvl3pPr marL="871770" indent="-20127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00">
          <a:solidFill>
            <a:schemeClr val="tx1"/>
          </a:solidFill>
          <a:latin typeface="+mn-lt"/>
          <a:cs typeface="+mn-cs"/>
        </a:defRPr>
      </a:lvl3pPr>
      <a:lvl4pPr marL="1249299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5537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98362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4135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84345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2733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71335" y="2333247"/>
            <a:ext cx="7393759" cy="2635032"/>
          </a:xfrm>
        </p:spPr>
        <p:txBody>
          <a:bodyPr/>
          <a:lstStyle/>
          <a:p>
            <a:r>
              <a:rPr lang="ru-RU" sz="240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ПСР поликлиники №1 ФГБУЗ КБ-50 ФМБА России </a:t>
            </a:r>
          </a:p>
          <a:p>
            <a:r>
              <a:rPr lang="ru-RU" sz="2400" dirty="0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</a:t>
            </a:r>
            <a:r>
              <a:rPr lang="ru-RU" sz="24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плановой госпитализации»</a:t>
            </a:r>
          </a:p>
          <a:p>
            <a:endParaRPr lang="ru-RU" sz="24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66" y="611607"/>
            <a:ext cx="829074" cy="82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2109534B-A06D-47A5-A724-3D9D6C654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98438"/>
              </p:ext>
            </p:extLst>
          </p:nvPr>
        </p:nvGraphicFramePr>
        <p:xfrm>
          <a:off x="16223" y="1079847"/>
          <a:ext cx="8873207" cy="525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207">
                  <a:extLst>
                    <a:ext uri="{9D8B030D-6E8A-4147-A177-3AD203B41FA5}">
                      <a16:colId xmlns:a16="http://schemas.microsoft.com/office/drawing/2014/main" val="3906275420"/>
                    </a:ext>
                  </a:extLst>
                </a:gridCol>
                <a:gridCol w="816847">
                  <a:extLst>
                    <a:ext uri="{9D8B030D-6E8A-4147-A177-3AD203B41FA5}">
                      <a16:colId xmlns:a16="http://schemas.microsoft.com/office/drawing/2014/main" val="1863548122"/>
                    </a:ext>
                  </a:extLst>
                </a:gridCol>
                <a:gridCol w="876724">
                  <a:extLst>
                    <a:ext uri="{9D8B030D-6E8A-4147-A177-3AD203B41FA5}">
                      <a16:colId xmlns:a16="http://schemas.microsoft.com/office/drawing/2014/main" val="1189279031"/>
                    </a:ext>
                  </a:extLst>
                </a:gridCol>
                <a:gridCol w="4707429">
                  <a:extLst>
                    <a:ext uri="{9D8B030D-6E8A-4147-A177-3AD203B41FA5}">
                      <a16:colId xmlns:a16="http://schemas.microsoft.com/office/drawing/2014/main" val="1490593126"/>
                    </a:ext>
                  </a:extLst>
                </a:gridCol>
              </a:tblGrid>
              <a:tr h="262770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данные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главный врач  ФГБУЗ КБ№50 ФМБА России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Лашманов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И.В.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Процесс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плановая госпитализация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Границы процесса 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от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приема лечащим врачом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принятия им решения о направлении пациента 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плановую госпитализацию до  госпитализации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проекта 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Румянцева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М.Г., заведующая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поликлиникой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№1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Команда проекта: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Тамойкин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А.В., начальник МСЧ №3;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Козырев С.В., заместитель начальника МСЧ №3,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Блинохватова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Ю. С., заместитель заведующей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поликлиники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№1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Полякова К.А., менеджер МСЧ №3, 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Грошева И. В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проекта АО «Производственная система ПСР», Сиднева Д.В.,  специалист  управления развития ПСР ФГУП РФЯЦ ВНИИЭФ.</a:t>
                      </a:r>
                    </a:p>
                  </a:txBody>
                  <a:tcPr marL="89614" marR="89614" marT="57548" marB="57548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риск: Неудовлетворенность </a:t>
                      </a: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больных сроками ожидания плановой </a:t>
                      </a: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госпитализации 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проблемы: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у лечащих врачей актуальной информации о наличии свободных мест в стационарных отделениях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функционал РМИС не позволяет лечащему врачу записать пациента на плановую госпитализацию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Длительное </a:t>
                      </a: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ожидание пациентами своей очереди </a:t>
                      </a: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плановую госпитализацию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</a:t>
                      </a:r>
                      <a:r>
                        <a:rPr kumimoji="0" lang="ru-RU" sz="105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догоспитальном</a:t>
                      </a:r>
                      <a:r>
                        <a:rPr kumimoji="0" lang="ru-RU" sz="105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обследовании возникают проблемы истечения сроков отдельных анализов</a:t>
                      </a:r>
                      <a:endParaRPr kumimoji="0" lang="ru-RU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614" marR="89614" marT="57548" marB="57548"/>
                </a:tc>
                <a:extLst>
                  <a:ext uri="{0D108BD9-81ED-4DB2-BD59-A6C34878D82A}">
                    <a16:rowId xmlns:a16="http://schemas.microsoft.com/office/drawing/2014/main" val="2372050086"/>
                  </a:ext>
                </a:extLst>
              </a:tr>
              <a:tr h="29141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эффекты</a:t>
                      </a:r>
                    </a:p>
                  </a:txBody>
                  <a:tcPr marL="89614" marR="89614" marT="57548" marB="5754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Защита паспорта проекта – 29.10.2021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Анализ текущей ситуации:     </a:t>
                      </a: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1050" b="0" strike="noStrike" kern="1200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2.1. разработка </a:t>
                      </a: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текущей и целевой карт процесса</a:t>
                      </a:r>
                      <a:r>
                        <a:rPr lang="ru-RU" sz="1050" b="0" strike="noStrike" kern="1200" spc="-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- 12.11.2021</a:t>
                      </a: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  <a:endParaRPr lang="ru-RU" sz="1050" b="0" strike="noStrike" kern="1200" spc="-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1050" b="0" strike="noStrike" kern="1200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2.2.</a:t>
                      </a:r>
                      <a:r>
                        <a:rPr lang="ru-RU" sz="1050" b="0" strike="noStrike" kern="1200" spc="-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strike="noStrike" kern="1200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с выявленными проблемами</a:t>
                      </a:r>
                      <a:r>
                        <a:rPr lang="ru-RU" sz="1050" b="0" strike="noStrike" kern="1200" spc="-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- 26.11.2021</a:t>
                      </a:r>
                      <a:endParaRPr lang="ru-RU" sz="1050" b="0" strike="noStrike" kern="1200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1050" b="0" strike="noStrike" kern="1200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2.3. разработка </a:t>
                      </a: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плана действий</a:t>
                      </a:r>
                      <a:r>
                        <a:rPr lang="ru-RU" sz="1050" b="0" strike="noStrike" kern="1200" spc="-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- 29.11.2021</a:t>
                      </a:r>
                      <a:endParaRPr lang="ru-RU" sz="1050" b="0" strike="noStrike" kern="1200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Защита плана действий (</a:t>
                      </a:r>
                      <a:r>
                        <a:rPr lang="ru-RU" sz="1050" b="0" strike="noStrike" kern="1200" spc="-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kick-off</a:t>
                      </a: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050" b="0" strike="noStrike" kern="1200" spc="-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– 30.11.2021</a:t>
                      </a:r>
                      <a:endParaRPr lang="ru-RU" sz="1050" b="0" strike="noStrike" kern="1200" spc="-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Реализация плана действий – 15.04.2022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Защита результатов проекта – 25.04.2022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050" b="0" strike="noStrike" kern="1200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Проверка результатов и их анализ – 29.04.2022 </a:t>
                      </a:r>
                    </a:p>
                  </a:txBody>
                  <a:tcPr marL="89614" marR="89614" marT="57548" marB="57548"/>
                </a:tc>
                <a:extLst>
                  <a:ext uri="{0D108BD9-81ED-4DB2-BD59-A6C34878D82A}">
                    <a16:rowId xmlns:a16="http://schemas.microsoft.com/office/drawing/2014/main" val="1200198890"/>
                  </a:ext>
                </a:extLst>
              </a:tr>
              <a:tr h="658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цели (ед. измерения)</a:t>
                      </a:r>
                    </a:p>
                  </a:txBody>
                  <a:tcPr marL="89614" marR="89614" marT="57548" marB="575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strike="noStrike" spc="-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89614" marR="89614" marT="57548" marB="5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89614" marR="89614" marT="57548" marB="5754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43708"/>
                  </a:ext>
                </a:extLst>
              </a:tr>
              <a:tr h="51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времени ожидания плановой госпитализации.</a:t>
                      </a:r>
                    </a:p>
                  </a:txBody>
                  <a:tcPr marL="89614" marR="89614" marT="57548" marB="5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 дней.</a:t>
                      </a:r>
                    </a:p>
                  </a:txBody>
                  <a:tcPr marL="89614" marR="89614" marT="57548" marB="575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дней</a:t>
                      </a:r>
                    </a:p>
                  </a:txBody>
                  <a:tcPr marL="89614" marR="89614" marT="57548" marB="5754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98166"/>
                  </a:ext>
                </a:extLst>
              </a:tr>
              <a:tr h="10698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Дополнительные эффекты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kumimoji="0" lang="en-US" sz="105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Ежедневное размещение в РМИС свободных мест в стационарных отделениях (глубина записи -  до 5 дней)</a:t>
                      </a:r>
                      <a:endParaRPr kumimoji="0" lang="en-US" sz="105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доступа к записи лечащих врачей </a:t>
                      </a: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поликлиники.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для пациента спланировать свое время..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05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614" marR="89614" marT="57548" marB="5754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7167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11" y="116055"/>
            <a:ext cx="8065294" cy="5324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Паспорт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91" y="419701"/>
            <a:ext cx="504048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3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93" y="463170"/>
            <a:ext cx="1499796" cy="51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11" y="116055"/>
            <a:ext cx="8065294" cy="53244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Карта текущего состояния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4151" y="1135849"/>
            <a:ext cx="8667049" cy="3284147"/>
            <a:chOff x="112671" y="1579378"/>
            <a:chExt cx="8705235" cy="30366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2674" y="2317992"/>
              <a:ext cx="596900" cy="268858"/>
            </a:xfrm>
            <a:prstGeom prst="rect">
              <a:avLst/>
            </a:prstGeom>
            <a:solidFill>
              <a:srgbClr val="E9EEF3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Врач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поликлиники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2674" y="3311079"/>
              <a:ext cx="596900" cy="223521"/>
            </a:xfrm>
            <a:prstGeom prst="rect">
              <a:avLst/>
            </a:prstGeom>
            <a:solidFill>
              <a:srgbClr val="E9EEF3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Врач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стационара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2671" y="1749141"/>
              <a:ext cx="596900" cy="284466"/>
            </a:xfrm>
            <a:prstGeom prst="rect">
              <a:avLst/>
            </a:prstGeom>
            <a:solidFill>
              <a:srgbClr val="E9EEF3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Пациент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12673" y="2178197"/>
              <a:ext cx="8490001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2674" y="3232099"/>
              <a:ext cx="8490001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sp>
          <p:nvSpPr>
            <p:cNvPr id="11" name="Прямоугольник 10"/>
            <p:cNvSpPr/>
            <p:nvPr/>
          </p:nvSpPr>
          <p:spPr>
            <a:xfrm>
              <a:off x="792820" y="1715160"/>
              <a:ext cx="761114" cy="992425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Осмотр терапевтом и принятие решения о плановой госпитализации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75411" y="1657883"/>
              <a:ext cx="0" cy="2306955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66360" y="4282153"/>
              <a:ext cx="1350146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216506" y="4282153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216506" y="4589391"/>
              <a:ext cx="358443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74949" y="4286708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grpSp>
          <p:nvGrpSpPr>
            <p:cNvPr id="17" name="Группа 16"/>
            <p:cNvGrpSpPr/>
            <p:nvPr/>
          </p:nvGrpSpPr>
          <p:grpSpPr>
            <a:xfrm>
              <a:off x="2574949" y="4282152"/>
              <a:ext cx="1228954" cy="307238"/>
              <a:chOff x="987552" y="4301338"/>
              <a:chExt cx="1228954" cy="307238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987552" y="4301338"/>
                <a:ext cx="87050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BFBFBF"/>
                </a:solidFill>
                <a:prstDash val="solid"/>
              </a:ln>
              <a:effectLst/>
            </p:spPr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1858061" y="4301338"/>
                <a:ext cx="0" cy="307238"/>
              </a:xfrm>
              <a:prstGeom prst="line">
                <a:avLst/>
              </a:prstGeom>
              <a:noFill/>
              <a:ln w="9525" cap="flat" cmpd="sng" algn="ctr">
                <a:solidFill>
                  <a:srgbClr val="BFBFBF"/>
                </a:solidFill>
                <a:prstDash val="solid"/>
              </a:ln>
              <a:effectLst/>
            </p:spPr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1858063" y="4608576"/>
                <a:ext cx="35844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BFBFBF"/>
                </a:solidFill>
                <a:prstDash val="solid"/>
              </a:ln>
              <a:effectLst/>
            </p:spPr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216506" y="4301338"/>
                <a:ext cx="0" cy="307238"/>
              </a:xfrm>
              <a:prstGeom prst="line">
                <a:avLst/>
              </a:prstGeom>
              <a:noFill/>
              <a:ln w="9525" cap="flat" cmpd="sng" algn="ctr">
                <a:solidFill>
                  <a:srgbClr val="BFBFBF"/>
                </a:solidFill>
                <a:prstDash val="solid"/>
              </a:ln>
              <a:effectLst/>
            </p:spPr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818373" y="4287609"/>
              <a:ext cx="1329590" cy="4557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143901" y="4299068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5147964" y="4593946"/>
              <a:ext cx="1953038" cy="7315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101002" y="4282153"/>
              <a:ext cx="0" cy="33390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101002" y="4288798"/>
              <a:ext cx="687171" cy="217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787353" y="4295573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7787353" y="4593569"/>
              <a:ext cx="299204" cy="1752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086557" y="4280294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086557" y="4280294"/>
              <a:ext cx="559863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8646420" y="4275680"/>
              <a:ext cx="0" cy="325581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231900" y="4072161"/>
              <a:ext cx="641148" cy="19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0,5 дня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91720" y="4052926"/>
              <a:ext cx="641148" cy="19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0,5 дня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87824" y="4071317"/>
              <a:ext cx="641148" cy="19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1 день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6205" y="4083624"/>
              <a:ext cx="641148" cy="19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0,5 дня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86557" y="4075532"/>
              <a:ext cx="641148" cy="19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0,5 дня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91089" y="4415998"/>
              <a:ext cx="641148" cy="18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1 день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04107" y="4401206"/>
              <a:ext cx="641148" cy="18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1 день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3555" y="4406736"/>
              <a:ext cx="760954" cy="18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до 11 дней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4821" y="4395266"/>
              <a:ext cx="641148" cy="18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1 день</a:t>
              </a:r>
            </a:p>
          </p:txBody>
        </p:sp>
        <p:cxnSp>
          <p:nvCxnSpPr>
            <p:cNvPr id="37" name="Прямая со стрелкой 36"/>
            <p:cNvCxnSpPr>
              <a:endCxn id="45" idx="1"/>
            </p:cNvCxnSpPr>
            <p:nvPr/>
          </p:nvCxnSpPr>
          <p:spPr>
            <a:xfrm>
              <a:off x="1553934" y="1891374"/>
              <a:ext cx="1048924" cy="8494"/>
            </a:xfrm>
            <a:prstGeom prst="straightConnector1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tailEnd type="arrow"/>
            </a:ln>
            <a:effectLst/>
          </p:spPr>
        </p:cxnSp>
        <p:cxnSp>
          <p:nvCxnSpPr>
            <p:cNvPr id="38" name="Прямая со стрелкой 37"/>
            <p:cNvCxnSpPr>
              <a:stCxn id="46" idx="3"/>
              <a:endCxn id="47" idx="1"/>
            </p:cNvCxnSpPr>
            <p:nvPr/>
          </p:nvCxnSpPr>
          <p:spPr>
            <a:xfrm>
              <a:off x="4471843" y="1891943"/>
              <a:ext cx="374576" cy="4977"/>
            </a:xfrm>
            <a:prstGeom prst="straightConnector1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tailEnd type="arrow"/>
            </a:ln>
            <a:effectLst/>
          </p:spPr>
        </p:cxnSp>
        <p:cxnSp>
          <p:nvCxnSpPr>
            <p:cNvPr id="39" name="Прямая со стрелкой 38"/>
            <p:cNvCxnSpPr>
              <a:stCxn id="47" idx="3"/>
              <a:endCxn id="55" idx="1"/>
            </p:cNvCxnSpPr>
            <p:nvPr/>
          </p:nvCxnSpPr>
          <p:spPr>
            <a:xfrm>
              <a:off x="5414457" y="1896920"/>
              <a:ext cx="24113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tailEnd type="arrow"/>
            </a:ln>
            <a:effectLst/>
          </p:spPr>
        </p:cxnSp>
        <p:sp>
          <p:nvSpPr>
            <p:cNvPr id="40" name="Прямоугольник 39"/>
            <p:cNvSpPr/>
            <p:nvPr/>
          </p:nvSpPr>
          <p:spPr>
            <a:xfrm>
              <a:off x="112671" y="2816769"/>
              <a:ext cx="596900" cy="323086"/>
            </a:xfrm>
            <a:prstGeom prst="rect">
              <a:avLst/>
            </a:prstGeom>
            <a:solidFill>
              <a:srgbClr val="E9EEF3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Медсестра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поликлиники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2671" y="3741317"/>
              <a:ext cx="596900" cy="223521"/>
            </a:xfrm>
            <a:prstGeom prst="rect">
              <a:avLst/>
            </a:prstGeom>
            <a:solidFill>
              <a:srgbClr val="E9EEF3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Заведующая приёмным покоем 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12672" y="2742831"/>
              <a:ext cx="8490001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12671" y="3678465"/>
              <a:ext cx="8490001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sp>
          <p:nvSpPr>
            <p:cNvPr id="44" name="Прямоугольник 43"/>
            <p:cNvSpPr/>
            <p:nvPr/>
          </p:nvSpPr>
          <p:spPr>
            <a:xfrm>
              <a:off x="1553934" y="2811360"/>
              <a:ext cx="568038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Запись в журнале ожидания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602858" y="1697739"/>
              <a:ext cx="568038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Сдача анализов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903805" y="1689814"/>
              <a:ext cx="568038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Сдача анализов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846419" y="1699767"/>
              <a:ext cx="568038" cy="394305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Сдача анализов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8" name="Прямая со стрелкой 47"/>
            <p:cNvCxnSpPr>
              <a:stCxn id="45" idx="3"/>
              <a:endCxn id="46" idx="1"/>
            </p:cNvCxnSpPr>
            <p:nvPr/>
          </p:nvCxnSpPr>
          <p:spPr>
            <a:xfrm flipV="1">
              <a:off x="3170896" y="1891943"/>
              <a:ext cx="732909" cy="7925"/>
            </a:xfrm>
            <a:prstGeom prst="straightConnector1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  <a:tailEnd type="arrow"/>
            </a:ln>
            <a:effectLst/>
          </p:spPr>
        </p:cxnSp>
        <p:sp>
          <p:nvSpPr>
            <p:cNvPr id="49" name="Прямоугольник 48"/>
            <p:cNvSpPr/>
            <p:nvPr/>
          </p:nvSpPr>
          <p:spPr>
            <a:xfrm>
              <a:off x="2482638" y="3279369"/>
              <a:ext cx="499197" cy="347892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Информация по койкам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513983" y="3711455"/>
              <a:ext cx="507469" cy="322235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Общий список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95173" y="3711455"/>
              <a:ext cx="545548" cy="322235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Разговор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103936" y="3709337"/>
              <a:ext cx="507469" cy="322235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Общий список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686714" y="2776183"/>
              <a:ext cx="568038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Формирование реестра, сообщение врачам о наличии коек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148554" y="2250292"/>
              <a:ext cx="658652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Сообщение </a:t>
              </a:r>
              <a:r>
                <a:rPr kumimoji="0" lang="ru-RU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пациенту о дате госпитализации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825811" y="1728986"/>
              <a:ext cx="521492" cy="33586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Сбор в стационар</a:t>
              </a:r>
              <a:endPara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296414" y="1728986"/>
              <a:ext cx="521492" cy="33586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Госпитализация</a:t>
              </a:r>
              <a:endParaRPr kumimoji="0" lang="ru-RU" sz="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10203" y="2811360"/>
              <a:ext cx="568038" cy="404258"/>
            </a:xfrm>
            <a:prstGeom prst="rect">
              <a:avLst/>
            </a:prstGeom>
            <a:solidFill>
              <a:srgbClr val="002960">
                <a:lumMod val="20000"/>
                <a:lumOff val="80000"/>
                <a:alpha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Звонок в приемный покой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428517" y="2741963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9" name="Овал 58"/>
            <p:cNvSpPr/>
            <p:nvPr/>
          </p:nvSpPr>
          <p:spPr>
            <a:xfrm>
              <a:off x="5617506" y="1579378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0" name="Овал 59"/>
            <p:cNvSpPr/>
            <p:nvPr/>
          </p:nvSpPr>
          <p:spPr>
            <a:xfrm>
              <a:off x="4533714" y="2729214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1" name="Овал 60"/>
            <p:cNvSpPr/>
            <p:nvPr/>
          </p:nvSpPr>
          <p:spPr>
            <a:xfrm>
              <a:off x="5163623" y="2729214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2" name="Овал 61"/>
            <p:cNvSpPr/>
            <p:nvPr/>
          </p:nvSpPr>
          <p:spPr>
            <a:xfrm>
              <a:off x="6140702" y="1589159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pic>
          <p:nvPicPr>
            <p:cNvPr id="63" name="Рисунок 62" descr="https://www.clipartmax.com/png/full/294-2948593_phone-icon-png-telephone-icon-clip-ar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289" y="3265357"/>
              <a:ext cx="219315" cy="18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Овал 63"/>
            <p:cNvSpPr/>
            <p:nvPr/>
          </p:nvSpPr>
          <p:spPr>
            <a:xfrm>
              <a:off x="2000751" y="2741963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5" name="Овал 64"/>
            <p:cNvSpPr/>
            <p:nvPr/>
          </p:nvSpPr>
          <p:spPr>
            <a:xfrm>
              <a:off x="5875881" y="1586798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3445460" y="2734562"/>
              <a:ext cx="250834" cy="221216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226134" y="511811"/>
            <a:ext cx="1582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</a:rPr>
              <a:t>ВПП = 3 дня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</a:rPr>
              <a:t>Ожидание = 14 дней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3847" y="4717409"/>
            <a:ext cx="86373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 smtClean="0">
                <a:latin typeface="+mn-lt"/>
              </a:rPr>
              <a:t>1.</a:t>
            </a:r>
            <a:r>
              <a:rPr lang="ru-RU" sz="9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+mn-lt"/>
              </a:rPr>
              <a:t>Медсестра и </a:t>
            </a:r>
            <a:r>
              <a:rPr lang="ru-RU" sz="900" dirty="0">
                <a:latin typeface="+mn-lt"/>
              </a:rPr>
              <a:t>врачи </a:t>
            </a:r>
            <a:r>
              <a:rPr lang="ru-RU" sz="900" dirty="0" smtClean="0">
                <a:latin typeface="+mn-lt"/>
              </a:rPr>
              <a:t>поликлиники </a:t>
            </a:r>
            <a:r>
              <a:rPr lang="ru-RU" sz="900" dirty="0">
                <a:latin typeface="+mn-lt"/>
              </a:rPr>
              <a:t>не владеют </a:t>
            </a:r>
            <a:r>
              <a:rPr lang="ru-RU" sz="900" dirty="0" smtClean="0">
                <a:latin typeface="+mn-lt"/>
              </a:rPr>
              <a:t>информацией о свободных койках.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+mn-lt"/>
                <a:cs typeface="Arial" panose="020B0604020202020204" pitchFamily="34" charset="0"/>
              </a:rPr>
              <a:t>2. Ведение бумажного журнала ожидания госпитализации.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+mn-lt"/>
              </a:rPr>
              <a:t>3</a:t>
            </a:r>
            <a:r>
              <a:rPr lang="ru-RU" sz="900" dirty="0" smtClean="0">
                <a:latin typeface="+mn-lt"/>
              </a:rPr>
              <a:t>. Пациент </a:t>
            </a:r>
            <a:r>
              <a:rPr lang="ru-RU" sz="900" dirty="0">
                <a:latin typeface="+mn-lt"/>
              </a:rPr>
              <a:t>не может спланировать свое время в ожидании </a:t>
            </a:r>
            <a:r>
              <a:rPr lang="ru-RU" sz="900" dirty="0" smtClean="0">
                <a:latin typeface="+mn-lt"/>
              </a:rPr>
              <a:t>госпитализации.</a:t>
            </a:r>
            <a:endParaRPr lang="ru-RU" sz="900" dirty="0">
              <a:latin typeface="+mn-lt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900" dirty="0">
                <a:latin typeface="+mn-lt"/>
              </a:rPr>
              <a:t>4</a:t>
            </a:r>
            <a:r>
              <a:rPr lang="ru-RU" sz="900" dirty="0" smtClean="0">
                <a:latin typeface="+mn-lt"/>
              </a:rPr>
              <a:t>. 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+mn-lt"/>
              </a:rPr>
              <a:t>Не регламентировано количество свободных коек для экстренных пациентов.</a:t>
            </a:r>
          </a:p>
          <a:p>
            <a:pPr lvl="0">
              <a:lnSpc>
                <a:spcPct val="150000"/>
              </a:lnSpc>
            </a:pPr>
            <a:r>
              <a:rPr lang="ru-RU" sz="900" kern="0" dirty="0">
                <a:solidFill>
                  <a:sysClr val="windowText" lastClr="000000"/>
                </a:solidFill>
                <a:latin typeface="+mn-lt"/>
              </a:rPr>
              <a:t>5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+mn-lt"/>
              </a:rPr>
              <a:t>. </a:t>
            </a:r>
            <a:r>
              <a:rPr lang="ru-RU" sz="900" dirty="0" smtClean="0">
                <a:latin typeface="+mn-lt"/>
              </a:rPr>
              <a:t>Терапевты </a:t>
            </a:r>
            <a:r>
              <a:rPr lang="ru-RU" sz="900" dirty="0">
                <a:latin typeface="+mn-lt"/>
              </a:rPr>
              <a:t>теряют связь с </a:t>
            </a:r>
            <a:r>
              <a:rPr lang="ru-RU" sz="900" dirty="0" smtClean="0">
                <a:latin typeface="+mn-lt"/>
              </a:rPr>
              <a:t>пациентами.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+mn-lt"/>
              </a:rPr>
              <a:t>6</a:t>
            </a:r>
            <a:r>
              <a:rPr lang="ru-RU" sz="900" dirty="0" smtClean="0">
                <a:latin typeface="+mn-lt"/>
              </a:rPr>
              <a:t>. </a:t>
            </a:r>
            <a:r>
              <a:rPr lang="ru-RU" sz="900" kern="0" dirty="0">
                <a:solidFill>
                  <a:sysClr val="windowText" lastClr="000000"/>
                </a:solidFill>
                <a:latin typeface="+mn-lt"/>
              </a:rPr>
              <a:t>Заведующая приемного покоя распределяет койки на основе своего видения ситуации, не понимая реальную потребность врачей 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+mn-lt"/>
              </a:rPr>
              <a:t>Поликлиники.</a:t>
            </a:r>
            <a:endParaRPr lang="ru-RU" sz="900" kern="0" dirty="0">
              <a:solidFill>
                <a:sysClr val="windowText" lastClr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+mn-lt"/>
              </a:rPr>
              <a:t>7</a:t>
            </a:r>
            <a:r>
              <a:rPr lang="ru-RU" sz="900" dirty="0" smtClean="0">
                <a:latin typeface="+mn-lt"/>
              </a:rPr>
              <a:t>. Длительное </a:t>
            </a:r>
            <a:r>
              <a:rPr lang="ru-RU" sz="900" dirty="0">
                <a:latin typeface="+mn-lt"/>
              </a:rPr>
              <a:t>о</a:t>
            </a:r>
            <a:r>
              <a:rPr lang="ru-RU" sz="900" dirty="0" smtClean="0">
                <a:latin typeface="+mn-lt"/>
              </a:rPr>
              <a:t>жидание госпитализации.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latin typeface="+mn-lt"/>
              </a:rPr>
              <a:t>8</a:t>
            </a:r>
            <a:r>
              <a:rPr lang="ru-RU" sz="900" dirty="0" smtClean="0">
                <a:latin typeface="+mn-lt"/>
              </a:rPr>
              <a:t>. </a:t>
            </a:r>
            <a:r>
              <a:rPr lang="ru-RU" sz="900" kern="0" dirty="0">
                <a:solidFill>
                  <a:sysClr val="windowText" lastClr="000000"/>
                </a:solidFill>
                <a:latin typeface="+mn-lt"/>
              </a:rPr>
              <a:t>Множественные звонки по уточнению наличия свободных 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+mn-lt"/>
              </a:rPr>
              <a:t>коек.</a:t>
            </a:r>
            <a:endParaRPr lang="ru-RU" sz="900" kern="0" dirty="0">
              <a:solidFill>
                <a:sysClr val="windowText" lastClr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ru-RU" sz="800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sz="800" dirty="0">
              <a:latin typeface="+mn-lt"/>
            </a:endParaRPr>
          </a:p>
          <a:p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87517" y="4545240"/>
            <a:ext cx="1012934" cy="235711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9547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2" y="259507"/>
            <a:ext cx="8425135" cy="689624"/>
          </a:xfrm>
        </p:spPr>
        <p:txBody>
          <a:bodyPr/>
          <a:lstStyle/>
          <a:p>
            <a:r>
              <a:rPr lang="ru-RU" dirty="0" smtClean="0"/>
              <a:t>Карта целевого состояния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243021" y="514875"/>
            <a:ext cx="1521928" cy="434256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2674" y="2488390"/>
            <a:ext cx="779780" cy="311487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Врач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поликлиники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055808" y="2412631"/>
            <a:ext cx="1033542" cy="606107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Уточнение</a:t>
            </a:r>
            <a:r>
              <a:rPr kumimoji="0" lang="ru-RU" sz="7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наличие свободных мест</a:t>
            </a:r>
            <a:r>
              <a:rPr kumimoji="0" lang="ru-RU" sz="7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РМИС и </a:t>
            </a:r>
            <a:r>
              <a:rPr lang="ru-RU" sz="700" kern="0" dirty="0" smtClean="0">
                <a:solidFill>
                  <a:sysClr val="windowText" lastClr="000000"/>
                </a:solidFill>
                <a:latin typeface="Arial"/>
              </a:rPr>
              <a:t>о</a:t>
            </a:r>
            <a:r>
              <a:rPr kumimoji="0" lang="ru-RU" sz="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существление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предварительной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запись в РМИС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434840" y="2364380"/>
            <a:ext cx="885072" cy="559970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ообщение </a:t>
            </a:r>
            <a:r>
              <a:rPr kumimoji="0" lang="ru-RU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пациенту о дате госпитализации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484793" y="1563326"/>
            <a:ext cx="785166" cy="536674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Сдача анализов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50057" y="1570966"/>
            <a:ext cx="788513" cy="521394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Сдача анализов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12674" y="3389094"/>
            <a:ext cx="779780" cy="311487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Врач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стационара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2674" y="1549220"/>
            <a:ext cx="779780" cy="311487"/>
          </a:xfrm>
          <a:prstGeom prst="rect">
            <a:avLst/>
          </a:prstGeom>
          <a:solidFill>
            <a:srgbClr val="E9EEF3"/>
          </a:solidFill>
          <a:ln w="9525" cap="flat" cmpd="sng" algn="ctr">
            <a:solidFill>
              <a:srgbClr val="BFBFB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Пациент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2675" y="2158091"/>
            <a:ext cx="8490001" cy="0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>
          <a:xfrm>
            <a:off x="112675" y="3116067"/>
            <a:ext cx="8490001" cy="0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sp>
        <p:nvSpPr>
          <p:cNvPr id="70" name="Прямоугольник 69"/>
          <p:cNvSpPr/>
          <p:nvPr/>
        </p:nvSpPr>
        <p:spPr>
          <a:xfrm>
            <a:off x="1100227" y="1563327"/>
            <a:ext cx="877822" cy="1455412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Осмотр терапевтом и принятие решения о плановой госпитализации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987552" y="1549220"/>
            <a:ext cx="0" cy="2151361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sp>
        <p:nvSpPr>
          <p:cNvPr id="72" name="Прямоугольник 71"/>
          <p:cNvSpPr/>
          <p:nvPr/>
        </p:nvSpPr>
        <p:spPr>
          <a:xfrm>
            <a:off x="5646191" y="1570966"/>
            <a:ext cx="788513" cy="521394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Сдача анализов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714801" y="1570966"/>
            <a:ext cx="788513" cy="505018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Приход в стационар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77063" y="1592329"/>
            <a:ext cx="868981" cy="495630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Госпитализация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965672" y="2318325"/>
            <a:ext cx="250834" cy="213274"/>
          </a:xfrm>
          <a:prstGeom prst="ellipse">
            <a:avLst/>
          </a:prstGeom>
          <a:solidFill>
            <a:srgbClr val="92D050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7" name="Овал 76"/>
          <p:cNvSpPr/>
          <p:nvPr/>
        </p:nvSpPr>
        <p:spPr>
          <a:xfrm>
            <a:off x="2860816" y="2305994"/>
            <a:ext cx="250834" cy="213274"/>
          </a:xfrm>
          <a:prstGeom prst="ellipse">
            <a:avLst/>
          </a:prstGeom>
          <a:solidFill>
            <a:srgbClr val="92D050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173378" y="4128425"/>
            <a:ext cx="1915973" cy="1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3089350" y="4128424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3089351" y="4436076"/>
            <a:ext cx="358443" cy="0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2" name="Прямая соединительная линия 81"/>
          <p:cNvCxnSpPr/>
          <p:nvPr/>
        </p:nvCxnSpPr>
        <p:spPr>
          <a:xfrm>
            <a:off x="3449403" y="4146921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grpSp>
        <p:nvGrpSpPr>
          <p:cNvPr id="83" name="Группа 82"/>
          <p:cNvGrpSpPr/>
          <p:nvPr/>
        </p:nvGrpSpPr>
        <p:grpSpPr>
          <a:xfrm>
            <a:off x="3449403" y="4145745"/>
            <a:ext cx="1228954" cy="296208"/>
            <a:chOff x="987552" y="4301338"/>
            <a:chExt cx="1228954" cy="307238"/>
          </a:xfrm>
        </p:grpSpPr>
        <p:cxnSp>
          <p:nvCxnSpPr>
            <p:cNvPr id="109" name="Прямая соединительная линия 108"/>
            <p:cNvCxnSpPr/>
            <p:nvPr/>
          </p:nvCxnSpPr>
          <p:spPr>
            <a:xfrm>
              <a:off x="987552" y="4301338"/>
              <a:ext cx="870509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1858061" y="4301338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1858063" y="4608576"/>
              <a:ext cx="358443" cy="0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216506" y="4301338"/>
              <a:ext cx="0" cy="307238"/>
            </a:xfrm>
            <a:prstGeom prst="line">
              <a:avLst/>
            </a:prstGeom>
            <a:no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</p:cxnSp>
      </p:grpSp>
      <p:cxnSp>
        <p:nvCxnSpPr>
          <p:cNvPr id="84" name="Прямая соединительная линия 83"/>
          <p:cNvCxnSpPr/>
          <p:nvPr/>
        </p:nvCxnSpPr>
        <p:spPr>
          <a:xfrm flipV="1">
            <a:off x="4678357" y="4146921"/>
            <a:ext cx="660212" cy="1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5338569" y="4146922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5338570" y="4443129"/>
            <a:ext cx="320575" cy="0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7" name="Прямая соединительная линия 86"/>
          <p:cNvCxnSpPr/>
          <p:nvPr/>
        </p:nvCxnSpPr>
        <p:spPr>
          <a:xfrm>
            <a:off x="5659143" y="4146921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5659144" y="4145746"/>
            <a:ext cx="687171" cy="8229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6346315" y="4139868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6350435" y="4449368"/>
            <a:ext cx="522577" cy="1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91" name="Прямая соединительная линия 90"/>
          <p:cNvCxnSpPr/>
          <p:nvPr/>
        </p:nvCxnSpPr>
        <p:spPr>
          <a:xfrm>
            <a:off x="6873011" y="4160212"/>
            <a:ext cx="0" cy="296208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92" name="Прямая соединительная линия 91"/>
          <p:cNvCxnSpPr/>
          <p:nvPr/>
        </p:nvCxnSpPr>
        <p:spPr>
          <a:xfrm>
            <a:off x="6880997" y="4146109"/>
            <a:ext cx="1739490" cy="7865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8630984" y="4160212"/>
            <a:ext cx="0" cy="313893"/>
          </a:xfrm>
          <a:prstGeom prst="line">
            <a:avLst/>
          </a:prstGeom>
          <a:noFill/>
          <a:ln w="9525" cap="flat" cmpd="sng" algn="ctr">
            <a:solidFill>
              <a:srgbClr val="BFBFBF"/>
            </a:solidFill>
            <a:prstDash val="soli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874379" y="3883624"/>
            <a:ext cx="641148" cy="2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0,5 дня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564083" y="3893893"/>
            <a:ext cx="641148" cy="2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0,5 дня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87889" y="3908360"/>
            <a:ext cx="641148" cy="2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0,5 дня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726886" y="3900945"/>
            <a:ext cx="641148" cy="2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0,5 дня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17194" y="3888881"/>
            <a:ext cx="641148" cy="2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0,5 дня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953459" y="4276529"/>
            <a:ext cx="641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1 день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100228" y="3192212"/>
            <a:ext cx="7502447" cy="491976"/>
          </a:xfrm>
          <a:prstGeom prst="rect">
            <a:avLst/>
          </a:prstGeom>
          <a:solidFill>
            <a:srgbClr val="002960">
              <a:lumMod val="20000"/>
              <a:lumOff val="80000"/>
              <a:alpha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аносит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РМИС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информацию о свободных местах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05231" y="4276528"/>
            <a:ext cx="641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1 день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178282" y="4277044"/>
            <a:ext cx="641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1 день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91148" y="4257466"/>
            <a:ext cx="6411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1 день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96608" y="501981"/>
            <a:ext cx="161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</a:rPr>
              <a:t>ВПП = 2,5 дня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</a:rPr>
              <a:t>Ожидание = 5 дней</a:t>
            </a:r>
          </a:p>
        </p:txBody>
      </p:sp>
      <p:pic>
        <p:nvPicPr>
          <p:cNvPr id="105" name="Рисунок 104"/>
          <p:cNvPicPr>
            <a:picLocks noChangeAspect="1" noChangeArrowheads="1"/>
          </p:cNvPicPr>
          <p:nvPr/>
        </p:nvPicPr>
        <p:blipFill>
          <a:blip r:embed="rId2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10" y="1244664"/>
            <a:ext cx="180975" cy="2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" name="Прямая со стрелкой 105"/>
          <p:cNvCxnSpPr>
            <a:stCxn id="64" idx="3"/>
            <a:endCxn id="65" idx="1"/>
          </p:cNvCxnSpPr>
          <p:nvPr/>
        </p:nvCxnSpPr>
        <p:spPr>
          <a:xfrm>
            <a:off x="4269960" y="1831663"/>
            <a:ext cx="280097" cy="0"/>
          </a:xfrm>
          <a:prstGeom prst="straightConnector1">
            <a:avLst/>
          </a:prstGeom>
          <a:noFill/>
          <a:ln w="9525" cap="flat" cmpd="sng" algn="ctr">
            <a:solidFill>
              <a:srgbClr val="BFBFBF"/>
            </a:solidFill>
            <a:prstDash val="solid"/>
            <a:tailEnd type="arrow"/>
          </a:ln>
          <a:effectLst/>
        </p:spPr>
      </p:cxnSp>
      <p:cxnSp>
        <p:nvCxnSpPr>
          <p:cNvPr id="107" name="Прямая со стрелкой 106"/>
          <p:cNvCxnSpPr>
            <a:stCxn id="65" idx="3"/>
            <a:endCxn id="72" idx="1"/>
          </p:cNvCxnSpPr>
          <p:nvPr/>
        </p:nvCxnSpPr>
        <p:spPr>
          <a:xfrm>
            <a:off x="5338569" y="1831663"/>
            <a:ext cx="307621" cy="0"/>
          </a:xfrm>
          <a:prstGeom prst="straightConnector1">
            <a:avLst/>
          </a:prstGeom>
          <a:noFill/>
          <a:ln w="9525" cap="flat" cmpd="sng" algn="ctr">
            <a:solidFill>
              <a:srgbClr val="BFBFBF"/>
            </a:solidFill>
            <a:prstDash val="solid"/>
            <a:tailEnd type="arrow"/>
          </a:ln>
          <a:effectLst/>
        </p:spPr>
      </p:cxnSp>
      <p:cxnSp>
        <p:nvCxnSpPr>
          <p:cNvPr id="108" name="Прямая со стрелкой 107"/>
          <p:cNvCxnSpPr>
            <a:endCxn id="73" idx="1"/>
          </p:cNvCxnSpPr>
          <p:nvPr/>
        </p:nvCxnSpPr>
        <p:spPr>
          <a:xfrm flipV="1">
            <a:off x="6434704" y="1823475"/>
            <a:ext cx="280097" cy="548"/>
          </a:xfrm>
          <a:prstGeom prst="straightConnector1">
            <a:avLst/>
          </a:prstGeom>
          <a:noFill/>
          <a:ln w="9525" cap="flat" cmpd="sng" algn="ctr">
            <a:solidFill>
              <a:srgbClr val="BFBFBF"/>
            </a:solidFill>
            <a:prstDash val="soli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177651" y="5025335"/>
            <a:ext cx="805516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smtClean="0"/>
              <a:t>1.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Реализована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запись на госпитализацию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лечащих врачей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поликлиники через 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РМИС.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 smtClean="0"/>
              <a:t>2.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Определено нормативное количество коек под экстренных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больных.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100" dirty="0"/>
              <a:t>3</a:t>
            </a:r>
            <a:r>
              <a:rPr lang="ru-RU" sz="1100" dirty="0" smtClean="0"/>
              <a:t>.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Ежедневное размещение в РМИС информации по свободным местам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тационаре глубиной до 5 дней.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7517" y="4769012"/>
            <a:ext cx="1012934" cy="235711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</a:t>
            </a:r>
          </a:p>
        </p:txBody>
      </p:sp>
      <p:sp>
        <p:nvSpPr>
          <p:cNvPr id="78" name="Овал 77"/>
          <p:cNvSpPr/>
          <p:nvPr/>
        </p:nvSpPr>
        <p:spPr>
          <a:xfrm>
            <a:off x="8432307" y="3116067"/>
            <a:ext cx="250834" cy="213274"/>
          </a:xfrm>
          <a:prstGeom prst="ellipse">
            <a:avLst/>
          </a:prstGeom>
          <a:solidFill>
            <a:srgbClr val="92D050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3688" y="932072"/>
            <a:ext cx="21250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Пациент знает дату госпитализации и может спланировать свое время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887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47" y="254902"/>
            <a:ext cx="8065294" cy="62020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План мероприятий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36100"/>
              </p:ext>
            </p:extLst>
          </p:nvPr>
        </p:nvGraphicFramePr>
        <p:xfrm>
          <a:off x="232247" y="1226823"/>
          <a:ext cx="8453990" cy="405025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52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527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Мероприятие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Ответственный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Срок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Статус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98">
                <a:tc gridSpan="5"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-1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 Создание единого информационного поля с постоянной актуализацией информации о наличии свободных мест в стационарных отделениях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ru-RU" sz="1000" b="1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4079" marB="4407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19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1.1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000" baseline="0" dirty="0" smtClean="0"/>
                        <a:t>Создание ресурса "Плановая госпитализация" в РМИС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Уланова О.Г.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30.11.2021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Выполнено</a:t>
                      </a:r>
                    </a:p>
                    <a:p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87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1.2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Распределение объема мест госпитализации на экстренную и плановую</a:t>
                      </a:r>
                      <a:endParaRPr lang="ru-RU" sz="1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Козырев С.В.</a:t>
                      </a:r>
                      <a:endParaRPr lang="ru-RU" sz="10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30.11.2021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Выполнено</a:t>
                      </a:r>
                    </a:p>
                    <a:p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03">
                <a:tc gridSpan="5"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000" dirty="0" smtClean="0"/>
                        <a:t>2. Внедрение универсальных критериев для распределения</a:t>
                      </a:r>
                      <a:r>
                        <a:rPr lang="ru-RU" sz="1000" baseline="0" dirty="0" smtClean="0"/>
                        <a:t> мест в стационаре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 hMerge="1">
                  <a:txBody>
                    <a:bodyPr/>
                    <a:lstStyle/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98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2.1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Обучение амбулаторных врачей использованию РМИС для планирования госпитализации</a:t>
                      </a:r>
                      <a:endParaRPr lang="ru-RU" sz="1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Румянцева М.Г.</a:t>
                      </a:r>
                      <a:endParaRPr lang="ru-RU" sz="10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11.12.2021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Выполнено</a:t>
                      </a:r>
                    </a:p>
                    <a:p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873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2.2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Выделение еженедельных квот свободных мест для плановой госпитализации по отделениям, размещение в РМИС</a:t>
                      </a:r>
                      <a:endParaRPr lang="ru-RU" sz="1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Заведующие стационарными отделениями, </a:t>
                      </a:r>
                      <a:r>
                        <a:rPr lang="ru-RU" sz="1000" kern="1200" dirty="0" smtClean="0"/>
                        <a:t>менеджер</a:t>
                      </a:r>
                      <a:r>
                        <a:rPr lang="ru-RU" sz="1000" kern="1200" baseline="0" dirty="0" smtClean="0"/>
                        <a:t> стационара</a:t>
                      </a:r>
                      <a:endParaRPr lang="ru-RU" sz="10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Еженедельно с 13.12. 2021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Выполнено</a:t>
                      </a:r>
                    </a:p>
                    <a:p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0560"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2.3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000" dirty="0" smtClean="0"/>
                        <a:t>Еженедельный контроль обоснованности госпитализации </a:t>
                      </a:r>
                      <a:r>
                        <a:rPr lang="ru-RU" sz="1000" dirty="0" smtClean="0"/>
                        <a:t>и </a:t>
                      </a:r>
                      <a:r>
                        <a:rPr lang="ru-RU" sz="1000" dirty="0" smtClean="0"/>
                        <a:t>занятости </a:t>
                      </a:r>
                      <a:r>
                        <a:rPr lang="ru-RU" sz="1000" dirty="0" smtClean="0"/>
                        <a:t>мест в стационаре</a:t>
                      </a: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4079" marB="44079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/>
                        <a:t>Блиннохватова</a:t>
                      </a:r>
                      <a:r>
                        <a:rPr lang="ru-RU" sz="1000" kern="1200" dirty="0" smtClean="0"/>
                        <a:t> Ю.С., заведующие амбулаторными отделениями</a:t>
                      </a:r>
                      <a:endParaRPr lang="ru-RU" sz="10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000" kern="1200" dirty="0" smtClean="0"/>
                        <a:t>Еженедельно с 11.12. 2021</a:t>
                      </a:r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tc>
                  <a:txBody>
                    <a:bodyPr/>
                    <a:lstStyle>
                      <a:lvl1pPr marL="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96887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93770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49065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987541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484426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981312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478198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975085" algn="l" defTabSz="99377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Выполнено</a:t>
                      </a:r>
                    </a:p>
                    <a:p>
                      <a:endParaRPr lang="ru-RU" sz="10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4079" marB="440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91" y="463171"/>
            <a:ext cx="504048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2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0" y="105584"/>
            <a:ext cx="7739156" cy="707886"/>
          </a:xfrm>
        </p:spPr>
        <p:txBody>
          <a:bodyPr/>
          <a:lstStyle/>
          <a:p>
            <a:pPr algn="l"/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Было: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бумажная форма «Журнал 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плановой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госпитализации»</a:t>
            </a:r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0" y="1106502"/>
            <a:ext cx="6497542" cy="4593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0765" y="2850380"/>
            <a:ext cx="2155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10 до 14 дней 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8773" y="1219598"/>
            <a:ext cx="7874030" cy="4334033"/>
            <a:chOff x="448773" y="1265012"/>
            <a:chExt cx="7874030" cy="4495418"/>
          </a:xfrm>
        </p:grpSpPr>
        <p:cxnSp>
          <p:nvCxnSpPr>
            <p:cNvPr id="7" name="Прямая со стрелкой 6"/>
            <p:cNvCxnSpPr/>
            <p:nvPr/>
          </p:nvCxnSpPr>
          <p:spPr>
            <a:xfrm flipH="1" flipV="1">
              <a:off x="790328" y="2192331"/>
              <a:ext cx="6012810" cy="764187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5382674" y="2279939"/>
              <a:ext cx="1420463" cy="67658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448773" y="1324577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2272" y="2089743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997420" y="1265012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027512" y="2116599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72272" y="2897127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027511" y="3065685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459305" y="3739121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48144" y="3680598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72272" y="4479583"/>
              <a:ext cx="395021" cy="380391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159" y="441962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6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05" y="5282915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6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680" y="5363555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974097" y="2516605"/>
              <a:ext cx="1348706" cy="405969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Ожидание госпитализации</a:t>
              </a:r>
            </a:p>
          </p:txBody>
        </p:sp>
      </p:grpSp>
      <p:pic>
        <p:nvPicPr>
          <p:cNvPr id="2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99" y="432992"/>
            <a:ext cx="504056" cy="5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80" y="103349"/>
            <a:ext cx="7699779" cy="707886"/>
          </a:xfrm>
        </p:spPr>
        <p:txBody>
          <a:bodyPr/>
          <a:lstStyle/>
          <a:p>
            <a:pPr algn="l"/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Стало: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раздел «Плановая госпитализация»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</a:rPr>
              <a:t>РМИС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3903" y="1269912"/>
            <a:ext cx="8402750" cy="4799049"/>
            <a:chOff x="213297" y="1082286"/>
            <a:chExt cx="8402750" cy="49777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97" y="1082286"/>
              <a:ext cx="6668453" cy="4837534"/>
            </a:xfrm>
            <a:prstGeom prst="rect">
              <a:avLst/>
            </a:prstGeom>
          </p:spPr>
        </p:pic>
        <p:cxnSp>
          <p:nvCxnSpPr>
            <p:cNvPr id="5" name="Прямая со стрелкой 4"/>
            <p:cNvCxnSpPr/>
            <p:nvPr/>
          </p:nvCxnSpPr>
          <p:spPr>
            <a:xfrm flipH="1" flipV="1">
              <a:off x="4645152" y="5032859"/>
              <a:ext cx="423235" cy="50475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068386" y="5485409"/>
              <a:ext cx="2901931" cy="57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/>
                <a:t>Свободные места на госпитализацию в кардиологическое отделение (мужчины) по состоянию на 20.07.2022 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5068387" y="5047488"/>
              <a:ext cx="396067" cy="50475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7267341" y="2723398"/>
              <a:ext cx="1348706" cy="405969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Ожидание госпитализации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91917" y="2059226"/>
              <a:ext cx="987552" cy="9327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3979469" y="2176273"/>
              <a:ext cx="3206335" cy="996819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5068387" y="3173092"/>
              <a:ext cx="2117417" cy="86489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6086697" y="3173092"/>
              <a:ext cx="1099107" cy="86489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4362993" y="2059226"/>
              <a:ext cx="987552" cy="9327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48764" y="2057737"/>
              <a:ext cx="987552" cy="9327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181502" y="2273500"/>
              <a:ext cx="666902" cy="9327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99" y="463171"/>
            <a:ext cx="504048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29657" y="3349627"/>
            <a:ext cx="2155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1 до 5 дней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9" y="143743"/>
            <a:ext cx="6681176" cy="353943"/>
          </a:xfrm>
        </p:spPr>
        <p:txBody>
          <a:bodyPr/>
          <a:lstStyle/>
          <a:p>
            <a:pPr algn="l"/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проекта</a:t>
            </a:r>
            <a:endParaRPr lang="ru-RU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208" y="1225256"/>
            <a:ext cx="1190446" cy="307719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8101" y="2676791"/>
            <a:ext cx="1190446" cy="307719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6408" y="4528820"/>
            <a:ext cx="2460492" cy="352629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Дополнительный эффект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44287" y="1151855"/>
            <a:ext cx="201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" normalizeH="0" baseline="0" noProof="0" dirty="0">
                <a:ln>
                  <a:noFill/>
                </a:ln>
                <a:solidFill>
                  <a:srgbClr val="1C436A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Сокращение времени ожидания плановой госпитализации с </a:t>
            </a:r>
            <a:r>
              <a:rPr kumimoji="0" lang="ru-RU" sz="1200" b="1" i="0" u="none" strike="noStrike" kern="0" cap="none" spc="-1" normalizeH="0" baseline="0" noProof="0" dirty="0">
                <a:ln>
                  <a:noFill/>
                </a:ln>
                <a:solidFill>
                  <a:srgbClr val="C7E0FB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10-14 дней </a:t>
            </a:r>
            <a:r>
              <a:rPr kumimoji="0" lang="ru-RU" sz="1200" b="0" i="0" u="none" strike="noStrike" kern="0" cap="none" spc="-1" normalizeH="0" baseline="0" noProof="0" dirty="0">
                <a:ln>
                  <a:noFill/>
                </a:ln>
                <a:solidFill>
                  <a:srgbClr val="1C436A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до </a:t>
            </a:r>
            <a:r>
              <a:rPr kumimoji="0" lang="ru-RU" sz="1200" b="1" i="0" u="none" strike="noStrike" kern="0" cap="none" spc="-1" normalizeH="0" baseline="0" noProof="0" dirty="0">
                <a:ln>
                  <a:noFill/>
                </a:ln>
                <a:solidFill>
                  <a:srgbClr val="C7E0FB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3-5 дней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73" y="2610253"/>
            <a:ext cx="2132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" normalizeH="0" baseline="0" noProof="0" dirty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Целевой уровень достигнут. </a:t>
            </a:r>
          </a:p>
          <a:p>
            <a:pPr marL="0" marR="0" lvl="0" indent="0" defTabSz="9140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" normalizeH="0" baseline="0" noProof="0" dirty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Среднее время ожидания плановой госпитализации составляет </a:t>
            </a:r>
            <a:r>
              <a:rPr kumimoji="0" lang="ru-RU" sz="1200" b="1" i="0" u="none" strike="noStrike" kern="0" cap="none" spc="-1" normalizeH="0" baseline="0" noProof="0" dirty="0" smtClean="0">
                <a:ln>
                  <a:noFill/>
                </a:ln>
                <a:solidFill>
                  <a:srgbClr val="C7E0FB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2,1 день.</a:t>
            </a:r>
            <a:endParaRPr kumimoji="0" lang="ru-RU" sz="1200" b="1" i="0" u="none" strike="noStrike" kern="0" cap="none" spc="-1" normalizeH="0" baseline="0" noProof="0" dirty="0">
              <a:ln>
                <a:noFill/>
              </a:ln>
              <a:solidFill>
                <a:srgbClr val="C7E0FB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66916" y="4400178"/>
            <a:ext cx="520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Создание раздела «Плановая госпитализация» в РМИС, содержащий актуальную информацию о наличии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свободных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мест в стационаре. Предоставление доступа к разделу всем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 лечащим </a:t>
            </a:r>
            <a:r>
              <a:rPr kumimoji="0" lang="ru-RU" sz="1200" b="0" i="0" u="none" strike="noStrike" kern="0" cap="none" spc="0" normalizeH="0" noProof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врача поликлиники.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375B7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66916" y="5256311"/>
            <a:ext cx="520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38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Разработка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3375B7">
                    <a:lumMod val="50000"/>
                  </a:srgbClr>
                </a:solidFill>
                <a:effectLst/>
                <a:uLnTx/>
                <a:uFillTx/>
              </a:rPr>
              <a:t>и внедрение системы распределения свободных мест в стационаре для плановых и экстренных пациентов: выделение еженедельных квот свободных мест для плановой госпитализации по отделениям, размещение в их РМИС и еженедельный контроль обоснованности госпитализации, исходя из занятости мест.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5130999" y="1151855"/>
            <a:ext cx="2595202" cy="2864836"/>
            <a:chOff x="298602" y="3528119"/>
            <a:chExt cx="2402776" cy="286483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76263" y="4176191"/>
              <a:ext cx="0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76263" y="6029397"/>
              <a:ext cx="23042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636688" y="4508700"/>
              <a:ext cx="576064" cy="15206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15,5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06124" y="5525341"/>
              <a:ext cx="569742" cy="5040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3,2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53449" y="5777369"/>
              <a:ext cx="569742" cy="252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2,1</a:t>
              </a:r>
              <a:endParaRPr lang="ru-RU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6959" y="6032350"/>
              <a:ext cx="635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/>
                <a:t>Октябрь 2021</a:t>
              </a:r>
              <a:endParaRPr lang="ru-RU" sz="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06124" y="6048399"/>
              <a:ext cx="603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/>
                <a:t>Апрель 2022</a:t>
              </a:r>
              <a:endParaRPr lang="ru-RU" sz="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53449" y="6054401"/>
              <a:ext cx="635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/>
                <a:t>Июнь</a:t>
              </a:r>
            </a:p>
            <a:p>
              <a:pPr algn="ctr"/>
              <a:r>
                <a:rPr lang="ru-RU" sz="800" b="1" dirty="0" smtClean="0"/>
                <a:t> 2022</a:t>
              </a:r>
              <a:endParaRPr lang="ru-RU" sz="800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98602" y="3528119"/>
              <a:ext cx="2402776" cy="432048"/>
            </a:xfrm>
            <a:prstGeom prst="rect">
              <a:avLst/>
            </a:prstGeom>
            <a:solidFill>
              <a:srgbClr val="002960">
                <a:lumMod val="25000"/>
                <a:lumOff val="75000"/>
                <a:alpha val="64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Время ожидания плановой госпитализации</a:t>
              </a:r>
              <a:r>
                <a:rPr kumimoji="0" lang="ru-RU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  <a:r>
                <a:rPr kumimoji="0" lang="ru-RU" sz="12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дни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91" y="419701"/>
            <a:ext cx="504048" cy="51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0559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ВНИИЭФ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1_b-default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b-default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ВНИИЭФ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2413презентация_светлая</Template>
  <TotalTime>9916</TotalTime>
  <Words>902</Words>
  <Application>Microsoft Office PowerPoint</Application>
  <PresentationFormat>Произвольный</PresentationFormat>
  <Paragraphs>181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Myriad Pro</vt:lpstr>
      <vt:lpstr>Wingdings</vt:lpstr>
      <vt:lpstr>презентация_светлая</vt:lpstr>
      <vt:lpstr>Тема ВНИИЭФ</vt:lpstr>
      <vt:lpstr>51_b-default</vt:lpstr>
      <vt:lpstr>23_b-default</vt:lpstr>
      <vt:lpstr>2_Тема ВНИИЭФ</vt:lpstr>
      <vt:lpstr>Презентация PowerPoint</vt:lpstr>
      <vt:lpstr>Паспорт проекта</vt:lpstr>
      <vt:lpstr>Карта текущего состояния</vt:lpstr>
      <vt:lpstr>Карта целевого состояния</vt:lpstr>
      <vt:lpstr>План мероприятий</vt:lpstr>
      <vt:lpstr>Было: бумажная форма «Журнал  плановой госпитализации»</vt:lpstr>
      <vt:lpstr>Стало: раздел «Плановая госпитализация»  в РМИС</vt:lpstr>
      <vt:lpstr>Результаты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rmg</cp:lastModifiedBy>
  <cp:revision>656</cp:revision>
  <cp:lastPrinted>2021-02-03T11:00:37Z</cp:lastPrinted>
  <dcterms:created xsi:type="dcterms:W3CDTF">2019-09-24T12:37:05Z</dcterms:created>
  <dcterms:modified xsi:type="dcterms:W3CDTF">2022-07-22T08:54:15Z</dcterms:modified>
</cp:coreProperties>
</file>