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83" r:id="rId4"/>
    <p:sldId id="291" r:id="rId5"/>
    <p:sldId id="284" r:id="rId6"/>
    <p:sldId id="286" r:id="rId7"/>
    <p:sldId id="29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C3D5"/>
    <a:srgbClr val="24803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67"/>
    <p:restoredTop sz="94355"/>
  </p:normalViewPr>
  <p:slideViewPr>
    <p:cSldViewPr snapToGrid="0" snapToObjects="1">
      <p:cViewPr varScale="1">
        <p:scale>
          <a:sx n="110" d="100"/>
          <a:sy n="110" d="100"/>
        </p:scale>
        <p:origin x="-52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F6360A-EBCD-4235-85B2-2C21B7B357A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24AC0C0D-703E-42BE-BE93-4E6E5D726D57}">
      <dgm:prSet phldrT="[Текст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2"/>
              </a:solidFill>
            </a:rPr>
            <a:t>Рост числа детей с данными нарушениями</a:t>
          </a:r>
          <a:endParaRPr lang="ru-RU" b="1" dirty="0">
            <a:solidFill>
              <a:schemeClr val="tx2"/>
            </a:solidFill>
          </a:endParaRPr>
        </a:p>
      </dgm:t>
    </dgm:pt>
    <dgm:pt modelId="{A371AE52-4E99-40C3-8315-7CB62921DE86}" type="parTrans" cxnId="{16AE7E52-1DF7-4C0A-9882-4992D1982EA1}">
      <dgm:prSet/>
      <dgm:spPr/>
      <dgm:t>
        <a:bodyPr/>
        <a:lstStyle/>
        <a:p>
          <a:endParaRPr lang="ru-RU"/>
        </a:p>
      </dgm:t>
    </dgm:pt>
    <dgm:pt modelId="{37321793-A8E6-471C-9CD6-64CE1E02466F}" type="sibTrans" cxnId="{16AE7E52-1DF7-4C0A-9882-4992D1982EA1}">
      <dgm:prSet/>
      <dgm:spPr/>
      <dgm:t>
        <a:bodyPr/>
        <a:lstStyle/>
        <a:p>
          <a:endParaRPr lang="ru-RU"/>
        </a:p>
      </dgm:t>
    </dgm:pt>
    <dgm:pt modelId="{241AE247-B7B7-480B-BECD-0C7094AFC7E6}">
      <dgm:prSet phldrT="[Текст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2"/>
              </a:solidFill>
            </a:rPr>
            <a:t>Сложности в трудоустройстве</a:t>
          </a:r>
          <a:endParaRPr lang="ru-RU" b="1" dirty="0">
            <a:solidFill>
              <a:schemeClr val="tx2"/>
            </a:solidFill>
          </a:endParaRPr>
        </a:p>
      </dgm:t>
    </dgm:pt>
    <dgm:pt modelId="{8823C604-952F-4661-BE3A-5570CAA1C812}" type="parTrans" cxnId="{B0517B91-873C-4709-AE2D-4D8E00EC5677}">
      <dgm:prSet/>
      <dgm:spPr/>
      <dgm:t>
        <a:bodyPr/>
        <a:lstStyle/>
        <a:p>
          <a:endParaRPr lang="ru-RU"/>
        </a:p>
      </dgm:t>
    </dgm:pt>
    <dgm:pt modelId="{F78824AC-5E26-407B-9BD6-667013EE9514}" type="sibTrans" cxnId="{B0517B91-873C-4709-AE2D-4D8E00EC5677}">
      <dgm:prSet/>
      <dgm:spPr/>
      <dgm:t>
        <a:bodyPr/>
        <a:lstStyle/>
        <a:p>
          <a:endParaRPr lang="ru-RU"/>
        </a:p>
      </dgm:t>
    </dgm:pt>
    <dgm:pt modelId="{CC812315-E001-4B74-AD27-19675AC795E9}">
      <dgm:prSet phldrT="[Текст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2"/>
              </a:solidFill>
            </a:rPr>
            <a:t>Отсутствие знаний о возможностях обучения и трудоустройства</a:t>
          </a:r>
          <a:endParaRPr lang="ru-RU" b="1" dirty="0">
            <a:solidFill>
              <a:schemeClr val="tx2"/>
            </a:solidFill>
          </a:endParaRPr>
        </a:p>
      </dgm:t>
    </dgm:pt>
    <dgm:pt modelId="{A999DC9C-62CE-417D-AAA5-77EE58F96434}" type="parTrans" cxnId="{896FEBE6-E3D6-40F6-8719-9D2FEFB09DFB}">
      <dgm:prSet/>
      <dgm:spPr/>
      <dgm:t>
        <a:bodyPr/>
        <a:lstStyle/>
        <a:p>
          <a:endParaRPr lang="ru-RU"/>
        </a:p>
      </dgm:t>
    </dgm:pt>
    <dgm:pt modelId="{DB15BB72-A542-4680-84E7-6907421D73C6}" type="sibTrans" cxnId="{896FEBE6-E3D6-40F6-8719-9D2FEFB09DFB}">
      <dgm:prSet/>
      <dgm:spPr/>
      <dgm:t>
        <a:bodyPr/>
        <a:lstStyle/>
        <a:p>
          <a:endParaRPr lang="ru-RU"/>
        </a:p>
      </dgm:t>
    </dgm:pt>
    <dgm:pt modelId="{E964ED83-0B63-4378-B4EA-2835A5A95524}" type="pres">
      <dgm:prSet presAssocID="{C9F6360A-EBCD-4235-85B2-2C21B7B357A9}" presName="Name0" presStyleCnt="0">
        <dgm:presLayoutVars>
          <dgm:dir/>
          <dgm:animLvl val="lvl"/>
          <dgm:resizeHandles val="exact"/>
        </dgm:presLayoutVars>
      </dgm:prSet>
      <dgm:spPr/>
    </dgm:pt>
    <dgm:pt modelId="{0BB1156B-F307-4A00-A5A3-80E0FE987BB2}" type="pres">
      <dgm:prSet presAssocID="{24AC0C0D-703E-42BE-BE93-4E6E5D726D57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164A3B-8FA0-4D81-BCBB-9C9EBD5F310B}" type="pres">
      <dgm:prSet presAssocID="{37321793-A8E6-471C-9CD6-64CE1E02466F}" presName="parTxOnlySpace" presStyleCnt="0"/>
      <dgm:spPr/>
    </dgm:pt>
    <dgm:pt modelId="{EED31264-3B7E-4198-98D7-F6896AD562E7}" type="pres">
      <dgm:prSet presAssocID="{241AE247-B7B7-480B-BECD-0C7094AFC7E6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9AAFAC-4A61-4D0F-96E6-7E5FD435948F}" type="pres">
      <dgm:prSet presAssocID="{F78824AC-5E26-407B-9BD6-667013EE9514}" presName="parTxOnlySpace" presStyleCnt="0"/>
      <dgm:spPr/>
    </dgm:pt>
    <dgm:pt modelId="{AB4F9E78-8CF9-443A-8DB7-CABE0B3F32D4}" type="pres">
      <dgm:prSet presAssocID="{CC812315-E001-4B74-AD27-19675AC795E9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8E5790-4603-475E-A1FB-FB798442B8FC}" type="presOf" srcId="{C9F6360A-EBCD-4235-85B2-2C21B7B357A9}" destId="{E964ED83-0B63-4378-B4EA-2835A5A95524}" srcOrd="0" destOrd="0" presId="urn:microsoft.com/office/officeart/2005/8/layout/chevron1"/>
    <dgm:cxn modelId="{08EFED21-50FD-4816-8C8D-2FB29F641D4F}" type="presOf" srcId="{24AC0C0D-703E-42BE-BE93-4E6E5D726D57}" destId="{0BB1156B-F307-4A00-A5A3-80E0FE987BB2}" srcOrd="0" destOrd="0" presId="urn:microsoft.com/office/officeart/2005/8/layout/chevron1"/>
    <dgm:cxn modelId="{B0517B91-873C-4709-AE2D-4D8E00EC5677}" srcId="{C9F6360A-EBCD-4235-85B2-2C21B7B357A9}" destId="{241AE247-B7B7-480B-BECD-0C7094AFC7E6}" srcOrd="1" destOrd="0" parTransId="{8823C604-952F-4661-BE3A-5570CAA1C812}" sibTransId="{F78824AC-5E26-407B-9BD6-667013EE9514}"/>
    <dgm:cxn modelId="{896FEBE6-E3D6-40F6-8719-9D2FEFB09DFB}" srcId="{C9F6360A-EBCD-4235-85B2-2C21B7B357A9}" destId="{CC812315-E001-4B74-AD27-19675AC795E9}" srcOrd="2" destOrd="0" parTransId="{A999DC9C-62CE-417D-AAA5-77EE58F96434}" sibTransId="{DB15BB72-A542-4680-84E7-6907421D73C6}"/>
    <dgm:cxn modelId="{16AE7E52-1DF7-4C0A-9882-4992D1982EA1}" srcId="{C9F6360A-EBCD-4235-85B2-2C21B7B357A9}" destId="{24AC0C0D-703E-42BE-BE93-4E6E5D726D57}" srcOrd="0" destOrd="0" parTransId="{A371AE52-4E99-40C3-8315-7CB62921DE86}" sibTransId="{37321793-A8E6-471C-9CD6-64CE1E02466F}"/>
    <dgm:cxn modelId="{0D9BB6A8-17A0-4DAF-9047-8720E7082B9A}" type="presOf" srcId="{241AE247-B7B7-480B-BECD-0C7094AFC7E6}" destId="{EED31264-3B7E-4198-98D7-F6896AD562E7}" srcOrd="0" destOrd="0" presId="urn:microsoft.com/office/officeart/2005/8/layout/chevron1"/>
    <dgm:cxn modelId="{C1906068-2959-4067-9F17-852C77FCB350}" type="presOf" srcId="{CC812315-E001-4B74-AD27-19675AC795E9}" destId="{AB4F9E78-8CF9-443A-8DB7-CABE0B3F32D4}" srcOrd="0" destOrd="0" presId="urn:microsoft.com/office/officeart/2005/8/layout/chevron1"/>
    <dgm:cxn modelId="{A9BE5464-C04C-40A1-8877-250B918E098F}" type="presParOf" srcId="{E964ED83-0B63-4378-B4EA-2835A5A95524}" destId="{0BB1156B-F307-4A00-A5A3-80E0FE987BB2}" srcOrd="0" destOrd="0" presId="urn:microsoft.com/office/officeart/2005/8/layout/chevron1"/>
    <dgm:cxn modelId="{2C2FF75B-0D9E-4DE6-B2FB-7CA4E8FE76FA}" type="presParOf" srcId="{E964ED83-0B63-4378-B4EA-2835A5A95524}" destId="{17164A3B-8FA0-4D81-BCBB-9C9EBD5F310B}" srcOrd="1" destOrd="0" presId="urn:microsoft.com/office/officeart/2005/8/layout/chevron1"/>
    <dgm:cxn modelId="{1DDD6B16-C33F-450B-86F0-FF89F6DA5E3F}" type="presParOf" srcId="{E964ED83-0B63-4378-B4EA-2835A5A95524}" destId="{EED31264-3B7E-4198-98D7-F6896AD562E7}" srcOrd="2" destOrd="0" presId="urn:microsoft.com/office/officeart/2005/8/layout/chevron1"/>
    <dgm:cxn modelId="{959D9BC2-4A74-4889-84BD-43F1859975AF}" type="presParOf" srcId="{E964ED83-0B63-4378-B4EA-2835A5A95524}" destId="{509AAFAC-4A61-4D0F-96E6-7E5FD435948F}" srcOrd="3" destOrd="0" presId="urn:microsoft.com/office/officeart/2005/8/layout/chevron1"/>
    <dgm:cxn modelId="{ABCC41BA-1FFA-4135-BF6F-7F2FC95BA76C}" type="presParOf" srcId="{E964ED83-0B63-4378-B4EA-2835A5A95524}" destId="{AB4F9E78-8CF9-443A-8DB7-CABE0B3F32D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B5D622-BDE9-4328-BEAE-C97C80828E23}" type="doc">
      <dgm:prSet loTypeId="urn:microsoft.com/office/officeart/2005/8/layout/matrix1" loCatId="matrix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8B189A6A-0F8B-40F0-967F-3F36D670D11E}">
      <dgm:prSet phldrT="[Текст]"/>
      <dgm:spPr/>
      <dgm:t>
        <a:bodyPr/>
        <a:lstStyle/>
        <a:p>
          <a:r>
            <a:rPr lang="ru-RU" dirty="0" smtClean="0">
              <a:solidFill>
                <a:schemeClr val="tx2"/>
              </a:solidFill>
              <a:latin typeface="Arial Black" pitchFamily="34" charset="0"/>
            </a:rPr>
            <a:t>КОМПЛЕКСНЫЙ ПОДХОД</a:t>
          </a:r>
          <a:endParaRPr lang="ru-RU" dirty="0">
            <a:solidFill>
              <a:schemeClr val="tx2"/>
            </a:solidFill>
            <a:latin typeface="Arial Black" pitchFamily="34" charset="0"/>
          </a:endParaRPr>
        </a:p>
      </dgm:t>
    </dgm:pt>
    <dgm:pt modelId="{3BA1E887-2414-498E-AA63-0D37C991F54C}" type="parTrans" cxnId="{8C4931E7-4350-41B4-A929-D8351DDAAB57}">
      <dgm:prSet/>
      <dgm:spPr/>
      <dgm:t>
        <a:bodyPr/>
        <a:lstStyle/>
        <a:p>
          <a:endParaRPr lang="ru-RU"/>
        </a:p>
      </dgm:t>
    </dgm:pt>
    <dgm:pt modelId="{883B3DBD-B539-42B5-969A-20F5442AEC6A}" type="sibTrans" cxnId="{8C4931E7-4350-41B4-A929-D8351DDAAB57}">
      <dgm:prSet/>
      <dgm:spPr/>
      <dgm:t>
        <a:bodyPr/>
        <a:lstStyle/>
        <a:p>
          <a:endParaRPr lang="ru-RU"/>
        </a:p>
      </dgm:t>
    </dgm:pt>
    <dgm:pt modelId="{B54EA2FA-9C46-4E20-B594-4901500330B3}">
      <dgm:prSet phldrT="[Текст]"/>
      <dgm:spPr/>
      <dgm:t>
        <a:bodyPr/>
        <a:lstStyle/>
        <a:p>
          <a:r>
            <a:rPr lang="ru-RU" dirty="0" smtClean="0">
              <a:latin typeface="Arial Black" pitchFamily="34" charset="0"/>
            </a:rPr>
            <a:t>Профориентация           на практике</a:t>
          </a:r>
          <a:endParaRPr lang="ru-RU" dirty="0">
            <a:latin typeface="Arial Black" pitchFamily="34" charset="0"/>
          </a:endParaRPr>
        </a:p>
      </dgm:t>
    </dgm:pt>
    <dgm:pt modelId="{FDF964DC-7D4C-4156-B15E-A2C289395331}" type="parTrans" cxnId="{D0385838-FBB6-4B6D-BD8B-E959776F5370}">
      <dgm:prSet/>
      <dgm:spPr/>
      <dgm:t>
        <a:bodyPr/>
        <a:lstStyle/>
        <a:p>
          <a:endParaRPr lang="ru-RU"/>
        </a:p>
      </dgm:t>
    </dgm:pt>
    <dgm:pt modelId="{DE05E2AC-937D-420F-80C9-FC81A7F50827}" type="sibTrans" cxnId="{D0385838-FBB6-4B6D-BD8B-E959776F5370}">
      <dgm:prSet/>
      <dgm:spPr/>
      <dgm:t>
        <a:bodyPr/>
        <a:lstStyle/>
        <a:p>
          <a:endParaRPr lang="ru-RU"/>
        </a:p>
      </dgm:t>
    </dgm:pt>
    <dgm:pt modelId="{FD24023B-682E-4CD4-9FD7-1EA2A323BFE1}">
      <dgm:prSet phldrT="[Текст]"/>
      <dgm:spPr/>
      <dgm:t>
        <a:bodyPr/>
        <a:lstStyle/>
        <a:p>
          <a:r>
            <a:rPr lang="ru-RU" dirty="0" smtClean="0">
              <a:latin typeface="Arial Black" pitchFamily="34" charset="0"/>
            </a:rPr>
            <a:t>    Самоопределение           в будущем</a:t>
          </a:r>
          <a:endParaRPr lang="ru-RU" dirty="0">
            <a:latin typeface="Arial Black" pitchFamily="34" charset="0"/>
          </a:endParaRPr>
        </a:p>
      </dgm:t>
    </dgm:pt>
    <dgm:pt modelId="{29261B2C-2B5A-45B3-A655-5BA14B2919A2}" type="parTrans" cxnId="{4FB5EB10-51B0-41A5-BF44-1009B77E7C8D}">
      <dgm:prSet/>
      <dgm:spPr/>
      <dgm:t>
        <a:bodyPr/>
        <a:lstStyle/>
        <a:p>
          <a:endParaRPr lang="ru-RU"/>
        </a:p>
      </dgm:t>
    </dgm:pt>
    <dgm:pt modelId="{DFFD5E95-1188-4B3A-AA78-4357EDD5D34F}" type="sibTrans" cxnId="{4FB5EB10-51B0-41A5-BF44-1009B77E7C8D}">
      <dgm:prSet/>
      <dgm:spPr/>
      <dgm:t>
        <a:bodyPr/>
        <a:lstStyle/>
        <a:p>
          <a:endParaRPr lang="ru-RU"/>
        </a:p>
      </dgm:t>
    </dgm:pt>
    <dgm:pt modelId="{01226BDC-6C8D-4ECF-9EE1-0E6A7B4C36BA}">
      <dgm:prSet phldrT="[Текст]"/>
      <dgm:spPr/>
      <dgm:t>
        <a:bodyPr/>
        <a:lstStyle/>
        <a:p>
          <a:r>
            <a:rPr lang="ru-RU" dirty="0" smtClean="0">
              <a:latin typeface="Arial Black" pitchFamily="34" charset="0"/>
            </a:rPr>
            <a:t>Социальная             адаптация                        в настоящем</a:t>
          </a:r>
          <a:endParaRPr lang="ru-RU" dirty="0">
            <a:latin typeface="Arial Black" pitchFamily="34" charset="0"/>
          </a:endParaRPr>
        </a:p>
      </dgm:t>
    </dgm:pt>
    <dgm:pt modelId="{437EC57E-3054-4A7E-AE1E-E6D8CDD5FF85}" type="parTrans" cxnId="{E8161ABC-1703-4934-A4CC-59E2D5E71608}">
      <dgm:prSet/>
      <dgm:spPr/>
      <dgm:t>
        <a:bodyPr/>
        <a:lstStyle/>
        <a:p>
          <a:endParaRPr lang="ru-RU"/>
        </a:p>
      </dgm:t>
    </dgm:pt>
    <dgm:pt modelId="{036782E2-A7B5-48CA-A62C-545B047440A1}" type="sibTrans" cxnId="{E8161ABC-1703-4934-A4CC-59E2D5E71608}">
      <dgm:prSet/>
      <dgm:spPr/>
      <dgm:t>
        <a:bodyPr/>
        <a:lstStyle/>
        <a:p>
          <a:endParaRPr lang="ru-RU"/>
        </a:p>
      </dgm:t>
    </dgm:pt>
    <dgm:pt modelId="{C1300B5C-4C2C-49D9-892C-49BDDDA21FC1}">
      <dgm:prSet phldrT="[Текст]"/>
      <dgm:spPr/>
      <dgm:t>
        <a:bodyPr/>
        <a:lstStyle/>
        <a:p>
          <a:endParaRPr lang="ru-RU" dirty="0"/>
        </a:p>
      </dgm:t>
    </dgm:pt>
    <dgm:pt modelId="{88E58B1F-754E-40D1-8C31-3B7C744EE84B}" type="parTrans" cxnId="{42D0DF3C-EC06-40D6-9FE4-22D09027E9F9}">
      <dgm:prSet/>
      <dgm:spPr/>
      <dgm:t>
        <a:bodyPr/>
        <a:lstStyle/>
        <a:p>
          <a:endParaRPr lang="ru-RU"/>
        </a:p>
      </dgm:t>
    </dgm:pt>
    <dgm:pt modelId="{B9B68E18-86F0-423F-BA02-A06BC55193B1}" type="sibTrans" cxnId="{42D0DF3C-EC06-40D6-9FE4-22D09027E9F9}">
      <dgm:prSet/>
      <dgm:spPr/>
      <dgm:t>
        <a:bodyPr/>
        <a:lstStyle/>
        <a:p>
          <a:endParaRPr lang="ru-RU"/>
        </a:p>
      </dgm:t>
    </dgm:pt>
    <dgm:pt modelId="{EA3B8E31-9F6B-4E46-AA8D-EB391210E742}">
      <dgm:prSet/>
      <dgm:spPr/>
      <dgm:t>
        <a:bodyPr/>
        <a:lstStyle/>
        <a:p>
          <a:r>
            <a:rPr lang="ru-RU" dirty="0" smtClean="0">
              <a:latin typeface="Arial Black" pitchFamily="34" charset="0"/>
            </a:rPr>
            <a:t>Причастность</a:t>
          </a:r>
          <a:r>
            <a:rPr lang="ru-RU" dirty="0" smtClean="0"/>
            <a:t>                           </a:t>
          </a:r>
          <a:r>
            <a:rPr lang="ru-RU" dirty="0" smtClean="0">
              <a:latin typeface="Arial Black" pitchFamily="34" charset="0"/>
            </a:rPr>
            <a:t>и ценность                          для общества</a:t>
          </a:r>
          <a:endParaRPr lang="ru-RU" dirty="0">
            <a:latin typeface="Arial Black" pitchFamily="34" charset="0"/>
          </a:endParaRPr>
        </a:p>
      </dgm:t>
    </dgm:pt>
    <dgm:pt modelId="{BB8950FC-17A2-4462-BB36-4333929AC64B}" type="parTrans" cxnId="{2AE0371F-F632-458C-87D4-EB0F7DA6A221}">
      <dgm:prSet/>
      <dgm:spPr/>
      <dgm:t>
        <a:bodyPr/>
        <a:lstStyle/>
        <a:p>
          <a:endParaRPr lang="ru-RU"/>
        </a:p>
      </dgm:t>
    </dgm:pt>
    <dgm:pt modelId="{45146DE9-176D-4566-99D3-1E529EE1EE5A}" type="sibTrans" cxnId="{2AE0371F-F632-458C-87D4-EB0F7DA6A221}">
      <dgm:prSet/>
      <dgm:spPr/>
      <dgm:t>
        <a:bodyPr/>
        <a:lstStyle/>
        <a:p>
          <a:endParaRPr lang="ru-RU"/>
        </a:p>
      </dgm:t>
    </dgm:pt>
    <dgm:pt modelId="{F74A3A79-9BFF-4AF0-AAB0-17AF10F46899}" type="pres">
      <dgm:prSet presAssocID="{69B5D622-BDE9-4328-BEAE-C97C80828E2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143D83-0209-4196-BE27-211A2767A7BE}" type="pres">
      <dgm:prSet presAssocID="{69B5D622-BDE9-4328-BEAE-C97C80828E23}" presName="matrix" presStyleCnt="0"/>
      <dgm:spPr/>
    </dgm:pt>
    <dgm:pt modelId="{8DC661D1-3D84-4E39-B447-49DE1C7CDB97}" type="pres">
      <dgm:prSet presAssocID="{69B5D622-BDE9-4328-BEAE-C97C80828E23}" presName="tile1" presStyleLbl="node1" presStyleIdx="0" presStyleCnt="4"/>
      <dgm:spPr/>
      <dgm:t>
        <a:bodyPr/>
        <a:lstStyle/>
        <a:p>
          <a:endParaRPr lang="ru-RU"/>
        </a:p>
      </dgm:t>
    </dgm:pt>
    <dgm:pt modelId="{B6F88757-DFFF-4C43-B7BB-73AB0F05FA74}" type="pres">
      <dgm:prSet presAssocID="{69B5D622-BDE9-4328-BEAE-C97C80828E2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F68C74-11A5-45A0-B32B-93E4D5F1649E}" type="pres">
      <dgm:prSet presAssocID="{69B5D622-BDE9-4328-BEAE-C97C80828E23}" presName="tile2" presStyleLbl="node1" presStyleIdx="1" presStyleCnt="4"/>
      <dgm:spPr/>
      <dgm:t>
        <a:bodyPr/>
        <a:lstStyle/>
        <a:p>
          <a:endParaRPr lang="ru-RU"/>
        </a:p>
      </dgm:t>
    </dgm:pt>
    <dgm:pt modelId="{B7B017B2-959C-442F-92C0-DEE5D06239B2}" type="pres">
      <dgm:prSet presAssocID="{69B5D622-BDE9-4328-BEAE-C97C80828E2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8DC222-6B58-4C60-8E2D-20EC254A775A}" type="pres">
      <dgm:prSet presAssocID="{69B5D622-BDE9-4328-BEAE-C97C80828E23}" presName="tile3" presStyleLbl="node1" presStyleIdx="2" presStyleCnt="4"/>
      <dgm:spPr/>
      <dgm:t>
        <a:bodyPr/>
        <a:lstStyle/>
        <a:p>
          <a:endParaRPr lang="ru-RU"/>
        </a:p>
      </dgm:t>
    </dgm:pt>
    <dgm:pt modelId="{4BDF2D3B-54EE-470D-B783-2E6FA0AC8B99}" type="pres">
      <dgm:prSet presAssocID="{69B5D622-BDE9-4328-BEAE-C97C80828E2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EC0BE-4301-4B02-9244-E0157F9DC5D2}" type="pres">
      <dgm:prSet presAssocID="{69B5D622-BDE9-4328-BEAE-C97C80828E23}" presName="tile4" presStyleLbl="node1" presStyleIdx="3" presStyleCnt="4"/>
      <dgm:spPr/>
      <dgm:t>
        <a:bodyPr/>
        <a:lstStyle/>
        <a:p>
          <a:endParaRPr lang="ru-RU"/>
        </a:p>
      </dgm:t>
    </dgm:pt>
    <dgm:pt modelId="{38693475-60B4-4161-AB17-7EDB6D7AFDF7}" type="pres">
      <dgm:prSet presAssocID="{69B5D622-BDE9-4328-BEAE-C97C80828E2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F8646-1498-4F49-9628-B2966595DB6C}" type="pres">
      <dgm:prSet presAssocID="{69B5D622-BDE9-4328-BEAE-C97C80828E23}" presName="centerTile" presStyleLbl="fgShp" presStyleIdx="0" presStyleCnt="1" custScaleX="115493" custScaleY="12788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D0385838-FBB6-4B6D-BD8B-E959776F5370}" srcId="{8B189A6A-0F8B-40F0-967F-3F36D670D11E}" destId="{B54EA2FA-9C46-4E20-B594-4901500330B3}" srcOrd="0" destOrd="0" parTransId="{FDF964DC-7D4C-4156-B15E-A2C289395331}" sibTransId="{DE05E2AC-937D-420F-80C9-FC81A7F50827}"/>
    <dgm:cxn modelId="{DDD6659A-FC6A-414E-8DD1-2502F1CDE675}" type="presOf" srcId="{FD24023B-682E-4CD4-9FD7-1EA2A323BFE1}" destId="{90F68C74-11A5-45A0-B32B-93E4D5F1649E}" srcOrd="0" destOrd="0" presId="urn:microsoft.com/office/officeart/2005/8/layout/matrix1"/>
    <dgm:cxn modelId="{AE37813A-0DFF-4396-9486-E8AE41CA37EF}" type="presOf" srcId="{FD24023B-682E-4CD4-9FD7-1EA2A323BFE1}" destId="{B7B017B2-959C-442F-92C0-DEE5D06239B2}" srcOrd="1" destOrd="0" presId="urn:microsoft.com/office/officeart/2005/8/layout/matrix1"/>
    <dgm:cxn modelId="{3ABB1D76-66E5-4EEB-99C0-C52EADEA7C26}" type="presOf" srcId="{8B189A6A-0F8B-40F0-967F-3F36D670D11E}" destId="{8B9F8646-1498-4F49-9628-B2966595DB6C}" srcOrd="0" destOrd="0" presId="urn:microsoft.com/office/officeart/2005/8/layout/matrix1"/>
    <dgm:cxn modelId="{87939B17-337A-4E39-9630-C137820E2A54}" type="presOf" srcId="{01226BDC-6C8D-4ECF-9EE1-0E6A7B4C36BA}" destId="{EB8DC222-6B58-4C60-8E2D-20EC254A775A}" srcOrd="0" destOrd="0" presId="urn:microsoft.com/office/officeart/2005/8/layout/matrix1"/>
    <dgm:cxn modelId="{8C4931E7-4350-41B4-A929-D8351DDAAB57}" srcId="{69B5D622-BDE9-4328-BEAE-C97C80828E23}" destId="{8B189A6A-0F8B-40F0-967F-3F36D670D11E}" srcOrd="0" destOrd="0" parTransId="{3BA1E887-2414-498E-AA63-0D37C991F54C}" sibTransId="{883B3DBD-B539-42B5-969A-20F5442AEC6A}"/>
    <dgm:cxn modelId="{9D93FA01-4165-4123-A0BD-16CAFC547BD5}" type="presOf" srcId="{01226BDC-6C8D-4ECF-9EE1-0E6A7B4C36BA}" destId="{4BDF2D3B-54EE-470D-B783-2E6FA0AC8B99}" srcOrd="1" destOrd="0" presId="urn:microsoft.com/office/officeart/2005/8/layout/matrix1"/>
    <dgm:cxn modelId="{2AE0371F-F632-458C-87D4-EB0F7DA6A221}" srcId="{8B189A6A-0F8B-40F0-967F-3F36D670D11E}" destId="{EA3B8E31-9F6B-4E46-AA8D-EB391210E742}" srcOrd="3" destOrd="0" parTransId="{BB8950FC-17A2-4462-BB36-4333929AC64B}" sibTransId="{45146DE9-176D-4566-99D3-1E529EE1EE5A}"/>
    <dgm:cxn modelId="{E8161ABC-1703-4934-A4CC-59E2D5E71608}" srcId="{8B189A6A-0F8B-40F0-967F-3F36D670D11E}" destId="{01226BDC-6C8D-4ECF-9EE1-0E6A7B4C36BA}" srcOrd="2" destOrd="0" parTransId="{437EC57E-3054-4A7E-AE1E-E6D8CDD5FF85}" sibTransId="{036782E2-A7B5-48CA-A62C-545B047440A1}"/>
    <dgm:cxn modelId="{42D0DF3C-EC06-40D6-9FE4-22D09027E9F9}" srcId="{8B189A6A-0F8B-40F0-967F-3F36D670D11E}" destId="{C1300B5C-4C2C-49D9-892C-49BDDDA21FC1}" srcOrd="4" destOrd="0" parTransId="{88E58B1F-754E-40D1-8C31-3B7C744EE84B}" sibTransId="{B9B68E18-86F0-423F-BA02-A06BC55193B1}"/>
    <dgm:cxn modelId="{AE1989C7-EC85-429D-A606-42DF4AFE9771}" type="presOf" srcId="{B54EA2FA-9C46-4E20-B594-4901500330B3}" destId="{8DC661D1-3D84-4E39-B447-49DE1C7CDB97}" srcOrd="0" destOrd="0" presId="urn:microsoft.com/office/officeart/2005/8/layout/matrix1"/>
    <dgm:cxn modelId="{D8304F5A-649D-4339-82ED-39EB3344C312}" type="presOf" srcId="{EA3B8E31-9F6B-4E46-AA8D-EB391210E742}" destId="{38693475-60B4-4161-AB17-7EDB6D7AFDF7}" srcOrd="1" destOrd="0" presId="urn:microsoft.com/office/officeart/2005/8/layout/matrix1"/>
    <dgm:cxn modelId="{0C24E202-4897-4030-98B9-36F91B059EB8}" type="presOf" srcId="{EA3B8E31-9F6B-4E46-AA8D-EB391210E742}" destId="{57FEC0BE-4301-4B02-9244-E0157F9DC5D2}" srcOrd="0" destOrd="0" presId="urn:microsoft.com/office/officeart/2005/8/layout/matrix1"/>
    <dgm:cxn modelId="{DB323FA0-6866-4038-9EEB-0E26DC0B0768}" type="presOf" srcId="{69B5D622-BDE9-4328-BEAE-C97C80828E23}" destId="{F74A3A79-9BFF-4AF0-AAB0-17AF10F46899}" srcOrd="0" destOrd="0" presId="urn:microsoft.com/office/officeart/2005/8/layout/matrix1"/>
    <dgm:cxn modelId="{4FB5EB10-51B0-41A5-BF44-1009B77E7C8D}" srcId="{8B189A6A-0F8B-40F0-967F-3F36D670D11E}" destId="{FD24023B-682E-4CD4-9FD7-1EA2A323BFE1}" srcOrd="1" destOrd="0" parTransId="{29261B2C-2B5A-45B3-A655-5BA14B2919A2}" sibTransId="{DFFD5E95-1188-4B3A-AA78-4357EDD5D34F}"/>
    <dgm:cxn modelId="{80B4BD69-853E-42F7-B08A-8C0D065B481A}" type="presOf" srcId="{B54EA2FA-9C46-4E20-B594-4901500330B3}" destId="{B6F88757-DFFF-4C43-B7BB-73AB0F05FA74}" srcOrd="1" destOrd="0" presId="urn:microsoft.com/office/officeart/2005/8/layout/matrix1"/>
    <dgm:cxn modelId="{57D81B49-A84F-419B-B583-85054BD3B04D}" type="presParOf" srcId="{F74A3A79-9BFF-4AF0-AAB0-17AF10F46899}" destId="{61143D83-0209-4196-BE27-211A2767A7BE}" srcOrd="0" destOrd="0" presId="urn:microsoft.com/office/officeart/2005/8/layout/matrix1"/>
    <dgm:cxn modelId="{0F10D134-1468-4347-A3A4-1D1C7DBD74D1}" type="presParOf" srcId="{61143D83-0209-4196-BE27-211A2767A7BE}" destId="{8DC661D1-3D84-4E39-B447-49DE1C7CDB97}" srcOrd="0" destOrd="0" presId="urn:microsoft.com/office/officeart/2005/8/layout/matrix1"/>
    <dgm:cxn modelId="{8C4F5661-E44A-413D-96F8-9A092AF1E2F8}" type="presParOf" srcId="{61143D83-0209-4196-BE27-211A2767A7BE}" destId="{B6F88757-DFFF-4C43-B7BB-73AB0F05FA74}" srcOrd="1" destOrd="0" presId="urn:microsoft.com/office/officeart/2005/8/layout/matrix1"/>
    <dgm:cxn modelId="{43B970FC-4550-4AE8-B9F1-F4763B29D786}" type="presParOf" srcId="{61143D83-0209-4196-BE27-211A2767A7BE}" destId="{90F68C74-11A5-45A0-B32B-93E4D5F1649E}" srcOrd="2" destOrd="0" presId="urn:microsoft.com/office/officeart/2005/8/layout/matrix1"/>
    <dgm:cxn modelId="{26571765-0B98-42DE-A84F-DED5E7CD2231}" type="presParOf" srcId="{61143D83-0209-4196-BE27-211A2767A7BE}" destId="{B7B017B2-959C-442F-92C0-DEE5D06239B2}" srcOrd="3" destOrd="0" presId="urn:microsoft.com/office/officeart/2005/8/layout/matrix1"/>
    <dgm:cxn modelId="{A333B883-FA2B-476D-BEF0-0AEBD8AA6A48}" type="presParOf" srcId="{61143D83-0209-4196-BE27-211A2767A7BE}" destId="{EB8DC222-6B58-4C60-8E2D-20EC254A775A}" srcOrd="4" destOrd="0" presId="urn:microsoft.com/office/officeart/2005/8/layout/matrix1"/>
    <dgm:cxn modelId="{4139A99B-D3B8-43C5-8DE2-90FB31A86DDD}" type="presParOf" srcId="{61143D83-0209-4196-BE27-211A2767A7BE}" destId="{4BDF2D3B-54EE-470D-B783-2E6FA0AC8B99}" srcOrd="5" destOrd="0" presId="urn:microsoft.com/office/officeart/2005/8/layout/matrix1"/>
    <dgm:cxn modelId="{E7F22402-D620-4B6A-B37B-E8F02E22292D}" type="presParOf" srcId="{61143D83-0209-4196-BE27-211A2767A7BE}" destId="{57FEC0BE-4301-4B02-9244-E0157F9DC5D2}" srcOrd="6" destOrd="0" presId="urn:microsoft.com/office/officeart/2005/8/layout/matrix1"/>
    <dgm:cxn modelId="{6A101571-F4AB-4B6A-A5BF-527493D86B42}" type="presParOf" srcId="{61143D83-0209-4196-BE27-211A2767A7BE}" destId="{38693475-60B4-4161-AB17-7EDB6D7AFDF7}" srcOrd="7" destOrd="0" presId="urn:microsoft.com/office/officeart/2005/8/layout/matrix1"/>
    <dgm:cxn modelId="{82A59654-8180-4C42-B712-5B58AB524931}" type="presParOf" srcId="{F74A3A79-9BFF-4AF0-AAB0-17AF10F46899}" destId="{8B9F8646-1498-4F49-9628-B2966595DB6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B1156B-F307-4A00-A5A3-80E0FE987BB2}">
      <dsp:nvSpPr>
        <dsp:cNvPr id="0" name=""/>
        <dsp:cNvSpPr/>
      </dsp:nvSpPr>
      <dsp:spPr>
        <a:xfrm>
          <a:off x="2787" y="244501"/>
          <a:ext cx="3395671" cy="1358268"/>
        </a:xfrm>
        <a:prstGeom prst="chevron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/>
              </a:solidFill>
            </a:rPr>
            <a:t>Рост числа детей с данными нарушениями</a:t>
          </a:r>
          <a:endParaRPr lang="ru-RU" sz="1800" b="1" kern="1200" dirty="0">
            <a:solidFill>
              <a:schemeClr val="tx2"/>
            </a:solidFill>
          </a:endParaRPr>
        </a:p>
      </dsp:txBody>
      <dsp:txXfrm>
        <a:off x="2787" y="244501"/>
        <a:ext cx="3395671" cy="1358268"/>
      </dsp:txXfrm>
    </dsp:sp>
    <dsp:sp modelId="{EED31264-3B7E-4198-98D7-F6896AD562E7}">
      <dsp:nvSpPr>
        <dsp:cNvPr id="0" name=""/>
        <dsp:cNvSpPr/>
      </dsp:nvSpPr>
      <dsp:spPr>
        <a:xfrm>
          <a:off x="3058891" y="244501"/>
          <a:ext cx="3395671" cy="1358268"/>
        </a:xfrm>
        <a:prstGeom prst="chevron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/>
              </a:solidFill>
            </a:rPr>
            <a:t>Сложности в трудоустройстве</a:t>
          </a:r>
          <a:endParaRPr lang="ru-RU" sz="1800" b="1" kern="1200" dirty="0">
            <a:solidFill>
              <a:schemeClr val="tx2"/>
            </a:solidFill>
          </a:endParaRPr>
        </a:p>
      </dsp:txBody>
      <dsp:txXfrm>
        <a:off x="3058891" y="244501"/>
        <a:ext cx="3395671" cy="1358268"/>
      </dsp:txXfrm>
    </dsp:sp>
    <dsp:sp modelId="{AB4F9E78-8CF9-443A-8DB7-CABE0B3F32D4}">
      <dsp:nvSpPr>
        <dsp:cNvPr id="0" name=""/>
        <dsp:cNvSpPr/>
      </dsp:nvSpPr>
      <dsp:spPr>
        <a:xfrm>
          <a:off x="6114996" y="244501"/>
          <a:ext cx="3395671" cy="1358268"/>
        </a:xfrm>
        <a:prstGeom prst="chevron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/>
              </a:solidFill>
            </a:rPr>
            <a:t>Отсутствие знаний о возможностях обучения и трудоустройства</a:t>
          </a:r>
          <a:endParaRPr lang="ru-RU" sz="1800" b="1" kern="1200" dirty="0">
            <a:solidFill>
              <a:schemeClr val="tx2"/>
            </a:solidFill>
          </a:endParaRPr>
        </a:p>
      </dsp:txBody>
      <dsp:txXfrm>
        <a:off x="6114996" y="244501"/>
        <a:ext cx="3395671" cy="135826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C661D1-3D84-4E39-B447-49DE1C7CDB97}">
      <dsp:nvSpPr>
        <dsp:cNvPr id="0" name=""/>
        <dsp:cNvSpPr/>
      </dsp:nvSpPr>
      <dsp:spPr>
        <a:xfrm rot="16200000">
          <a:off x="688025" y="-688025"/>
          <a:ext cx="2289035" cy="3665087"/>
        </a:xfrm>
        <a:prstGeom prst="round1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Arial Black" pitchFamily="34" charset="0"/>
            </a:rPr>
            <a:t>Профориентация           на практике</a:t>
          </a:r>
          <a:endParaRPr lang="ru-RU" sz="1900" kern="1200" dirty="0">
            <a:latin typeface="Arial Black" pitchFamily="34" charset="0"/>
          </a:endParaRPr>
        </a:p>
      </dsp:txBody>
      <dsp:txXfrm rot="16200000">
        <a:off x="974155" y="-974155"/>
        <a:ext cx="1716776" cy="3665087"/>
      </dsp:txXfrm>
    </dsp:sp>
    <dsp:sp modelId="{90F68C74-11A5-45A0-B32B-93E4D5F1649E}">
      <dsp:nvSpPr>
        <dsp:cNvPr id="0" name=""/>
        <dsp:cNvSpPr/>
      </dsp:nvSpPr>
      <dsp:spPr>
        <a:xfrm>
          <a:off x="3665087" y="0"/>
          <a:ext cx="3665087" cy="2289035"/>
        </a:xfrm>
        <a:prstGeom prst="round1Rect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Arial Black" pitchFamily="34" charset="0"/>
            </a:rPr>
            <a:t>    Самоопределение           в будущем</a:t>
          </a:r>
          <a:endParaRPr lang="ru-RU" sz="1900" kern="1200" dirty="0">
            <a:latin typeface="Arial Black" pitchFamily="34" charset="0"/>
          </a:endParaRPr>
        </a:p>
      </dsp:txBody>
      <dsp:txXfrm>
        <a:off x="3665087" y="0"/>
        <a:ext cx="3665087" cy="1716776"/>
      </dsp:txXfrm>
    </dsp:sp>
    <dsp:sp modelId="{EB8DC222-6B58-4C60-8E2D-20EC254A775A}">
      <dsp:nvSpPr>
        <dsp:cNvPr id="0" name=""/>
        <dsp:cNvSpPr/>
      </dsp:nvSpPr>
      <dsp:spPr>
        <a:xfrm rot="10800000">
          <a:off x="0" y="2289035"/>
          <a:ext cx="3665087" cy="2289035"/>
        </a:xfrm>
        <a:prstGeom prst="round1Rect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Arial Black" pitchFamily="34" charset="0"/>
            </a:rPr>
            <a:t>Социальная             адаптация                        в настоящем</a:t>
          </a:r>
          <a:endParaRPr lang="ru-RU" sz="1900" kern="1200" dirty="0">
            <a:latin typeface="Arial Black" pitchFamily="34" charset="0"/>
          </a:endParaRPr>
        </a:p>
      </dsp:txBody>
      <dsp:txXfrm rot="10800000">
        <a:off x="0" y="2861294"/>
        <a:ext cx="3665087" cy="1716776"/>
      </dsp:txXfrm>
    </dsp:sp>
    <dsp:sp modelId="{57FEC0BE-4301-4B02-9244-E0157F9DC5D2}">
      <dsp:nvSpPr>
        <dsp:cNvPr id="0" name=""/>
        <dsp:cNvSpPr/>
      </dsp:nvSpPr>
      <dsp:spPr>
        <a:xfrm rot="5400000">
          <a:off x="4353113" y="1601009"/>
          <a:ext cx="2289035" cy="3665087"/>
        </a:xfrm>
        <a:prstGeom prst="round1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Arial Black" pitchFamily="34" charset="0"/>
            </a:rPr>
            <a:t>Причастность</a:t>
          </a:r>
          <a:r>
            <a:rPr lang="ru-RU" sz="1900" kern="1200" dirty="0" smtClean="0"/>
            <a:t>                           </a:t>
          </a:r>
          <a:r>
            <a:rPr lang="ru-RU" sz="1900" kern="1200" dirty="0" smtClean="0">
              <a:latin typeface="Arial Black" pitchFamily="34" charset="0"/>
            </a:rPr>
            <a:t>и ценность                          для общества</a:t>
          </a:r>
          <a:endParaRPr lang="ru-RU" sz="1900" kern="1200" dirty="0">
            <a:latin typeface="Arial Black" pitchFamily="34" charset="0"/>
          </a:endParaRPr>
        </a:p>
      </dsp:txBody>
      <dsp:txXfrm rot="5400000">
        <a:off x="4639242" y="1887138"/>
        <a:ext cx="1716776" cy="3665087"/>
      </dsp:txXfrm>
    </dsp:sp>
    <dsp:sp modelId="{8B9F8646-1498-4F49-9628-B2966595DB6C}">
      <dsp:nvSpPr>
        <dsp:cNvPr id="0" name=""/>
        <dsp:cNvSpPr/>
      </dsp:nvSpPr>
      <dsp:spPr>
        <a:xfrm>
          <a:off x="2395211" y="1557202"/>
          <a:ext cx="2539751" cy="1463666"/>
        </a:xfrm>
        <a:prstGeom prst="round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2"/>
              </a:solidFill>
              <a:latin typeface="Arial Black" pitchFamily="34" charset="0"/>
            </a:rPr>
            <a:t>КОМПЛЕКСНЫЙ ПОДХОД</a:t>
          </a:r>
          <a:endParaRPr lang="ru-RU" sz="1900" kern="1200" dirty="0">
            <a:solidFill>
              <a:schemeClr val="tx2"/>
            </a:solidFill>
            <a:latin typeface="Arial Black" pitchFamily="34" charset="0"/>
          </a:endParaRPr>
        </a:p>
      </dsp:txBody>
      <dsp:txXfrm>
        <a:off x="2395211" y="1557202"/>
        <a:ext cx="2539751" cy="1463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A463F9-AC7C-EE41-95DA-6CD77958C203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F192B-A7F2-BD4A-B96A-F466A2B564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00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C285-43A3-034E-A1B0-6E99DED76AAB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ED08-6EB6-5B40-BBC3-1846E42D8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C285-43A3-034E-A1B0-6E99DED76AAB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ED08-6EB6-5B40-BBC3-1846E42D8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C285-43A3-034E-A1B0-6E99DED76AAB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ED08-6EB6-5B40-BBC3-1846E42D8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C285-43A3-034E-A1B0-6E99DED76AAB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ED08-6EB6-5B40-BBC3-1846E42D8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C285-43A3-034E-A1B0-6E99DED76AAB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ED08-6EB6-5B40-BBC3-1846E42D8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C285-43A3-034E-A1B0-6E99DED76AAB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ED08-6EB6-5B40-BBC3-1846E42D8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C285-43A3-034E-A1B0-6E99DED76AAB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ED08-6EB6-5B40-BBC3-1846E42D8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C285-43A3-034E-A1B0-6E99DED76AAB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ED08-6EB6-5B40-BBC3-1846E42D8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C285-43A3-034E-A1B0-6E99DED76AAB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ED08-6EB6-5B40-BBC3-1846E42D8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C285-43A3-034E-A1B0-6E99DED76AAB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ED08-6EB6-5B40-BBC3-1846E42D8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C285-43A3-034E-A1B0-6E99DED76AAB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ED08-6EB6-5B40-BBC3-1846E42D8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7C285-43A3-034E-A1B0-6E99DED76AAB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EED08-6EB6-5B40-BBC3-1846E42D8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1499" y="4518720"/>
            <a:ext cx="7576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  <a:latin typeface="Arial Black" pitchFamily="34" charset="0"/>
                <a:ea typeface="Arial" charset="0"/>
                <a:cs typeface="Arial" charset="0"/>
              </a:rPr>
              <a:t>Ямало-Ненецкий автономный округ</a:t>
            </a:r>
            <a:endParaRPr lang="ru-RU" sz="2800" b="1" dirty="0">
              <a:solidFill>
                <a:schemeClr val="accent1"/>
              </a:solidFill>
              <a:latin typeface="Arial Black" pitchFamily="34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" y="5205743"/>
            <a:ext cx="3425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  <a:latin typeface="Arial Black" pitchFamily="34" charset="0"/>
                <a:ea typeface="Arial" charset="0"/>
                <a:cs typeface="Arial" charset="0"/>
              </a:rPr>
              <a:t>Город </a:t>
            </a:r>
            <a:r>
              <a:rPr lang="ru-RU" sz="2400" b="1" dirty="0" err="1" smtClean="0">
                <a:solidFill>
                  <a:schemeClr val="accent1"/>
                </a:solidFill>
                <a:latin typeface="Arial Black" pitchFamily="34" charset="0"/>
                <a:ea typeface="Arial" charset="0"/>
                <a:cs typeface="Arial" charset="0"/>
              </a:rPr>
              <a:t>Лабытнанги</a:t>
            </a:r>
            <a:endParaRPr lang="ru-RU" sz="2400" dirty="0">
              <a:solidFill>
                <a:schemeClr val="accent1"/>
              </a:solidFill>
              <a:latin typeface="Arial Black" pitchFamily="34" charset="0"/>
              <a:ea typeface="Arial" charset="0"/>
              <a:cs typeface="Arial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587" y="172161"/>
            <a:ext cx="5843588" cy="3285414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>
          <a:xfrm>
            <a:off x="0" y="3273514"/>
            <a:ext cx="12192000" cy="1058142"/>
            <a:chOff x="2" y="504037"/>
            <a:chExt cx="2220380" cy="121038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2" y="504037"/>
              <a:ext cx="2220380" cy="121038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59088" y="563123"/>
              <a:ext cx="2102208" cy="10922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19050" rIns="38100" bIns="19050" numCol="1" spcCol="1270" anchor="ctr" anchorCtr="0">
              <a:noAutofit/>
            </a:bodyPr>
            <a:lstStyle/>
            <a:p>
              <a:pPr lvl="0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dirty="0" smtClean="0">
                  <a:solidFill>
                    <a:schemeClr val="accent1"/>
                  </a:solidFill>
                  <a:latin typeface="Arial Black" pitchFamily="34" charset="0"/>
                  <a:ea typeface="Arial" charset="0"/>
                  <a:cs typeface="Arial" charset="0"/>
                </a:rPr>
                <a:t>  «ШКОЛА САМОСТОЯТЕЛЬНОЙ ЖИЗНИ»</a:t>
              </a:r>
              <a:endParaRPr lang="ru-RU" sz="3200" b="1" kern="12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06619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13900" y="4945063"/>
            <a:ext cx="2095500" cy="1625600"/>
          </a:xfrm>
          <a:prstGeom prst="rect">
            <a:avLst/>
          </a:prstGeom>
        </p:spPr>
      </p:pic>
      <p:grpSp>
        <p:nvGrpSpPr>
          <p:cNvPr id="9" name="Группа 8"/>
          <p:cNvGrpSpPr/>
          <p:nvPr/>
        </p:nvGrpSpPr>
        <p:grpSpPr>
          <a:xfrm>
            <a:off x="0" y="403565"/>
            <a:ext cx="12192000" cy="1058142"/>
            <a:chOff x="2" y="504037"/>
            <a:chExt cx="2220380" cy="121038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2" y="504037"/>
              <a:ext cx="2220380" cy="121038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59088" y="563123"/>
              <a:ext cx="2102208" cy="10922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19050" rIns="38100" bIns="19050" numCol="1" spcCol="1270" anchor="ctr" anchorCtr="0">
              <a:noAutofit/>
            </a:bodyPr>
            <a:lstStyle/>
            <a:p>
              <a:pPr lvl="0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400" b="1" dirty="0" smtClean="0">
                  <a:solidFill>
                    <a:schemeClr val="accent1"/>
                  </a:solidFill>
                  <a:latin typeface="Arial Black" pitchFamily="34" charset="0"/>
                  <a:ea typeface="Arial" charset="0"/>
                  <a:cs typeface="Arial" charset="0"/>
                </a:rPr>
                <a:t>   Описание проблемы</a:t>
              </a:r>
              <a:endParaRPr lang="ru-RU" sz="44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736802" y="1680100"/>
            <a:ext cx="7551647" cy="1764608"/>
            <a:chOff x="0" y="21155"/>
            <a:chExt cx="4176464" cy="33579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0" y="21155"/>
              <a:ext cx="4176464" cy="33579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121896" y="37547"/>
              <a:ext cx="3943153" cy="30300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 smtClean="0">
                  <a:solidFill>
                    <a:schemeClr val="tx2"/>
                  </a:solidFill>
                </a:rPr>
                <a:t>Трудности профессионального самоопределения и дальнейшей занятости молодых инвалидов с психическими расстройствами и нарушениями в ментальной сфере</a:t>
              </a:r>
              <a:endParaRPr lang="ru-RU" sz="2400" b="1" kern="1200" dirty="0">
                <a:solidFill>
                  <a:schemeClr val="tx2"/>
                </a:solidFill>
              </a:endParaRPr>
            </a:p>
          </p:txBody>
        </p:sp>
      </p:grpSp>
      <p:graphicFrame>
        <p:nvGraphicFramePr>
          <p:cNvPr id="18" name="Схема 17"/>
          <p:cNvGraphicFramePr/>
          <p:nvPr/>
        </p:nvGraphicFramePr>
        <p:xfrm>
          <a:off x="1394690" y="3611419"/>
          <a:ext cx="9513455" cy="184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1832634" y="5304043"/>
            <a:ext cx="1932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за</a:t>
            </a:r>
            <a:r>
              <a:rPr lang="ru-RU" b="1" i="1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3 года </a:t>
            </a:r>
            <a:r>
              <a:rPr lang="ru-RU" sz="1400" b="1" i="1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на</a:t>
            </a:r>
            <a:r>
              <a:rPr lang="ru-RU" b="1" i="1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12%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286608" y="5304043"/>
            <a:ext cx="1577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96%</a:t>
            </a:r>
            <a:r>
              <a:rPr lang="ru-RU" b="1" i="1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sz="1100" b="1" i="1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родителей</a:t>
            </a:r>
            <a:r>
              <a:rPr lang="ru-RU" b="1" i="1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788888" y="5294807"/>
            <a:ext cx="2190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3%</a:t>
            </a:r>
            <a:r>
              <a:rPr lang="ru-RU" b="1" i="1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sz="1100" b="1" i="1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трудоустраиваются</a:t>
            </a:r>
            <a:r>
              <a:rPr lang="ru-RU" sz="1100" b="1" i="1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xmlns="" val="47494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13900" y="4945063"/>
            <a:ext cx="2095500" cy="1625600"/>
          </a:xfrm>
          <a:prstGeom prst="rect">
            <a:avLst/>
          </a:prstGeom>
        </p:spPr>
      </p:pic>
      <p:pic>
        <p:nvPicPr>
          <p:cNvPr id="10" name="Рисунок 9" descr="C:\Users\ЛыкинаЕС\Desktop\mikrozele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3534" y="3539461"/>
            <a:ext cx="2113624" cy="13843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11" name="Рисунок 10" descr="C:\Users\ЛыкинаЕС\Desktop\кулинары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38680" y="3536209"/>
            <a:ext cx="2263952" cy="136046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2" name="Рисунок 11" descr="C:\Users\ЛыкинаЕС\Desktop\кожа.jpeg"/>
          <p:cNvPicPr>
            <a:picLocks/>
          </p:cNvPicPr>
          <p:nvPr/>
        </p:nvPicPr>
        <p:blipFill>
          <a:blip r:embed="rId5" cstate="print"/>
          <a:srcRect t="2685" b="2685"/>
          <a:stretch>
            <a:fillRect/>
          </a:stretch>
        </p:blipFill>
        <p:spPr bwMode="auto">
          <a:xfrm>
            <a:off x="7625643" y="3527157"/>
            <a:ext cx="2326909" cy="1360469"/>
          </a:xfrm>
          <a:prstGeom prst="rect">
            <a:avLst/>
          </a:prstGeom>
          <a:ln w="127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grpSp>
        <p:nvGrpSpPr>
          <p:cNvPr id="13" name="Группа 28"/>
          <p:cNvGrpSpPr/>
          <p:nvPr/>
        </p:nvGrpSpPr>
        <p:grpSpPr>
          <a:xfrm>
            <a:off x="7614000" y="5006737"/>
            <a:ext cx="2353901" cy="606582"/>
            <a:chOff x="2" y="504037"/>
            <a:chExt cx="2220380" cy="1210381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2" y="504037"/>
              <a:ext cx="2220380" cy="121038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59088" y="563123"/>
              <a:ext cx="2102208" cy="10922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19050" rIns="38100" bIns="190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solidFill>
                    <a:schemeClr val="tx2"/>
                  </a:solidFill>
                </a:rPr>
                <a:t>Кожевенная мастерская</a:t>
              </a:r>
              <a:endParaRPr lang="ru-RU" sz="16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9" name="Группа 28"/>
          <p:cNvGrpSpPr/>
          <p:nvPr/>
        </p:nvGrpSpPr>
        <p:grpSpPr>
          <a:xfrm>
            <a:off x="5260077" y="5018242"/>
            <a:ext cx="2227152" cy="606582"/>
            <a:chOff x="2" y="504037"/>
            <a:chExt cx="2220380" cy="121038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2" y="504037"/>
              <a:ext cx="2220380" cy="121038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59088" y="563123"/>
              <a:ext cx="2102208" cy="10922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19050" rIns="38100" bIns="190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solidFill>
                    <a:schemeClr val="tx2"/>
                  </a:solidFill>
                </a:rPr>
                <a:t>Кулинарная мастерская</a:t>
              </a:r>
              <a:endParaRPr lang="ru-RU" sz="1600" b="1" kern="1200" dirty="0">
                <a:solidFill>
                  <a:schemeClr val="tx2"/>
                </a:solidFill>
              </a:endParaRPr>
            </a:p>
          </p:txBody>
        </p:sp>
      </p:grpSp>
      <p:pic>
        <p:nvPicPr>
          <p:cNvPr id="5122" name="Picture 2" descr="http://rcro.tomsk.ru/wp-content/uploads/2022/02/Logotip_Primer-professiyu-1-1024x87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1081" y="3223033"/>
            <a:ext cx="2261935" cy="1928388"/>
          </a:xfrm>
          <a:prstGeom prst="rect">
            <a:avLst/>
          </a:prstGeom>
          <a:noFill/>
        </p:spPr>
      </p:pic>
      <p:grpSp>
        <p:nvGrpSpPr>
          <p:cNvPr id="23" name="Группа 28"/>
          <p:cNvGrpSpPr/>
          <p:nvPr/>
        </p:nvGrpSpPr>
        <p:grpSpPr>
          <a:xfrm>
            <a:off x="2942370" y="5018242"/>
            <a:ext cx="2227154" cy="606582"/>
            <a:chOff x="2" y="504037"/>
            <a:chExt cx="2220380" cy="1210381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2" y="504037"/>
              <a:ext cx="2220380" cy="121038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Скругленный прямоугольник 4"/>
            <p:cNvSpPr/>
            <p:nvPr/>
          </p:nvSpPr>
          <p:spPr>
            <a:xfrm>
              <a:off x="59088" y="563123"/>
              <a:ext cx="2102208" cy="10922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19050" rIns="38100" bIns="190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solidFill>
                    <a:schemeClr val="tx2"/>
                  </a:solidFill>
                </a:rPr>
                <a:t>«Зелёная» мастерская</a:t>
              </a:r>
              <a:endParaRPr lang="ru-RU" sz="16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6" name="Группа 28"/>
          <p:cNvGrpSpPr/>
          <p:nvPr/>
        </p:nvGrpSpPr>
        <p:grpSpPr>
          <a:xfrm>
            <a:off x="606571" y="5007680"/>
            <a:ext cx="2263366" cy="606582"/>
            <a:chOff x="2" y="504037"/>
            <a:chExt cx="2220380" cy="121038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2" y="504037"/>
              <a:ext cx="2220380" cy="121038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Скругленный прямоугольник 4"/>
            <p:cNvSpPr/>
            <p:nvPr/>
          </p:nvSpPr>
          <p:spPr>
            <a:xfrm>
              <a:off x="59088" y="563123"/>
              <a:ext cx="2102208" cy="10922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19050" rIns="38100" bIns="190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tx2"/>
                  </a:solidFill>
                </a:rPr>
                <a:t>Профориентационная                        диагностика</a:t>
              </a:r>
              <a:endParaRPr lang="ru-RU" sz="14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0" y="301965"/>
            <a:ext cx="12192000" cy="1058142"/>
            <a:chOff x="2" y="504037"/>
            <a:chExt cx="2220380" cy="121038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2" y="504037"/>
              <a:ext cx="2220380" cy="121038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Скругленный прямоугольник 4"/>
            <p:cNvSpPr/>
            <p:nvPr/>
          </p:nvSpPr>
          <p:spPr>
            <a:xfrm>
              <a:off x="59088" y="563123"/>
              <a:ext cx="2102208" cy="10922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19050" rIns="38100" bIns="19050" numCol="1" spcCol="1270" anchor="ctr" anchorCtr="0">
              <a:noAutofit/>
            </a:bodyPr>
            <a:lstStyle/>
            <a:p>
              <a:pPr lvl="0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400" b="1" dirty="0" smtClean="0">
                  <a:solidFill>
                    <a:schemeClr val="accent1"/>
                  </a:solidFill>
                  <a:latin typeface="Arial Black" pitchFamily="34" charset="0"/>
                  <a:ea typeface="Arial" charset="0"/>
                  <a:cs typeface="Arial" charset="0"/>
                </a:rPr>
                <a:t>   Механизм решения </a:t>
              </a:r>
              <a:endParaRPr lang="ru-RU" sz="44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1335897" y="1656247"/>
            <a:ext cx="7805565" cy="1427421"/>
            <a:chOff x="0" y="21155"/>
            <a:chExt cx="4176464" cy="33579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0" y="21155"/>
              <a:ext cx="4176464" cy="33579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Скругленный прямоугольник 4"/>
            <p:cNvSpPr/>
            <p:nvPr/>
          </p:nvSpPr>
          <p:spPr>
            <a:xfrm>
              <a:off x="121896" y="37547"/>
              <a:ext cx="3943153" cy="30300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 smtClean="0">
                  <a:solidFill>
                    <a:schemeClr val="tx2"/>
                  </a:solidFill>
                </a:rPr>
                <a:t>Создание трудовых мастерских для</a:t>
              </a:r>
              <a:r>
                <a:rPr lang="ru-RU" sz="2400" b="1" kern="1200" dirty="0" smtClean="0">
                  <a:solidFill>
                    <a:schemeClr val="tx2"/>
                  </a:solidFill>
                </a:rPr>
                <a:t> подростков с нарушениями в ментальной сфере, психическими расстройствами и расстройствами поведения</a:t>
              </a:r>
              <a:endParaRPr lang="ru-RU" sz="2400" b="1" kern="12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08695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13900" y="4945063"/>
            <a:ext cx="2095500" cy="1625600"/>
          </a:xfrm>
          <a:prstGeom prst="rect">
            <a:avLst/>
          </a:prstGeom>
        </p:spPr>
      </p:pic>
      <p:grpSp>
        <p:nvGrpSpPr>
          <p:cNvPr id="23" name="Группа 22"/>
          <p:cNvGrpSpPr/>
          <p:nvPr/>
        </p:nvGrpSpPr>
        <p:grpSpPr>
          <a:xfrm>
            <a:off x="0" y="355173"/>
            <a:ext cx="12192000" cy="910620"/>
            <a:chOff x="2" y="504037"/>
            <a:chExt cx="2220380" cy="121038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2" y="504037"/>
              <a:ext cx="2220380" cy="121038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Скругленный прямоугольник 4"/>
            <p:cNvSpPr/>
            <p:nvPr/>
          </p:nvSpPr>
          <p:spPr>
            <a:xfrm>
              <a:off x="59088" y="563123"/>
              <a:ext cx="2102208" cy="10922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19050" rIns="38100" bIns="19050" numCol="1" spcCol="1270" anchor="ctr" anchorCtr="0">
              <a:noAutofit/>
            </a:bodyPr>
            <a:lstStyle/>
            <a:p>
              <a:pPr lvl="0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400" b="1" dirty="0" smtClean="0">
                  <a:solidFill>
                    <a:schemeClr val="accent1"/>
                  </a:solidFill>
                  <a:latin typeface="Arial Black" pitchFamily="34" charset="0"/>
                  <a:ea typeface="Arial" charset="0"/>
                  <a:cs typeface="Arial" charset="0"/>
                </a:rPr>
                <a:t>   Уникальность проекта</a:t>
              </a:r>
              <a:endParaRPr lang="ru-RU" sz="4400" b="1" kern="1200" dirty="0">
                <a:solidFill>
                  <a:schemeClr val="tx2"/>
                </a:solidFill>
              </a:endParaRPr>
            </a:p>
          </p:txBody>
        </p:sp>
      </p:grpSp>
      <p:graphicFrame>
        <p:nvGraphicFramePr>
          <p:cNvPr id="61" name="Схема 60"/>
          <p:cNvGraphicFramePr/>
          <p:nvPr/>
        </p:nvGraphicFramePr>
        <p:xfrm>
          <a:off x="1864191" y="1674888"/>
          <a:ext cx="7330175" cy="4578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2" name="Круговая стрелка 61"/>
          <p:cNvSpPr/>
          <p:nvPr/>
        </p:nvSpPr>
        <p:spPr>
          <a:xfrm rot="16200000">
            <a:off x="3785017" y="2694778"/>
            <a:ext cx="3554512" cy="2664641"/>
          </a:xfrm>
          <a:prstGeom prst="circularArrow">
            <a:avLst>
              <a:gd name="adj1" fmla="val 6899"/>
              <a:gd name="adj2" fmla="val 465118"/>
              <a:gd name="adj3" fmla="val 550402"/>
              <a:gd name="adj4" fmla="val 20584480"/>
              <a:gd name="adj5" fmla="val 8049"/>
            </a:avLst>
          </a:pr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7" name="Круговая стрелка 66"/>
          <p:cNvSpPr/>
          <p:nvPr/>
        </p:nvSpPr>
        <p:spPr>
          <a:xfrm rot="184150">
            <a:off x="4263351" y="2593683"/>
            <a:ext cx="3554512" cy="2664641"/>
          </a:xfrm>
          <a:prstGeom prst="circularArrow">
            <a:avLst>
              <a:gd name="adj1" fmla="val 6899"/>
              <a:gd name="adj2" fmla="val 465118"/>
              <a:gd name="adj3" fmla="val 550402"/>
              <a:gd name="adj4" fmla="val 20584480"/>
              <a:gd name="adj5" fmla="val 8049"/>
            </a:avLst>
          </a:pr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8" name="Круговая стрелка 67"/>
          <p:cNvSpPr/>
          <p:nvPr/>
        </p:nvSpPr>
        <p:spPr>
          <a:xfrm rot="5746643">
            <a:off x="3883095" y="2349251"/>
            <a:ext cx="3554512" cy="2664641"/>
          </a:xfrm>
          <a:prstGeom prst="circularArrow">
            <a:avLst>
              <a:gd name="adj1" fmla="val 6899"/>
              <a:gd name="adj2" fmla="val 465118"/>
              <a:gd name="adj3" fmla="val 550402"/>
              <a:gd name="adj4" fmla="val 20584480"/>
              <a:gd name="adj5" fmla="val 8049"/>
            </a:avLst>
          </a:pr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xmlns="" val="170228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13900" y="4945063"/>
            <a:ext cx="2095500" cy="16256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38200" y="1809770"/>
            <a:ext cx="105156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1">
              <a:spcAft>
                <a:spcPts val="0"/>
              </a:spcAft>
            </a:pPr>
            <a:endParaRPr lang="ru-RU" sz="2400" i="1" dirty="0">
              <a:latin typeface="Arial" charset="0"/>
              <a:ea typeface="Arial" charset="0"/>
              <a:cs typeface="Arial" charset="0"/>
            </a:endParaRPr>
          </a:p>
          <a:p>
            <a:pPr marL="12700" lvl="1">
              <a:spcAft>
                <a:spcPts val="0"/>
              </a:spcAft>
            </a:pPr>
            <a:endParaRPr lang="ru-RU" sz="2200" i="1" dirty="0">
              <a:effectLst/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0" y="410601"/>
            <a:ext cx="12192000" cy="1058142"/>
            <a:chOff x="2" y="504037"/>
            <a:chExt cx="2220380" cy="121038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2" y="504037"/>
              <a:ext cx="2220380" cy="121038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59088" y="563123"/>
              <a:ext cx="2102208" cy="10922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19050" rIns="38100" bIns="19050" numCol="1" spcCol="1270" anchor="ctr" anchorCtr="0">
              <a:noAutofit/>
            </a:bodyPr>
            <a:lstStyle/>
            <a:p>
              <a:pPr lvl="0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400" b="1" dirty="0" smtClean="0">
                  <a:solidFill>
                    <a:schemeClr val="accent1"/>
                  </a:solidFill>
                  <a:latin typeface="Arial Black" pitchFamily="34" charset="0"/>
                  <a:ea typeface="Arial" charset="0"/>
                  <a:cs typeface="Arial" charset="0"/>
                </a:rPr>
                <a:t>   Ключевые результаты</a:t>
              </a:r>
              <a:endParaRPr lang="ru-RU" sz="44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2" name="Схема 10"/>
          <p:cNvGrpSpPr/>
          <p:nvPr/>
        </p:nvGrpSpPr>
        <p:grpSpPr bwMode="auto">
          <a:xfrm>
            <a:off x="905934" y="2227628"/>
            <a:ext cx="4697052" cy="2576014"/>
            <a:chOff x="624" y="216019"/>
            <a:chExt cx="4697052" cy="2576014"/>
          </a:xfrm>
        </p:grpSpPr>
        <p:sp>
          <p:nvSpPr>
            <p:cNvPr id="13" name="Скругленный прямоугольник 4294967295"/>
            <p:cNvSpPr/>
            <p:nvPr/>
          </p:nvSpPr>
          <p:spPr bwMode="auto">
            <a:xfrm>
              <a:off x="624" y="217542"/>
              <a:ext cx="2271697" cy="1135848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  <a:effectLst/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0" dirty="0">
                  <a:solidFill>
                    <a:schemeClr val="tx2"/>
                  </a:solidFill>
                  <a:latin typeface="Arial Black"/>
                </a:rPr>
                <a:t>Количество благополучателей</a:t>
              </a:r>
              <a:endParaRPr lang="ru-RU" sz="1600" b="0" dirty="0">
                <a:latin typeface="Arial Black"/>
              </a:endParaRPr>
            </a:p>
          </p:txBody>
        </p:sp>
        <p:sp>
          <p:nvSpPr>
            <p:cNvPr id="14" name="Полилиния 4294967295"/>
            <p:cNvSpPr/>
            <p:nvPr/>
          </p:nvSpPr>
          <p:spPr bwMode="auto">
            <a:xfrm>
              <a:off x="227793" y="1353390"/>
              <a:ext cx="227169" cy="851886"/>
            </a:xfrm>
            <a:custGeom>
              <a:avLst/>
              <a:gdLst/>
              <a:ahLst/>
              <a:cxnLst/>
              <a:rect l="0" t="0" r="0" b="0"/>
              <a:pathLst>
                <a:path w="227169" h="851886" extrusionOk="0">
                  <a:moveTo>
                    <a:pt x="0" y="0"/>
                  </a:moveTo>
                  <a:lnTo>
                    <a:pt x="0" y="851886"/>
                  </a:lnTo>
                  <a:lnTo>
                    <a:pt x="227169" y="851886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  <a:effectLst/>
          </p:spPr>
          <p:style>
            <a:lnRef idx="2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</p:sp>
        <p:sp>
          <p:nvSpPr>
            <p:cNvPr id="15" name="Скругленный прямоугольник 4294967295"/>
            <p:cNvSpPr/>
            <p:nvPr/>
          </p:nvSpPr>
          <p:spPr bwMode="auto">
            <a:xfrm>
              <a:off x="454963" y="1637353"/>
              <a:ext cx="1817358" cy="1135848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20000"/>
                <a:lumOff val="80000"/>
                <a:alpha val="90000"/>
              </a:schemeClr>
            </a:solidFill>
            <a:ln w="12700" cap="flat" cmpd="sng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  <a:effectLst/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/>
          </p:style>
          <p:txBody>
            <a:bodyPr spcFirstLastPara="0" vert="horz" wrap="square" lIns="22860" tIns="15240" rIns="2286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0" dirty="0" smtClean="0">
                  <a:solidFill>
                    <a:schemeClr val="tx2"/>
                  </a:solidFill>
                  <a:latin typeface="Arial Black"/>
                </a:rPr>
                <a:t>25 </a:t>
              </a:r>
              <a:endParaRPr sz="6000" dirty="0"/>
            </a:p>
          </p:txBody>
        </p:sp>
        <p:sp>
          <p:nvSpPr>
            <p:cNvPr id="16" name="Скругленный прямоугольник 4294967295"/>
            <p:cNvSpPr/>
            <p:nvPr/>
          </p:nvSpPr>
          <p:spPr bwMode="auto">
            <a:xfrm>
              <a:off x="2376274" y="216019"/>
              <a:ext cx="2271697" cy="1135848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  <a:effectLst/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0">
                  <a:solidFill>
                    <a:schemeClr val="tx2"/>
                  </a:solidFill>
                  <a:latin typeface="Arial Black"/>
                </a:rPr>
                <a:t>Количество волонтеров</a:t>
              </a:r>
              <a:endParaRPr lang="ru-RU" sz="1600" b="0">
                <a:latin typeface="Arial Black"/>
              </a:endParaRPr>
            </a:p>
          </p:txBody>
        </p:sp>
        <p:sp>
          <p:nvSpPr>
            <p:cNvPr id="17" name="Полилиния 4294967295"/>
            <p:cNvSpPr/>
            <p:nvPr/>
          </p:nvSpPr>
          <p:spPr bwMode="auto">
            <a:xfrm>
              <a:off x="2603444" y="1351868"/>
              <a:ext cx="276874" cy="872241"/>
            </a:xfrm>
            <a:custGeom>
              <a:avLst/>
              <a:gdLst/>
              <a:ahLst/>
              <a:cxnLst/>
              <a:rect l="0" t="0" r="0" b="0"/>
              <a:pathLst>
                <a:path w="276874" h="872241" extrusionOk="0">
                  <a:moveTo>
                    <a:pt x="0" y="0"/>
                  </a:moveTo>
                  <a:lnTo>
                    <a:pt x="0" y="872241"/>
                  </a:lnTo>
                  <a:lnTo>
                    <a:pt x="276874" y="872241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  <a:effectLst/>
          </p:spPr>
          <p:style>
            <a:lnRef idx="2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</p:sp>
        <p:sp>
          <p:nvSpPr>
            <p:cNvPr id="18" name="Скругленный прямоугольник 4294967295"/>
            <p:cNvSpPr/>
            <p:nvPr/>
          </p:nvSpPr>
          <p:spPr bwMode="auto">
            <a:xfrm>
              <a:off x="2880318" y="1656185"/>
              <a:ext cx="1817358" cy="1135848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20000"/>
                <a:lumOff val="80000"/>
                <a:alpha val="90000"/>
              </a:schemeClr>
            </a:solidFill>
            <a:ln w="12700" cap="flat" cmpd="sng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  <a:effectLst/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/>
          </p:style>
          <p:txBody>
            <a:bodyPr spcFirstLastPara="0" vert="horz" wrap="square" lIns="22860" tIns="15240" rIns="2286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0" dirty="0" smtClean="0">
                  <a:solidFill>
                    <a:schemeClr val="tx2"/>
                  </a:solidFill>
                  <a:latin typeface="Arial Black"/>
                </a:rPr>
                <a:t>14 </a:t>
              </a:r>
              <a:endParaRPr sz="6000" dirty="0"/>
            </a:p>
          </p:txBody>
        </p:sp>
      </p:grpSp>
      <p:grpSp>
        <p:nvGrpSpPr>
          <p:cNvPr id="22" name="Схема 11"/>
          <p:cNvGrpSpPr/>
          <p:nvPr/>
        </p:nvGrpSpPr>
        <p:grpSpPr bwMode="auto">
          <a:xfrm>
            <a:off x="5761856" y="2237373"/>
            <a:ext cx="4680524" cy="2576002"/>
            <a:chOff x="0" y="234091"/>
            <a:chExt cx="4680524" cy="2576002"/>
          </a:xfrm>
        </p:grpSpPr>
        <p:sp>
          <p:nvSpPr>
            <p:cNvPr id="23" name="Скругленный прямоугольник 4294967295"/>
            <p:cNvSpPr/>
            <p:nvPr/>
          </p:nvSpPr>
          <p:spPr bwMode="auto">
            <a:xfrm>
              <a:off x="0" y="234091"/>
              <a:ext cx="2271697" cy="1135848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  <a:effectLst/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0" dirty="0">
                  <a:solidFill>
                    <a:schemeClr val="tx2"/>
                  </a:solidFill>
                  <a:latin typeface="Arial Black"/>
                </a:rPr>
                <a:t>Количество мероприятий</a:t>
              </a:r>
              <a:endParaRPr lang="ru-RU" sz="1600" b="0" dirty="0">
                <a:latin typeface="Arial Black"/>
              </a:endParaRPr>
            </a:p>
          </p:txBody>
        </p:sp>
        <p:sp>
          <p:nvSpPr>
            <p:cNvPr id="24" name="Полилиния 4294967295"/>
            <p:cNvSpPr/>
            <p:nvPr/>
          </p:nvSpPr>
          <p:spPr bwMode="auto">
            <a:xfrm>
              <a:off x="227169" y="1369940"/>
              <a:ext cx="227793" cy="835337"/>
            </a:xfrm>
            <a:custGeom>
              <a:avLst/>
              <a:gdLst/>
              <a:ahLst/>
              <a:cxnLst/>
              <a:rect l="0" t="0" r="0" b="0"/>
              <a:pathLst>
                <a:path w="227793" h="835337" extrusionOk="0">
                  <a:moveTo>
                    <a:pt x="0" y="0"/>
                  </a:moveTo>
                  <a:lnTo>
                    <a:pt x="0" y="835337"/>
                  </a:lnTo>
                  <a:lnTo>
                    <a:pt x="227793" y="835337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  <a:effectLst/>
          </p:spPr>
          <p:style>
            <a:lnRef idx="2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</p:sp>
        <p:sp>
          <p:nvSpPr>
            <p:cNvPr id="25" name="Скругленный прямоугольник 4294967295"/>
            <p:cNvSpPr/>
            <p:nvPr/>
          </p:nvSpPr>
          <p:spPr bwMode="auto">
            <a:xfrm>
              <a:off x="454963" y="1637353"/>
              <a:ext cx="1817358" cy="1135848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20000"/>
                <a:lumOff val="80000"/>
                <a:alpha val="90000"/>
              </a:schemeClr>
            </a:solidFill>
            <a:ln w="12700" cap="flat" cmpd="sng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  <a:effectLst/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/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0" dirty="0" smtClean="0">
                  <a:solidFill>
                    <a:schemeClr val="tx2"/>
                  </a:solidFill>
                  <a:latin typeface="Arial Black"/>
                </a:rPr>
                <a:t>42</a:t>
              </a:r>
              <a:endParaRPr lang="ru-RU" sz="4400" dirty="0"/>
            </a:p>
          </p:txBody>
        </p:sp>
        <p:sp>
          <p:nvSpPr>
            <p:cNvPr id="28" name="Скругленный прямоугольник 4294967295"/>
            <p:cNvSpPr/>
            <p:nvPr/>
          </p:nvSpPr>
          <p:spPr bwMode="auto">
            <a:xfrm>
              <a:off x="2408827" y="234091"/>
              <a:ext cx="2271697" cy="1135848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  <a:effectLst/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0" dirty="0">
                  <a:solidFill>
                    <a:schemeClr val="tx2"/>
                  </a:solidFill>
                  <a:latin typeface="Arial Black"/>
                </a:rPr>
                <a:t>Количество публикаций</a:t>
              </a:r>
              <a:endParaRPr lang="ru-RU" sz="1600" b="0" dirty="0">
                <a:latin typeface="Arial Black"/>
              </a:endParaRPr>
            </a:p>
          </p:txBody>
        </p:sp>
        <p:sp>
          <p:nvSpPr>
            <p:cNvPr id="29" name="Полилиния 4294967295"/>
            <p:cNvSpPr/>
            <p:nvPr/>
          </p:nvSpPr>
          <p:spPr bwMode="auto">
            <a:xfrm>
              <a:off x="2635997" y="1369940"/>
              <a:ext cx="227165" cy="872229"/>
            </a:xfrm>
            <a:custGeom>
              <a:avLst/>
              <a:gdLst/>
              <a:ahLst/>
              <a:cxnLst/>
              <a:rect l="0" t="0" r="0" b="0"/>
              <a:pathLst>
                <a:path w="227165" h="872229" extrusionOk="0">
                  <a:moveTo>
                    <a:pt x="0" y="0"/>
                  </a:moveTo>
                  <a:lnTo>
                    <a:pt x="0" y="872229"/>
                  </a:lnTo>
                  <a:lnTo>
                    <a:pt x="227165" y="872229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  <a:effectLst/>
          </p:spPr>
          <p:style>
            <a:lnRef idx="2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</p:sp>
        <p:sp>
          <p:nvSpPr>
            <p:cNvPr id="30" name="Скругленный прямоугольник 4294967295"/>
            <p:cNvSpPr/>
            <p:nvPr/>
          </p:nvSpPr>
          <p:spPr bwMode="auto">
            <a:xfrm>
              <a:off x="2863163" y="1674245"/>
              <a:ext cx="1817358" cy="1135848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20000"/>
                <a:lumOff val="80000"/>
                <a:alpha val="90000"/>
              </a:schemeClr>
            </a:solidFill>
            <a:ln w="12700" cap="flat" cmpd="sng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  <a:effectLst/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/>
          </p:style>
          <p:txBody>
            <a:bodyPr spcFirstLastPara="0" vert="horz" wrap="square" lIns="19050" tIns="12700" rIns="1905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0" dirty="0" smtClean="0">
                  <a:solidFill>
                    <a:schemeClr val="tx2"/>
                  </a:solidFill>
                  <a:latin typeface="Arial Black"/>
                </a:rPr>
                <a:t>13</a:t>
              </a:r>
              <a:endParaRPr lang="ru-RU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8253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13900" y="4945063"/>
            <a:ext cx="2095500" cy="16256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95848" y="5658416"/>
            <a:ext cx="73394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1" algn="just">
              <a:spcAft>
                <a:spcPts val="0"/>
              </a:spcAft>
            </a:pPr>
            <a:r>
              <a:rPr lang="ru-RU" sz="3200" b="1" i="1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Итого: </a:t>
            </a:r>
            <a:r>
              <a:rPr lang="ru-RU" sz="3200" b="1" i="1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354 000 рублей</a:t>
            </a:r>
            <a:endParaRPr lang="ru-RU" sz="2800" b="1" i="1" dirty="0">
              <a:solidFill>
                <a:srgbClr val="C00000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734" t="-207" b="96015"/>
          <a:stretch/>
        </p:blipFill>
        <p:spPr>
          <a:xfrm>
            <a:off x="1095848" y="5391510"/>
            <a:ext cx="5762625" cy="138022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0" y="483035"/>
            <a:ext cx="12192000" cy="1058142"/>
            <a:chOff x="2" y="504037"/>
            <a:chExt cx="2220380" cy="121038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2" y="504037"/>
              <a:ext cx="2220380" cy="121038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59088" y="563123"/>
              <a:ext cx="2102208" cy="10922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19050" rIns="38100" bIns="19050" numCol="1" spcCol="1270" anchor="ctr" anchorCtr="0">
              <a:noAutofit/>
            </a:bodyPr>
            <a:lstStyle/>
            <a:p>
              <a:pPr lvl="0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400" b="1" dirty="0" smtClean="0">
                  <a:solidFill>
                    <a:schemeClr val="accent1"/>
                  </a:solidFill>
                  <a:latin typeface="Arial Black" pitchFamily="34" charset="0"/>
                  <a:ea typeface="Arial" charset="0"/>
                  <a:cs typeface="Arial" charset="0"/>
                </a:rPr>
                <a:t>    Статьи бюджета</a:t>
              </a:r>
              <a:endParaRPr lang="ru-RU" sz="44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1" name="Схема 14"/>
          <p:cNvGrpSpPr/>
          <p:nvPr/>
        </p:nvGrpSpPr>
        <p:grpSpPr bwMode="auto">
          <a:xfrm>
            <a:off x="1095847" y="2005362"/>
            <a:ext cx="7339467" cy="2992681"/>
            <a:chOff x="-1" y="15827"/>
            <a:chExt cx="7339467" cy="2992681"/>
          </a:xfrm>
        </p:grpSpPr>
        <p:sp>
          <p:nvSpPr>
            <p:cNvPr id="12" name="Прямоугольник 4294967295"/>
            <p:cNvSpPr/>
            <p:nvPr/>
          </p:nvSpPr>
          <p:spPr bwMode="auto">
            <a:xfrm>
              <a:off x="-1" y="266747"/>
              <a:ext cx="7339467" cy="428400"/>
            </a:xfrm>
            <a:prstGeom prst="rect">
              <a:avLst/>
            </a:prstGeom>
            <a:solidFill>
              <a:schemeClr val="accent5">
                <a:lumMod val="20000"/>
                <a:lumOff val="80000"/>
                <a:alpha val="90000"/>
              </a:schemeClr>
            </a:solidFill>
            <a:ln w="12700" cap="flat" cmpd="sng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  <a:effectLst/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/>
          </p:style>
        </p:sp>
        <p:sp>
          <p:nvSpPr>
            <p:cNvPr id="13" name="Скругленный прямоугольник 4294967295"/>
            <p:cNvSpPr/>
            <p:nvPr/>
          </p:nvSpPr>
          <p:spPr bwMode="auto">
            <a:xfrm>
              <a:off x="302433" y="15827"/>
              <a:ext cx="4585159" cy="501840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  <a:effectLst/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160038" tIns="0" rIns="160038" bIns="0" numCol="1" spcCol="1270" anchor="ctr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700" b="0" dirty="0">
                  <a:solidFill>
                    <a:schemeClr val="tx2"/>
                  </a:solidFill>
                  <a:latin typeface="Arial Black"/>
                </a:rPr>
                <a:t>Расходные материалы</a:t>
              </a:r>
              <a:endParaRPr lang="ru-RU" sz="1700" b="0" dirty="0">
                <a:solidFill>
                  <a:schemeClr val="bg1"/>
                </a:solidFill>
                <a:latin typeface="Arial Black"/>
              </a:endParaRPr>
            </a:p>
          </p:txBody>
        </p:sp>
        <p:sp>
          <p:nvSpPr>
            <p:cNvPr id="14" name="Прямоугольник 4294967295"/>
            <p:cNvSpPr/>
            <p:nvPr/>
          </p:nvSpPr>
          <p:spPr bwMode="auto">
            <a:xfrm>
              <a:off x="0" y="1037867"/>
              <a:ext cx="7339466" cy="428400"/>
            </a:xfrm>
            <a:prstGeom prst="rect">
              <a:avLst/>
            </a:prstGeom>
            <a:solidFill>
              <a:schemeClr val="accent5">
                <a:lumMod val="20000"/>
                <a:lumOff val="80000"/>
                <a:alpha val="90000"/>
              </a:schemeClr>
            </a:solidFill>
            <a:ln w="12700" cap="flat" cmpd="sng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  <a:effectLst/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/>
          </p:style>
        </p:sp>
        <p:sp>
          <p:nvSpPr>
            <p:cNvPr id="15" name="Скругленный прямоугольник 4294967295"/>
            <p:cNvSpPr/>
            <p:nvPr/>
          </p:nvSpPr>
          <p:spPr bwMode="auto">
            <a:xfrm>
              <a:off x="302433" y="786947"/>
              <a:ext cx="4602900" cy="501840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  <a:effectLst/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160038" tIns="0" rIns="160038" bIns="0" numCol="1" spcCol="1270" anchor="ctr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700" b="0" dirty="0" smtClean="0">
                  <a:solidFill>
                    <a:schemeClr val="tx2"/>
                  </a:solidFill>
                  <a:latin typeface="Arial Black"/>
                </a:rPr>
                <a:t>Оборудование</a:t>
              </a:r>
              <a:endParaRPr lang="ru-RU" sz="1700" b="0" dirty="0">
                <a:latin typeface="Arial Black"/>
              </a:endParaRPr>
            </a:p>
          </p:txBody>
        </p:sp>
        <p:sp>
          <p:nvSpPr>
            <p:cNvPr id="16" name="Прямоугольник 4294967295"/>
            <p:cNvSpPr/>
            <p:nvPr/>
          </p:nvSpPr>
          <p:spPr bwMode="auto">
            <a:xfrm>
              <a:off x="0" y="1808987"/>
              <a:ext cx="7339466" cy="428400"/>
            </a:xfrm>
            <a:prstGeom prst="rect">
              <a:avLst/>
            </a:prstGeom>
            <a:solidFill>
              <a:schemeClr val="accent5">
                <a:lumMod val="20000"/>
                <a:lumOff val="80000"/>
                <a:alpha val="90000"/>
              </a:schemeClr>
            </a:solidFill>
            <a:ln w="12700" cap="flat" cmpd="sng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  <a:effectLst/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/>
          </p:style>
        </p:sp>
        <p:sp>
          <p:nvSpPr>
            <p:cNvPr id="17" name="Скругленный прямоугольник 4294967295"/>
            <p:cNvSpPr/>
            <p:nvPr/>
          </p:nvSpPr>
          <p:spPr bwMode="auto">
            <a:xfrm>
              <a:off x="302433" y="1558067"/>
              <a:ext cx="4602900" cy="501840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  <a:effectLst/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160038" tIns="0" rIns="160038" bIns="0" numCol="1" spcCol="1270" anchor="ctr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700" b="0">
                  <a:solidFill>
                    <a:schemeClr val="tx2"/>
                  </a:solidFill>
                  <a:latin typeface="Arial Black"/>
                </a:rPr>
                <a:t>Запрашиваемая сумма</a:t>
              </a:r>
              <a:endParaRPr lang="ru-RU" sz="1700" b="0">
                <a:solidFill>
                  <a:schemeClr val="bg1"/>
                </a:solidFill>
                <a:latin typeface="Arial Black"/>
              </a:endParaRPr>
            </a:p>
          </p:txBody>
        </p:sp>
        <p:sp>
          <p:nvSpPr>
            <p:cNvPr id="18" name="Прямоугольник 4294967295"/>
            <p:cNvSpPr/>
            <p:nvPr/>
          </p:nvSpPr>
          <p:spPr bwMode="auto">
            <a:xfrm>
              <a:off x="0" y="2580108"/>
              <a:ext cx="7339466" cy="428400"/>
            </a:xfrm>
            <a:prstGeom prst="rect">
              <a:avLst/>
            </a:prstGeom>
            <a:solidFill>
              <a:schemeClr val="accent5">
                <a:lumMod val="20000"/>
                <a:lumOff val="80000"/>
                <a:alpha val="90000"/>
              </a:schemeClr>
            </a:solidFill>
            <a:ln w="12700" cap="flat" cmpd="sng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  <a:effectLst/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/>
          </p:style>
        </p:sp>
        <p:sp>
          <p:nvSpPr>
            <p:cNvPr id="19" name="Скругленный прямоугольник 4294967295"/>
            <p:cNvSpPr/>
            <p:nvPr/>
          </p:nvSpPr>
          <p:spPr bwMode="auto">
            <a:xfrm>
              <a:off x="302433" y="2329188"/>
              <a:ext cx="4602900" cy="501840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  <a:effectLst/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160038" tIns="0" rIns="160038" bIns="0" numCol="1" spcCol="1270" anchor="ctr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700" b="0" dirty="0" err="1">
                  <a:solidFill>
                    <a:schemeClr val="tx2"/>
                  </a:solidFill>
                  <a:latin typeface="Arial Black"/>
                </a:rPr>
                <a:t>Софинансирование</a:t>
              </a:r>
              <a:endParaRPr lang="ru-RU" sz="1700" b="0" dirty="0">
                <a:solidFill>
                  <a:schemeClr val="bg1"/>
                </a:solidFill>
                <a:latin typeface="Arial Black"/>
              </a:endParaRP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6340102" y="2204723"/>
            <a:ext cx="22219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60 100 руб. </a:t>
            </a:r>
            <a:endParaRPr lang="ru-RU" sz="28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117048" y="2981427"/>
            <a:ext cx="24223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227 000 руб. </a:t>
            </a:r>
            <a:endParaRPr lang="ru-RU" sz="28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098942" y="3727392"/>
            <a:ext cx="24223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287 100 руб. </a:t>
            </a:r>
            <a:endParaRPr lang="ru-RU" sz="2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252843" y="4462300"/>
            <a:ext cx="22219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67 000 руб.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99603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613900" y="4945063"/>
            <a:ext cx="2095500" cy="1625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452529" y="1672675"/>
            <a:ext cx="848722" cy="1095527"/>
          </a:xfrm>
          <a:prstGeom prst="rect">
            <a:avLst/>
          </a:prstGeom>
        </p:spPr>
      </p:pic>
      <p:pic>
        <p:nvPicPr>
          <p:cNvPr id="9" name="Рисунок 8" descr="https://sun9-north.userapi.com/sun9-82/s/v1/ig2/f-gDA9G6WaFzhf3LcgiP28thcpr-1RhR7lgI2a6BVueu058sFK_iu7Hf4Tvk7wnu0WwEf804AMqS3E-Q3X2V-2DS.jpg?size=760x408&amp;quality=96&amp;type=album"/>
          <p:cNvPicPr/>
          <p:nvPr/>
        </p:nvPicPr>
        <p:blipFill>
          <a:blip r:embed="rId4"/>
          <a:stretch/>
        </p:blipFill>
        <p:spPr bwMode="auto">
          <a:xfrm>
            <a:off x="1381091" y="2815420"/>
            <a:ext cx="1000132" cy="685297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</p:pic>
      <p:grpSp>
        <p:nvGrpSpPr>
          <p:cNvPr id="3" name="Группа 13"/>
          <p:cNvGrpSpPr/>
          <p:nvPr/>
        </p:nvGrpSpPr>
        <p:grpSpPr bwMode="auto">
          <a:xfrm>
            <a:off x="3024166" y="5738038"/>
            <a:ext cx="6664344" cy="619920"/>
            <a:chOff x="437880" y="2945496"/>
            <a:chExt cx="6664344" cy="619920"/>
          </a:xfrm>
        </p:grpSpPr>
        <p:sp>
          <p:nvSpPr>
            <p:cNvPr id="15" name="Скругленный прямоугольник 14"/>
            <p:cNvSpPr/>
            <p:nvPr/>
          </p:nvSpPr>
          <p:spPr bwMode="auto">
            <a:xfrm>
              <a:off x="437880" y="2945496"/>
              <a:ext cx="6664344" cy="619920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rgbClr val="00000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 bwMode="auto">
            <a:xfrm>
              <a:off x="468142" y="2975758"/>
              <a:ext cx="6603820" cy="559396"/>
            </a:xfrm>
            <a:prstGeom prst="rect">
              <a:avLst/>
            </a:prstGeom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231712" tIns="0" rIns="231712" bIns="0" numCol="1" spcCol="1270" anchor="ctr" anchorCtr="0">
              <a:noAutofit/>
            </a:bodyPr>
            <a:lstStyle/>
            <a:p>
              <a:pPr lvl="0" algn="l" defTabSz="93345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0" dirty="0">
                  <a:solidFill>
                    <a:schemeClr val="tx2"/>
                  </a:solidFill>
                  <a:latin typeface="Arial Black"/>
                </a:rPr>
                <a:t>Муниципальное бюджетное учреждение «</a:t>
              </a:r>
              <a:r>
                <a:rPr lang="ru-RU" sz="1400" b="0" dirty="0" err="1">
                  <a:solidFill>
                    <a:schemeClr val="tx2"/>
                  </a:solidFill>
                  <a:latin typeface="Arial Black"/>
                </a:rPr>
                <a:t>Лабытнанги-ТВ</a:t>
              </a:r>
              <a:r>
                <a:rPr lang="ru-RU" sz="1400" b="0" dirty="0">
                  <a:solidFill>
                    <a:schemeClr val="tx2"/>
                  </a:solidFill>
                  <a:latin typeface="Arial Black"/>
                </a:rPr>
                <a:t>»</a:t>
              </a:r>
              <a:endParaRPr lang="ru-RU" sz="1400" b="0" dirty="0">
                <a:solidFill>
                  <a:schemeClr val="bg1"/>
                </a:solidFill>
                <a:latin typeface="Arial Black"/>
              </a:endParaRPr>
            </a:p>
          </p:txBody>
        </p:sp>
      </p:grpSp>
      <p:pic>
        <p:nvPicPr>
          <p:cNvPr id="17" name="Picture 16" descr="C:\Users\SherbininaLi\Desktop\СМАРТЕКА\WtMXuOJi_uvwIdiROTtpzJAX6xPjgHeZjpGLLhwMUc_oe9sM1l7Z-s0SsuAkU1zjrZsjasDuLieaD5jotCaKHliR.png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510825" y="3636376"/>
            <a:ext cx="724595" cy="1007188"/>
          </a:xfrm>
          <a:prstGeom prst="rect">
            <a:avLst/>
          </a:prstGeom>
          <a:noFill/>
        </p:spPr>
      </p:pic>
      <p:pic>
        <p:nvPicPr>
          <p:cNvPr id="18" name="Picture 3" descr="C:\Users\SherbininaLi\Desktop\СМАРТЕКА\Newspaper-Free-Download-PNG.png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1309653" y="4822187"/>
            <a:ext cx="1143008" cy="657477"/>
          </a:xfrm>
          <a:prstGeom prst="rect">
            <a:avLst/>
          </a:prstGeom>
          <a:noFill/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7"/>
          <a:stretch/>
        </p:blipFill>
        <p:spPr bwMode="auto">
          <a:xfrm>
            <a:off x="1464588" y="5668777"/>
            <a:ext cx="870398" cy="811839"/>
          </a:xfrm>
          <a:prstGeom prst="rect">
            <a:avLst/>
          </a:prstGeom>
        </p:spPr>
      </p:pic>
      <p:grpSp>
        <p:nvGrpSpPr>
          <p:cNvPr id="6" name="Схема 14"/>
          <p:cNvGrpSpPr/>
          <p:nvPr/>
        </p:nvGrpSpPr>
        <p:grpSpPr bwMode="auto">
          <a:xfrm>
            <a:off x="3014361" y="1619648"/>
            <a:ext cx="6623399" cy="3741795"/>
            <a:chOff x="435189" y="21036"/>
            <a:chExt cx="6623399" cy="3741795"/>
          </a:xfrm>
        </p:grpSpPr>
        <p:sp>
          <p:nvSpPr>
            <p:cNvPr id="205313746" name="Скругленный прямоугольник 205313745"/>
            <p:cNvSpPr/>
            <p:nvPr/>
          </p:nvSpPr>
          <p:spPr bwMode="auto">
            <a:xfrm>
              <a:off x="435189" y="21036"/>
              <a:ext cx="6597871" cy="667015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/>
            </a:ln>
            <a:effectLst/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160038" tIns="0" rIns="160038" bIns="0" numCol="1" spcCol="1268" anchor="ctr" anchorCtr="0">
              <a:noAutofit/>
            </a:bodyPr>
            <a:lstStyle/>
            <a:p>
              <a:pPr lvl="0" algn="l" defTabSz="755649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700" b="0" dirty="0">
                  <a:solidFill>
                    <a:schemeClr val="tx2"/>
                  </a:solidFill>
                  <a:latin typeface="Arial Black"/>
                </a:rPr>
                <a:t>Администрация города </a:t>
              </a:r>
              <a:r>
                <a:rPr lang="ru-RU" sz="1700" b="0" dirty="0" err="1">
                  <a:solidFill>
                    <a:schemeClr val="tx2"/>
                  </a:solidFill>
                  <a:latin typeface="Arial Black"/>
                </a:rPr>
                <a:t>Лабытнанги</a:t>
              </a:r>
              <a:endParaRPr lang="ru-RU" sz="1700" b="0" dirty="0">
                <a:solidFill>
                  <a:schemeClr val="bg1"/>
                </a:solidFill>
                <a:latin typeface="Arial Black"/>
              </a:endParaRPr>
            </a:p>
          </p:txBody>
        </p:sp>
        <p:sp>
          <p:nvSpPr>
            <p:cNvPr id="281947513" name="Скругленный прямоугольник 281947512"/>
            <p:cNvSpPr/>
            <p:nvPr/>
          </p:nvSpPr>
          <p:spPr bwMode="auto">
            <a:xfrm>
              <a:off x="435189" y="1045962"/>
              <a:ext cx="6623399" cy="667015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/>
            </a:ln>
            <a:effectLst/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160038" tIns="0" rIns="160038" bIns="0" numCol="1" spcCol="1268" anchor="ctr" anchorCtr="0">
              <a:noAutofit/>
            </a:bodyPr>
            <a:lstStyle/>
            <a:p>
              <a:pPr lvl="0" algn="l" defTabSz="755649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0" dirty="0" smtClean="0">
                  <a:solidFill>
                    <a:schemeClr val="tx2"/>
                  </a:solidFill>
                  <a:latin typeface="Arial Black"/>
                </a:rPr>
                <a:t>ГБУ ЯНАО  </a:t>
              </a:r>
              <a:r>
                <a:rPr lang="ru-RU" sz="1400" b="0" dirty="0">
                  <a:solidFill>
                    <a:schemeClr val="tx2"/>
                  </a:solidFill>
                  <a:latin typeface="Arial Black"/>
                </a:rPr>
                <a:t>«Центр социального обслуживания населения в муниципальном образовании город </a:t>
              </a:r>
              <a:r>
                <a:rPr lang="ru-RU" sz="1400" b="0" dirty="0" err="1">
                  <a:solidFill>
                    <a:schemeClr val="tx2"/>
                  </a:solidFill>
                  <a:latin typeface="Arial Black"/>
                </a:rPr>
                <a:t>Лабытнанги</a:t>
              </a:r>
              <a:r>
                <a:rPr lang="ru-RU" sz="1400" b="0" dirty="0">
                  <a:solidFill>
                    <a:schemeClr val="tx2"/>
                  </a:solidFill>
                  <a:latin typeface="Arial Black"/>
                </a:rPr>
                <a:t>»</a:t>
              </a:r>
              <a:endParaRPr lang="ru-RU" sz="1400" b="0" dirty="0">
                <a:latin typeface="Arial Black"/>
              </a:endParaRPr>
            </a:p>
          </p:txBody>
        </p:sp>
        <p:sp>
          <p:nvSpPr>
            <p:cNvPr id="564060951" name="Скругленный прямоугольник 564060950"/>
            <p:cNvSpPr/>
            <p:nvPr/>
          </p:nvSpPr>
          <p:spPr bwMode="auto">
            <a:xfrm>
              <a:off x="435189" y="2070888"/>
              <a:ext cx="6623399" cy="667015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/>
            </a:ln>
            <a:effectLst/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160038" tIns="0" rIns="160038" bIns="0" numCol="1" spcCol="1268" anchor="ctr" anchorCtr="0">
              <a:noAutofit/>
            </a:bodyPr>
            <a:lstStyle/>
            <a:p>
              <a:pPr lvl="0" algn="l" defTabSz="755649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0" dirty="0">
                  <a:solidFill>
                    <a:schemeClr val="tx2"/>
                  </a:solidFill>
                  <a:latin typeface="Arial Black"/>
                </a:rPr>
                <a:t>Региональная общественная организация по социальной защите и социальному обслуживанию населения «Маяк»</a:t>
              </a:r>
              <a:endParaRPr lang="ru-RU" sz="1400" b="0" dirty="0">
                <a:solidFill>
                  <a:schemeClr val="bg1"/>
                </a:solidFill>
                <a:latin typeface="Arial Black"/>
              </a:endParaRPr>
            </a:p>
          </p:txBody>
        </p:sp>
        <p:sp>
          <p:nvSpPr>
            <p:cNvPr id="2101551943" name="Скругленный прямоугольник 2101551942"/>
            <p:cNvSpPr/>
            <p:nvPr/>
          </p:nvSpPr>
          <p:spPr bwMode="auto">
            <a:xfrm>
              <a:off x="435189" y="3095816"/>
              <a:ext cx="6623399" cy="667015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/>
            </a:ln>
            <a:effectLst/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160038" tIns="0" rIns="160038" bIns="0" numCol="1" spcCol="1268" anchor="ctr" anchorCtr="0">
              <a:noAutofit/>
            </a:bodyPr>
            <a:lstStyle/>
            <a:p>
              <a:pPr lvl="0" algn="l" defTabSz="755649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0" dirty="0" err="1">
                  <a:solidFill>
                    <a:schemeClr val="tx2"/>
                  </a:solidFill>
                  <a:latin typeface="Arial Black"/>
                </a:rPr>
                <a:t>Лабытнангская</a:t>
              </a:r>
              <a:r>
                <a:rPr lang="ru-RU" sz="1400" b="0" dirty="0">
                  <a:solidFill>
                    <a:schemeClr val="tx2"/>
                  </a:solidFill>
                  <a:latin typeface="Arial Black"/>
                </a:rPr>
                <a:t> городская газета «Вестник Заполярья»</a:t>
              </a:r>
              <a:endParaRPr lang="ru-RU" sz="1400" b="0" dirty="0">
                <a:solidFill>
                  <a:schemeClr val="bg1"/>
                </a:solidFill>
                <a:latin typeface="Arial Black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0" y="274816"/>
            <a:ext cx="12192000" cy="1058142"/>
            <a:chOff x="2" y="504037"/>
            <a:chExt cx="2220380" cy="121038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2" y="504037"/>
              <a:ext cx="2220380" cy="121038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Скругленный прямоугольник 4"/>
            <p:cNvSpPr/>
            <p:nvPr/>
          </p:nvSpPr>
          <p:spPr>
            <a:xfrm>
              <a:off x="59088" y="563123"/>
              <a:ext cx="2102208" cy="10922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19050" rIns="38100" bIns="19050" numCol="1" spcCol="1270" anchor="ctr" anchorCtr="0">
              <a:noAutofit/>
            </a:bodyPr>
            <a:lstStyle/>
            <a:p>
              <a:pPr lvl="0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400" b="1" dirty="0" smtClean="0">
                  <a:solidFill>
                    <a:schemeClr val="accent1"/>
                  </a:solidFill>
                  <a:latin typeface="Arial Black" pitchFamily="34" charset="0"/>
                  <a:ea typeface="Arial" charset="0"/>
                  <a:cs typeface="Arial" charset="0"/>
                </a:rPr>
                <a:t>    Партнеры проекта</a:t>
              </a:r>
              <a:endParaRPr lang="ru-RU" sz="4400" b="1" kern="1200" dirty="0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198</Words>
  <Application>Microsoft Office PowerPoint</Application>
  <PresentationFormat>Произвольный</PresentationFormat>
  <Paragraphs>48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ЛыкинаЕС</cp:lastModifiedBy>
  <cp:revision>100</cp:revision>
  <cp:lastPrinted>2019-08-19T07:39:53Z</cp:lastPrinted>
  <dcterms:created xsi:type="dcterms:W3CDTF">2019-08-18T15:07:00Z</dcterms:created>
  <dcterms:modified xsi:type="dcterms:W3CDTF">2023-06-14T09:17:11Z</dcterms:modified>
</cp:coreProperties>
</file>