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8" r:id="rId4"/>
    <p:sldId id="260" r:id="rId5"/>
    <p:sldId id="261" r:id="rId6"/>
    <p:sldId id="262" r:id="rId7"/>
    <p:sldId id="264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82F"/>
    <a:srgbClr val="014891"/>
    <a:srgbClr val="B4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7D0A-402B-224A-89EB-E999EF36A3AE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7F2D-A1A0-DB47-8D1D-65874A130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1001A-A0F1-FFB7-1BF6-0454B2F94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6EB30-1240-3AEE-74E2-CACE7CB47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03E4E-9779-9000-FEEC-D431C7A0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7422-7978-DD4F-82AE-0ECC81ED60A8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B6EAA-C8A3-10E3-0020-24F4BCF6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190F5-0AB8-B783-40D1-8C8959DA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D20D4-E800-1FB6-6F5B-D77CE3B1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08A4D-30C4-CF35-FEDB-4FD141DA7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BA01D-FBD7-593D-4586-9E0EEFBE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4969-F2CE-F147-A639-5BA3E14649C0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F0B59-34F4-7D3E-CD50-6DC94636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2912B-FC47-1041-68FF-EC2C85E9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8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0CAC5F-7B51-6AD0-D8CA-ADC343C8F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5AD991-CC69-9522-8435-0806E9898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4942A-B09C-66C5-2644-8499E3D2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7F-6513-644A-8506-100E1E88747F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C6DE5-62C3-C209-9016-CE8CDFAD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3B094-550A-943C-2BF0-A95159F6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1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2AD0-FAE2-0976-5E6B-76DF8B5A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1A235-0C06-4057-6B93-AFBB8403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690FF-60EC-B983-0A3C-E56B9702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D08-6AFE-0A4B-987C-16447075329B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14E-C300-01A0-AE1F-D7CC4C74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306316-2685-0EDE-249D-43D02E62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7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F8500-BF98-8C65-68B3-EF082BA3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3E95DB-342F-BC1D-F6EF-DBC991B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2EE97-E5E3-C818-4931-1F5BAC15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FE3-AD27-9B4B-9F78-39CFDE80C83B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115BF-0770-9FFD-A58B-670DA7BB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D1F6FE-0C66-88E4-9004-B2F47315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16509-6BB1-CC31-1C6C-664CE74B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3786B-112F-4E4A-1FCB-96CEA20CC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28A434-4749-F63E-2B4D-2BFA82EEB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7F9D3-E21F-F12E-C3AB-1DF69414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A180-BA37-1C44-AD71-A5854D10E9AF}" type="datetime1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950DD1-7799-AC00-8BBB-548C4D0D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6749D2-1A9A-44B1-2559-14DC0F03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5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5D407-472E-5870-038F-CE3C1D76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0E4C3-6FFF-A63B-D28B-4E0898F2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67C63-325B-F91E-9864-420C622D9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83F24-031C-FEAC-701A-4EBF1B10A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C2FC87-51D0-3C3C-C3D8-7DF4BA8F3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C9B74F-55C1-B34E-838E-9FDBC19D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CF2-51A9-1844-B8F8-248ADCFBD017}" type="datetime1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7F1852-BC0D-107D-1898-4B35F37D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AA0EFD-98CE-E026-0E1D-05C7175C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8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CD793-D2B8-4D29-F55A-2CB5404B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7AA7A8-4227-F870-9D18-CE0D7F5B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B28-F560-2B46-8C34-73487FDBAE36}" type="datetime1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D4D228-BE2B-658A-618C-BE72A338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A6FB0E-39FE-7302-FB2C-AE04E263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255D73-B247-9C3E-CE17-3792BC19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3B-F2D3-6140-B7EB-BD2A42F526D5}" type="datetime1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624EB8-8BF9-3F3D-8F3E-F0D95F93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67E348-2AEA-46E5-B703-5EF60B12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C560B-79E1-F14B-742F-4E1C1405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EF6F1-FDE4-A399-69A7-89AFF388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467A7-9715-3E1A-F2F6-C0E9C4704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D740C-065A-2B17-6A06-2F725A9E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DF82-3502-E84C-B00F-5066A72166A8}" type="datetime1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DD51F0-A235-C460-3302-D4DD929B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7FD5B7-8334-4E66-44C7-379B26D5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2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4E767-E5F1-0329-8741-2DF76142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3E4953-98DC-6F29-C9DA-0895D4A02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DF9816-7254-137A-109B-FACE24F68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024DA-4DFD-F4CC-8F32-BF3EBDBF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34B4-FB9B-7E41-B1E4-7B1B74477CC3}" type="datetime1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9792C-DA90-C5F1-CC06-F7B22DDA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80AA8D-0C0A-53FA-8898-47433382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C9DEC-DB4A-5D5A-9F6B-5FFA8FF8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0030E-7AE6-54F8-E105-283BCEE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D9BD3-49AB-30D2-3300-1C2E88034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CF2D-2FA9-9A4F-89AD-B9C77D276421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94978-5721-619A-679D-15D8CE1C4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8C000-836E-399E-4BBB-A0872853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4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1C3B8F-1B38-BCC2-227B-9322CE2F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39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A00666-FA02-7A86-531B-006AC0FF2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721158" y="122323"/>
            <a:ext cx="2640458" cy="84125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0EAD71F-CFEC-AE33-32B1-48A57123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17171" y="110825"/>
            <a:ext cx="1762284" cy="8527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817EC6-8E20-F7F0-1CFD-A65A9A4E7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904" y="0"/>
            <a:ext cx="76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179888-1AEF-D4AF-B902-A1E56BC25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570"/>
            <a:ext cx="12191999" cy="762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174960" y="1623541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Актуальность создания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платформы</a:t>
            </a:r>
            <a:endParaRPr lang="ru-RU" sz="2800" b="1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24136C-235A-C999-D187-BFAE0D5E4639}"/>
              </a:ext>
            </a:extLst>
          </p:cNvPr>
          <p:cNvSpPr txBox="1"/>
          <p:nvPr/>
        </p:nvSpPr>
        <p:spPr>
          <a:xfrm>
            <a:off x="1143203" y="2647605"/>
            <a:ext cx="1766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13" dirty="0">
                <a:solidFill>
                  <a:srgbClr val="014891"/>
                </a:solidFill>
                <a:latin typeface="Montserrat" pitchFamily="2" charset="0"/>
              </a:rPr>
              <a:t>Цель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1EAE5-922E-CFAB-3A5E-79AA057B66B7}"/>
              </a:ext>
            </a:extLst>
          </p:cNvPr>
          <p:cNvSpPr txBox="1"/>
          <p:nvPr/>
        </p:nvSpPr>
        <p:spPr>
          <a:xfrm>
            <a:off x="1174960" y="3047715"/>
            <a:ext cx="4376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spc="19" dirty="0">
                <a:solidFill>
                  <a:srgbClr val="E1482F"/>
                </a:solidFill>
                <a:latin typeface="Montserrat"/>
              </a:rPr>
              <a:t>C</a:t>
            </a:r>
            <a:r>
              <a:rPr lang="ru-RU" sz="1600" b="1" spc="19" dirty="0" err="1">
                <a:solidFill>
                  <a:srgbClr val="E1482F"/>
                </a:solidFill>
                <a:latin typeface="Montserrat"/>
              </a:rPr>
              <a:t>оздание</a:t>
            </a:r>
            <a:r>
              <a:rPr lang="ru-RU" sz="1600" b="1" spc="19" dirty="0">
                <a:solidFill>
                  <a:srgbClr val="E1482F"/>
                </a:solidFill>
                <a:latin typeface="Montserrat"/>
              </a:rPr>
              <a:t> системы сопровождаемого трудоустройства участников СВО и членов их семей в </a:t>
            </a:r>
            <a:r>
              <a:rPr lang="en-US" sz="1600" b="1" spc="19" dirty="0" err="1">
                <a:solidFill>
                  <a:srgbClr val="E1482F"/>
                </a:solidFill>
                <a:latin typeface="Montserrat"/>
              </a:rPr>
              <a:t>электронном</a:t>
            </a:r>
            <a:r>
              <a:rPr lang="en-US" sz="1600" b="1" spc="19" dirty="0">
                <a:solidFill>
                  <a:srgbClr val="E1482F"/>
                </a:solidFill>
                <a:latin typeface="Montserrat"/>
              </a:rPr>
              <a:t> </a:t>
            </a:r>
            <a:r>
              <a:rPr lang="en-US" sz="1600" b="1" spc="19" dirty="0" err="1">
                <a:solidFill>
                  <a:srgbClr val="E1482F"/>
                </a:solidFill>
                <a:latin typeface="Montserrat"/>
              </a:rPr>
              <a:t>виде</a:t>
            </a:r>
            <a:r>
              <a:rPr lang="en-US" sz="1600" b="1" spc="19" dirty="0">
                <a:solidFill>
                  <a:srgbClr val="E1482F"/>
                </a:solidFill>
                <a:latin typeface="Montserrat"/>
              </a:rPr>
              <a:t> в </a:t>
            </a:r>
            <a:r>
              <a:rPr lang="en-US" sz="1600" b="1" spc="19" dirty="0" err="1">
                <a:solidFill>
                  <a:srgbClr val="E1482F"/>
                </a:solidFill>
                <a:latin typeface="Montserrat"/>
              </a:rPr>
              <a:t>режиме</a:t>
            </a:r>
            <a:r>
              <a:rPr lang="en-US" sz="1600" b="1" spc="19" dirty="0">
                <a:solidFill>
                  <a:srgbClr val="E1482F"/>
                </a:solidFill>
                <a:latin typeface="Montserrat"/>
              </a:rPr>
              <a:t> «</a:t>
            </a:r>
            <a:r>
              <a:rPr lang="en-US" sz="1600" b="1" spc="19" dirty="0" err="1">
                <a:solidFill>
                  <a:srgbClr val="E1482F"/>
                </a:solidFill>
                <a:latin typeface="Montserrat"/>
              </a:rPr>
              <a:t>одного</a:t>
            </a:r>
            <a:r>
              <a:rPr lang="en-US" sz="1600" b="1" spc="19" dirty="0">
                <a:solidFill>
                  <a:srgbClr val="E1482F"/>
                </a:solidFill>
                <a:latin typeface="Montserrat"/>
              </a:rPr>
              <a:t> </a:t>
            </a:r>
            <a:r>
              <a:rPr lang="en-US" sz="1600" b="1" spc="19" dirty="0" err="1">
                <a:solidFill>
                  <a:srgbClr val="E1482F"/>
                </a:solidFill>
                <a:latin typeface="Montserrat"/>
              </a:rPr>
              <a:t>окна</a:t>
            </a:r>
            <a:r>
              <a:rPr lang="en-US" sz="1600" b="1" spc="19" dirty="0">
                <a:solidFill>
                  <a:srgbClr val="E1482F"/>
                </a:solidFill>
                <a:latin typeface="Montserrat"/>
              </a:rPr>
              <a:t>»</a:t>
            </a:r>
            <a:endParaRPr lang="ru-RU" sz="1600" b="1" spc="19" dirty="0">
              <a:solidFill>
                <a:srgbClr val="E1482F"/>
              </a:solidFill>
              <a:latin typeface="Montserrat"/>
            </a:endParaRPr>
          </a:p>
          <a:p>
            <a:pPr algn="l"/>
            <a:endParaRPr lang="ru-RU" sz="1600" spc="19" dirty="0">
              <a:solidFill>
                <a:srgbClr val="002060"/>
              </a:solidFill>
              <a:latin typeface="Montserrat"/>
            </a:endParaRPr>
          </a:p>
          <a:p>
            <a:pPr algn="l"/>
            <a:endParaRPr lang="en-US" sz="1600" spc="19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B9261-02AE-1B18-8D1A-77FEDF4E2269}"/>
              </a:ext>
            </a:extLst>
          </p:cNvPr>
          <p:cNvSpPr txBox="1"/>
          <p:nvPr/>
        </p:nvSpPr>
        <p:spPr>
          <a:xfrm>
            <a:off x="5843396" y="3524696"/>
            <a:ext cx="1766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13" dirty="0">
                <a:solidFill>
                  <a:srgbClr val="014891"/>
                </a:solidFill>
                <a:latin typeface="Montserrat" pitchFamily="2" charset="0"/>
              </a:rPr>
              <a:t>Задачи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C5EF4B-E30F-2F82-B74E-E2B9E9D41E31}"/>
              </a:ext>
            </a:extLst>
          </p:cNvPr>
          <p:cNvSpPr txBox="1"/>
          <p:nvPr/>
        </p:nvSpPr>
        <p:spPr>
          <a:xfrm>
            <a:off x="5551720" y="3772406"/>
            <a:ext cx="46717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endParaRPr lang="ru-RU" sz="1600" spc="19" dirty="0">
              <a:solidFill>
                <a:srgbClr val="002060"/>
              </a:solidFill>
              <a:latin typeface="Montserra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spc="19" dirty="0">
                <a:solidFill>
                  <a:srgbClr val="E1482F"/>
                </a:solidFill>
                <a:latin typeface="Montserrat"/>
              </a:rPr>
              <a:t>Предоставление услуг и сервисов под потребности пользователей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600" b="1" spc="19" dirty="0">
              <a:solidFill>
                <a:srgbClr val="E1482F"/>
              </a:solidFill>
              <a:latin typeface="Montserra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0" lang="ru-RU" sz="1600" b="1" i="0" u="none" strike="noStrike" kern="1200" cap="none" spc="19" normalizeH="0" baseline="0" noProof="0" dirty="0">
                <a:ln>
                  <a:noFill/>
                </a:ln>
                <a:solidFill>
                  <a:srgbClr val="E1482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Успешная социальная адаптации  на рынке труда </a:t>
            </a:r>
            <a:r>
              <a:rPr kumimoji="0" lang="ru-RU" sz="1600" b="1" i="0" u="none" strike="noStrike" kern="1200" cap="none" spc="19" normalizeH="0" baseline="0" noProof="0">
                <a:ln>
                  <a:noFill/>
                </a:ln>
                <a:solidFill>
                  <a:srgbClr val="E1482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 с учетом </a:t>
            </a:r>
            <a:r>
              <a:rPr kumimoji="0" lang="ru-RU" sz="1600" b="1" i="0" u="none" strike="noStrike" kern="1200" cap="none" spc="19" normalizeH="0" baseline="0" noProof="0" dirty="0">
                <a:ln>
                  <a:noFill/>
                </a:ln>
                <a:solidFill>
                  <a:srgbClr val="E1482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психологического состояния и жизненной ситуации)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kumimoji="0" lang="ru-RU" sz="1600" b="1" i="0" u="none" strike="noStrike" kern="1200" cap="none" spc="19" normalizeH="0" baseline="0" noProof="0" dirty="0">
              <a:ln>
                <a:noFill/>
              </a:ln>
              <a:solidFill>
                <a:srgbClr val="E1482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spc="19" dirty="0">
                <a:solidFill>
                  <a:srgbClr val="E1482F"/>
                </a:solidFill>
                <a:latin typeface="Montserrat"/>
              </a:rPr>
              <a:t>Сопровождение граждан, получивших инвалидность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ru-RU" sz="1600" spc="19" dirty="0">
              <a:solidFill>
                <a:srgbClr val="00206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7581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9F345-C623-A2FF-1595-9373F7672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0"/>
            <a:ext cx="12191999" cy="762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6" y="1632858"/>
            <a:ext cx="5802437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spc="-49" dirty="0" err="1">
                <a:solidFill>
                  <a:srgbClr val="014891"/>
                </a:solidFill>
                <a:latin typeface="Montserrat Bold"/>
              </a:rPr>
              <a:t>Как</a:t>
            </a:r>
            <a:r>
              <a:rPr lang="en-US" sz="2800" b="1" spc="-49" dirty="0">
                <a:solidFill>
                  <a:srgbClr val="014891"/>
                </a:solidFill>
                <a:latin typeface="Montserrat Bold"/>
              </a:rPr>
              <a:t> </a:t>
            </a:r>
            <a:r>
              <a:rPr lang="en-US" sz="2800" b="1" spc="-49" dirty="0" err="1">
                <a:solidFill>
                  <a:srgbClr val="014891"/>
                </a:solidFill>
                <a:latin typeface="Montserrat Bold"/>
              </a:rPr>
              <a:t>появилась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цифровая</a:t>
            </a:r>
            <a:r>
              <a:rPr lang="en-US" b="1" spc="-49" dirty="0">
                <a:solidFill>
                  <a:srgbClr val="E1482F"/>
                </a:solidFill>
                <a:latin typeface="Montserrat Bold"/>
              </a:rPr>
              <a:t> </a:t>
            </a:r>
            <a:r>
              <a:rPr lang="en-US" b="1" spc="-49" dirty="0" err="1">
                <a:solidFill>
                  <a:srgbClr val="E1482F"/>
                </a:solidFill>
                <a:latin typeface="Montserrat Bold"/>
              </a:rPr>
              <a:t>платформа</a:t>
            </a:r>
            <a:endParaRPr lang="en-US" sz="2800" b="1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24136C-235A-C999-D187-BFAE0D5E4639}"/>
              </a:ext>
            </a:extLst>
          </p:cNvPr>
          <p:cNvSpPr txBox="1"/>
          <p:nvPr/>
        </p:nvSpPr>
        <p:spPr>
          <a:xfrm>
            <a:off x="1703615" y="5919107"/>
            <a:ext cx="929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13" dirty="0">
                <a:solidFill>
                  <a:srgbClr val="E1482F"/>
                </a:solidFill>
                <a:latin typeface="Montserrat" pitchFamily="2" charset="0"/>
              </a:rPr>
              <a:t>Ресурс разработан на базе Интерактивного портала </a:t>
            </a:r>
          </a:p>
          <a:p>
            <a:r>
              <a:rPr lang="ru-RU" b="1" spc="13" dirty="0">
                <a:solidFill>
                  <a:srgbClr val="E1482F"/>
                </a:solidFill>
                <a:latin typeface="Montserrat" pitchFamily="2" charset="0"/>
              </a:rPr>
              <a:t>агентства труда и занятости населения Красноярского края</a:t>
            </a:r>
            <a:endParaRPr lang="en-US" b="1" spc="13" dirty="0">
              <a:solidFill>
                <a:srgbClr val="E1482F"/>
              </a:solidFill>
              <a:latin typeface="Montserrat" pitchFamily="2" charset="0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DE043AD-4BD0-E872-E2EC-E790BC8262C3}"/>
              </a:ext>
            </a:extLst>
          </p:cNvPr>
          <p:cNvGrpSpPr/>
          <p:nvPr/>
        </p:nvGrpSpPr>
        <p:grpSpPr>
          <a:xfrm>
            <a:off x="1312694" y="2847558"/>
            <a:ext cx="10518765" cy="2309455"/>
            <a:chOff x="1268841" y="2931602"/>
            <a:chExt cx="10518765" cy="2309455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24C6CB10-2740-05DE-F32A-D0819069BB32}"/>
                </a:ext>
              </a:extLst>
            </p:cNvPr>
            <p:cNvGrpSpPr/>
            <p:nvPr/>
          </p:nvGrpSpPr>
          <p:grpSpPr>
            <a:xfrm>
              <a:off x="1268841" y="2931602"/>
              <a:ext cx="10518765" cy="2309455"/>
              <a:chOff x="1268841" y="2709446"/>
              <a:chExt cx="10518765" cy="2309455"/>
            </a:xfrm>
          </p:grpSpPr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9B752E9E-3691-C8B5-9D03-2D496B27ED34}"/>
                  </a:ext>
                </a:extLst>
              </p:cNvPr>
              <p:cNvGrpSpPr/>
              <p:nvPr/>
            </p:nvGrpSpPr>
            <p:grpSpPr>
              <a:xfrm>
                <a:off x="1268841" y="2709446"/>
                <a:ext cx="10518765" cy="2309455"/>
                <a:chOff x="914694" y="4456972"/>
                <a:chExt cx="17340683" cy="3807247"/>
              </a:xfrm>
            </p:grpSpPr>
            <p:sp>
              <p:nvSpPr>
                <p:cNvPr id="12" name="AutoShape 4">
                  <a:extLst>
                    <a:ext uri="{FF2B5EF4-FFF2-40B4-BE49-F238E27FC236}">
                      <a16:creationId xmlns:a16="http://schemas.microsoft.com/office/drawing/2014/main" id="{B6B6F031-AD83-5671-5975-C7721D41A542}"/>
                    </a:ext>
                  </a:extLst>
                </p:cNvPr>
                <p:cNvSpPr/>
                <p:nvPr/>
              </p:nvSpPr>
              <p:spPr>
                <a:xfrm rot="10800000">
                  <a:off x="2405235" y="6543951"/>
                  <a:ext cx="12492470" cy="2"/>
                </a:xfrm>
                <a:prstGeom prst="line">
                  <a:avLst/>
                </a:prstGeom>
                <a:ln w="19050" cap="flat">
                  <a:solidFill>
                    <a:srgbClr val="002060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3" name="AutoShape 5">
                  <a:extLst>
                    <a:ext uri="{FF2B5EF4-FFF2-40B4-BE49-F238E27FC236}">
                      <a16:creationId xmlns:a16="http://schemas.microsoft.com/office/drawing/2014/main" id="{470C6C2E-CA95-42E8-5CF4-1E1C957A29B6}"/>
                    </a:ext>
                  </a:extLst>
                </p:cNvPr>
                <p:cNvSpPr/>
                <p:nvPr/>
              </p:nvSpPr>
              <p:spPr>
                <a:xfrm rot="16200000">
                  <a:off x="2158289" y="6297004"/>
                  <a:ext cx="493897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none" w="sm" len="sm"/>
                  <a:tailEnd type="oval" w="lg" len="lg"/>
                </a:ln>
              </p:spPr>
            </p:sp>
            <p:sp>
              <p:nvSpPr>
                <p:cNvPr id="14" name="AutoShape 6">
                  <a:extLst>
                    <a:ext uri="{FF2B5EF4-FFF2-40B4-BE49-F238E27FC236}">
                      <a16:creationId xmlns:a16="http://schemas.microsoft.com/office/drawing/2014/main" id="{A96A2B91-B14A-25CE-ECFB-4BB8DC8BD6A6}"/>
                    </a:ext>
                  </a:extLst>
                </p:cNvPr>
                <p:cNvSpPr/>
                <p:nvPr/>
              </p:nvSpPr>
              <p:spPr>
                <a:xfrm rot="-5400000">
                  <a:off x="6231378" y="6781376"/>
                  <a:ext cx="493897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oval" w="lg" len="lg"/>
                  <a:tailEnd type="none" w="sm" len="sm"/>
                </a:ln>
              </p:spPr>
            </p:sp>
            <p:sp>
              <p:nvSpPr>
                <p:cNvPr id="15" name="AutoShape 7">
                  <a:extLst>
                    <a:ext uri="{FF2B5EF4-FFF2-40B4-BE49-F238E27FC236}">
                      <a16:creationId xmlns:a16="http://schemas.microsoft.com/office/drawing/2014/main" id="{91745D2A-6509-5467-3551-5A14078E3BC1}"/>
                    </a:ext>
                  </a:extLst>
                </p:cNvPr>
                <p:cNvSpPr/>
                <p:nvPr/>
              </p:nvSpPr>
              <p:spPr>
                <a:xfrm rot="16200000">
                  <a:off x="9556734" y="6292243"/>
                  <a:ext cx="484371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none" w="sm" len="sm"/>
                  <a:tailEnd type="oval" w="lg" len="lg"/>
                </a:ln>
              </p:spPr>
            </p:sp>
            <p:sp>
              <p:nvSpPr>
                <p:cNvPr id="16" name="AutoShape 8">
                  <a:extLst>
                    <a:ext uri="{FF2B5EF4-FFF2-40B4-BE49-F238E27FC236}">
                      <a16:creationId xmlns:a16="http://schemas.microsoft.com/office/drawing/2014/main" id="{D2F51072-77B9-DB65-A703-4D0EEE6C3A1E}"/>
                    </a:ext>
                  </a:extLst>
                </p:cNvPr>
                <p:cNvSpPr/>
                <p:nvPr/>
              </p:nvSpPr>
              <p:spPr>
                <a:xfrm rot="-5400000">
                  <a:off x="13142812" y="6790901"/>
                  <a:ext cx="493897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oval" w="lg" len="lg"/>
                  <a:tailEnd type="none" w="sm" len="sm"/>
                </a:ln>
              </p:spPr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AE95C75-A756-5F39-26C4-F37CD361E973}"/>
                    </a:ext>
                  </a:extLst>
                </p:cNvPr>
                <p:cNvSpPr txBox="1"/>
                <p:nvPr/>
              </p:nvSpPr>
              <p:spPr>
                <a:xfrm>
                  <a:off x="914694" y="4456972"/>
                  <a:ext cx="3787554" cy="55928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999"/>
                    </a:lnSpc>
                  </a:pPr>
                  <a:r>
                    <a:rPr lang="en-US" sz="1600" i="1" dirty="0">
                      <a:solidFill>
                        <a:srgbClr val="002060"/>
                      </a:solidFill>
                      <a:latin typeface="Montserrat"/>
                    </a:rPr>
                    <a:t>возникновение идеи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5955340-5F7F-16C7-8643-5DE02005BC6C}"/>
                    </a:ext>
                  </a:extLst>
                </p:cNvPr>
                <p:cNvSpPr txBox="1"/>
                <p:nvPr/>
              </p:nvSpPr>
              <p:spPr>
                <a:xfrm>
                  <a:off x="914694" y="5132502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3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ru-RU" b="1" dirty="0">
                      <a:solidFill>
                        <a:srgbClr val="014891"/>
                      </a:solidFill>
                      <a:latin typeface="Montserrat"/>
                    </a:rPr>
                    <a:t>март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F690F7-7878-A17A-A7F8-F535F391194A}"/>
                    </a:ext>
                  </a:extLst>
                </p:cNvPr>
                <p:cNvSpPr txBox="1"/>
                <p:nvPr/>
              </p:nvSpPr>
              <p:spPr>
                <a:xfrm>
                  <a:off x="5295608" y="7393822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3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ru-RU" b="1" dirty="0">
                      <a:solidFill>
                        <a:srgbClr val="014891"/>
                      </a:solidFill>
                      <a:latin typeface="Montserrat"/>
                    </a:rPr>
                    <a:t>апрель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79DB4D5-7058-066F-93E3-44D0BEDC1326}"/>
                    </a:ext>
                  </a:extLst>
                </p:cNvPr>
                <p:cNvSpPr txBox="1"/>
                <p:nvPr/>
              </p:nvSpPr>
              <p:spPr>
                <a:xfrm>
                  <a:off x="8256652" y="5131825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3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ru-RU" b="1" dirty="0">
                      <a:solidFill>
                        <a:srgbClr val="014891"/>
                      </a:solidFill>
                      <a:latin typeface="Montserrat"/>
                    </a:rPr>
                    <a:t>май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0C683A-489A-6482-9178-707C04354EEE}"/>
                    </a:ext>
                  </a:extLst>
                </p:cNvPr>
                <p:cNvSpPr txBox="1"/>
                <p:nvPr/>
              </p:nvSpPr>
              <p:spPr>
                <a:xfrm>
                  <a:off x="12386536" y="7393822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3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en-US" b="1" dirty="0" err="1">
                      <a:solidFill>
                        <a:srgbClr val="014891"/>
                      </a:solidFill>
                      <a:latin typeface="Montserrat"/>
                    </a:rPr>
                    <a:t>май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6" name="TextBox 27">
                  <a:extLst>
                    <a:ext uri="{FF2B5EF4-FFF2-40B4-BE49-F238E27FC236}">
                      <a16:creationId xmlns:a16="http://schemas.microsoft.com/office/drawing/2014/main" id="{5D2F01B2-364E-0B74-73CF-B7FDBDC33F5F}"/>
                    </a:ext>
                  </a:extLst>
                </p:cNvPr>
                <p:cNvSpPr txBox="1"/>
                <p:nvPr/>
              </p:nvSpPr>
              <p:spPr>
                <a:xfrm>
                  <a:off x="12380372" y="7909049"/>
                  <a:ext cx="2794929" cy="3551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начало</a:t>
                  </a:r>
                  <a:r>
                    <a:rPr lang="en-US" sz="1400" i="1" dirty="0">
                      <a:solidFill>
                        <a:srgbClr val="002060"/>
                      </a:solidFill>
                      <a:latin typeface="Montserrat"/>
                    </a:rPr>
                    <a:t> </a:t>
                  </a:r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работы</a:t>
                  </a:r>
                  <a:endParaRPr lang="en-US" sz="1400" i="1" dirty="0">
                    <a:solidFill>
                      <a:srgbClr val="002060"/>
                    </a:solidFill>
                    <a:latin typeface="Montserrat"/>
                  </a:endParaRPr>
                </a:p>
              </p:txBody>
            </p:sp>
            <p:sp>
              <p:nvSpPr>
                <p:cNvPr id="27" name="TextBox 28">
                  <a:extLst>
                    <a:ext uri="{FF2B5EF4-FFF2-40B4-BE49-F238E27FC236}">
                      <a16:creationId xmlns:a16="http://schemas.microsoft.com/office/drawing/2014/main" id="{86B55FFE-21EE-7D6C-FA3B-1916F5853A30}"/>
                    </a:ext>
                  </a:extLst>
                </p:cNvPr>
                <p:cNvSpPr txBox="1"/>
                <p:nvPr/>
              </p:nvSpPr>
              <p:spPr>
                <a:xfrm>
                  <a:off x="15134164" y="5963854"/>
                  <a:ext cx="3121213" cy="116698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3</a:t>
                  </a: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 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месяца</a:t>
                  </a:r>
                  <a:endParaRPr lang="en-US" b="1" dirty="0">
                    <a:solidFill>
                      <a:srgbClr val="E1482F"/>
                    </a:solidFill>
                    <a:latin typeface="Montserrat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от</a:t>
                  </a:r>
                  <a:r>
                    <a:rPr lang="en-US" sz="1400" i="1" dirty="0">
                      <a:solidFill>
                        <a:srgbClr val="002060"/>
                      </a:solidFill>
                      <a:latin typeface="Montserrat"/>
                    </a:rPr>
                    <a:t> </a:t>
                  </a:r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идеи</a:t>
                  </a:r>
                  <a:br>
                    <a:rPr lang="ru-RU" sz="1400" i="1" dirty="0">
                      <a:solidFill>
                        <a:srgbClr val="002060"/>
                      </a:solidFill>
                      <a:latin typeface="Montserrat"/>
                    </a:rPr>
                  </a:br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до</a:t>
                  </a:r>
                  <a:r>
                    <a:rPr lang="en-US" sz="1400" i="1" dirty="0">
                      <a:solidFill>
                        <a:srgbClr val="002060"/>
                      </a:solidFill>
                      <a:latin typeface="Montserrat"/>
                    </a:rPr>
                    <a:t> реализации</a:t>
                  </a:r>
                </a:p>
              </p:txBody>
            </p:sp>
          </p:grpSp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C4C79BD4-9A8B-D5AE-B7F2-6043DB257100}"/>
                  </a:ext>
                </a:extLst>
              </p:cNvPr>
              <p:cNvSpPr txBox="1"/>
              <p:nvPr/>
            </p:nvSpPr>
            <p:spPr>
              <a:xfrm>
                <a:off x="3939565" y="4790585"/>
                <a:ext cx="2936723" cy="215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1400" i="1" dirty="0">
                    <a:solidFill>
                      <a:srgbClr val="002060"/>
                    </a:solidFill>
                    <a:latin typeface="Montserrat"/>
                  </a:rPr>
                  <a:t>разработка концепции </a:t>
                </a:r>
                <a:endParaRPr lang="en-US" sz="1400" i="1" dirty="0">
                  <a:solidFill>
                    <a:srgbClr val="002060"/>
                  </a:solidFill>
                  <a:latin typeface="Montserrat"/>
                </a:endParaRPr>
              </a:p>
            </p:txBody>
          </p:sp>
          <p:sp>
            <p:nvSpPr>
              <p:cNvPr id="35" name="TextBox 26">
                <a:extLst>
                  <a:ext uri="{FF2B5EF4-FFF2-40B4-BE49-F238E27FC236}">
                    <a16:creationId xmlns:a16="http://schemas.microsoft.com/office/drawing/2014/main" id="{27ACC776-FC55-6A21-7B8C-D089B91126D6}"/>
                  </a:ext>
                </a:extLst>
              </p:cNvPr>
              <p:cNvSpPr txBox="1"/>
              <p:nvPr/>
            </p:nvSpPr>
            <p:spPr>
              <a:xfrm>
                <a:off x="5631247" y="2796896"/>
                <a:ext cx="2470418" cy="215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1400" i="1" dirty="0">
                    <a:solidFill>
                      <a:srgbClr val="002060"/>
                    </a:solidFill>
                    <a:latin typeface="Montserrat"/>
                  </a:rPr>
                  <a:t>создание </a:t>
                </a:r>
                <a:r>
                  <a:rPr lang="en-US" sz="1400" i="1" dirty="0">
                    <a:solidFill>
                      <a:srgbClr val="002060"/>
                    </a:solidFill>
                    <a:latin typeface="Montserrat"/>
                  </a:rPr>
                  <a:t>и </a:t>
                </a:r>
                <a:r>
                  <a:rPr lang="en-US" sz="1400" i="1" dirty="0" err="1">
                    <a:solidFill>
                      <a:srgbClr val="002060"/>
                    </a:solidFill>
                    <a:latin typeface="Montserrat"/>
                  </a:rPr>
                  <a:t>тестирование</a:t>
                </a:r>
                <a:endParaRPr lang="en-US" sz="1400" i="1" dirty="0">
                  <a:solidFill>
                    <a:srgbClr val="002060"/>
                  </a:solidFill>
                  <a:latin typeface="Montserrat"/>
                </a:endParaRPr>
              </a:p>
            </p:txBody>
          </p:sp>
        </p:grp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F482170E-C9B1-811A-8777-AA923351A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2258" y="3568328"/>
              <a:ext cx="520309" cy="520309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F3C655A-9139-D842-0967-94BF4DE9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6059" y="4377287"/>
              <a:ext cx="430397" cy="43039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14F9D56-D77E-2F6C-3059-174CAC7B3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58575" y="3549953"/>
              <a:ext cx="571578" cy="571578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443AC92-1C18-963D-63BE-9C0725E02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61974" y="4407958"/>
              <a:ext cx="410491" cy="410491"/>
            </a:xfrm>
            <a:prstGeom prst="rect">
              <a:avLst/>
            </a:prstGeom>
          </p:spPr>
        </p:pic>
      </p:grpSp>
      <p:sp>
        <p:nvSpPr>
          <p:cNvPr id="46" name="TextBox 19">
            <a:extLst>
              <a:ext uri="{FF2B5EF4-FFF2-40B4-BE49-F238E27FC236}">
                <a16:creationId xmlns:a16="http://schemas.microsoft.com/office/drawing/2014/main" id="{A9468B25-A4D9-BFB9-D7F3-2821133AB94A}"/>
              </a:ext>
            </a:extLst>
          </p:cNvPr>
          <p:cNvSpPr txBox="1"/>
          <p:nvPr/>
        </p:nvSpPr>
        <p:spPr>
          <a:xfrm>
            <a:off x="1306285" y="5863637"/>
            <a:ext cx="9182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-49" dirty="0">
                <a:solidFill>
                  <a:srgbClr val="E1482F"/>
                </a:solidFill>
                <a:latin typeface="Montserrat Bold"/>
              </a:rPr>
              <a:t>!</a:t>
            </a:r>
            <a:endParaRPr lang="ru-RU" sz="4400" spc="-49" dirty="0">
              <a:solidFill>
                <a:srgbClr val="E1482F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9122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184FD5-19F8-C4C2-55C3-5D8F293B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5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Архитектура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платформы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B6D5023-AFE3-720E-C360-8E9E4657FA5C}"/>
              </a:ext>
            </a:extLst>
          </p:cNvPr>
          <p:cNvGrpSpPr/>
          <p:nvPr/>
        </p:nvGrpSpPr>
        <p:grpSpPr>
          <a:xfrm>
            <a:off x="3794332" y="1986801"/>
            <a:ext cx="5149759" cy="4101600"/>
            <a:chOff x="1988401" y="2555442"/>
            <a:chExt cx="4487619" cy="3862073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09509AAE-D93B-E644-9B3B-185261BB4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988401" y="2555442"/>
              <a:ext cx="4487619" cy="3862073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CD7C7184-5DA0-D933-321C-22ACF1BEFE05}"/>
                </a:ext>
              </a:extLst>
            </p:cNvPr>
            <p:cNvSpPr txBox="1"/>
            <p:nvPr/>
          </p:nvSpPr>
          <p:spPr>
            <a:xfrm>
              <a:off x="3106346" y="3395252"/>
              <a:ext cx="2178875" cy="2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Участникам СВО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7C255CD4-831B-A14F-2389-6E1A3710EA24}"/>
                </a:ext>
              </a:extLst>
            </p:cNvPr>
            <p:cNvSpPr txBox="1"/>
            <p:nvPr/>
          </p:nvSpPr>
          <p:spPr>
            <a:xfrm>
              <a:off x="2147822" y="4775972"/>
              <a:ext cx="2258409" cy="521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Членам семей участников СВО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FD56F52-5FD2-7C53-1BA7-137FB7A85238}"/>
                </a:ext>
              </a:extLst>
            </p:cNvPr>
            <p:cNvSpPr txBox="1"/>
            <p:nvPr/>
          </p:nvSpPr>
          <p:spPr>
            <a:xfrm>
              <a:off x="4232212" y="4775972"/>
              <a:ext cx="2106019" cy="593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 dirty="0" err="1">
                  <a:solidFill>
                    <a:srgbClr val="FEFEFF"/>
                  </a:solidFill>
                  <a:latin typeface="Montserrat"/>
                </a:rPr>
                <a:t>Полезная</a:t>
              </a:r>
              <a:r>
                <a:rPr lang="en-US" b="1" dirty="0">
                  <a:solidFill>
                    <a:srgbClr val="FEFEFF"/>
                  </a:solidFill>
                  <a:latin typeface="Montserrat"/>
                </a:rPr>
                <a:t> </a:t>
              </a:r>
              <a:r>
                <a:rPr lang="en-US" b="1" dirty="0" err="1">
                  <a:solidFill>
                    <a:srgbClr val="FEFEFF"/>
                  </a:solidFill>
                  <a:latin typeface="Montserrat"/>
                </a:rPr>
                <a:t>информация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97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8DC1DC-D457-BB86-214B-339310F00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7" y="0"/>
            <a:ext cx="12191999" cy="762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819661" y="1624225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Уникальность и преимущества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платформы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B6D6829-CB3A-087D-1569-F520FE754D3D}"/>
              </a:ext>
            </a:extLst>
          </p:cNvPr>
          <p:cNvGrpSpPr/>
          <p:nvPr/>
        </p:nvGrpSpPr>
        <p:grpSpPr>
          <a:xfrm>
            <a:off x="819661" y="2619296"/>
            <a:ext cx="4827791" cy="1920343"/>
            <a:chOff x="1583339" y="2498311"/>
            <a:chExt cx="4827791" cy="1920343"/>
          </a:xfrm>
          <a:solidFill>
            <a:srgbClr val="014891">
              <a:alpha val="10000"/>
            </a:srgb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ADB5D-C1D0-75D5-C9C1-6B7E559C1107}"/>
                </a:ext>
              </a:extLst>
            </p:cNvPr>
            <p:cNvSpPr txBox="1"/>
            <p:nvPr/>
          </p:nvSpPr>
          <p:spPr>
            <a:xfrm>
              <a:off x="1586719" y="2498311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Для участников СВО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16A55-72FC-FFFF-9A34-361562460ED0}"/>
                </a:ext>
              </a:extLst>
            </p:cNvPr>
            <p:cNvSpPr txBox="1"/>
            <p:nvPr/>
          </p:nvSpPr>
          <p:spPr>
            <a:xfrm>
              <a:off x="1583339" y="2818216"/>
              <a:ext cx="4827791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помощь карьерного консультанта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банк вакансий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профессиональное обучение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собственное дело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переезд переселение в другую местность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постановка на учет, выезд на дом МЦЗ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помощь в случае инвалидности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0DF2151-AD7F-A78B-B78E-C190D6DCE27D}"/>
              </a:ext>
            </a:extLst>
          </p:cNvPr>
          <p:cNvGrpSpPr/>
          <p:nvPr/>
        </p:nvGrpSpPr>
        <p:grpSpPr>
          <a:xfrm>
            <a:off x="3794730" y="5064355"/>
            <a:ext cx="8854206" cy="1538883"/>
            <a:chOff x="3236452" y="5019524"/>
            <a:chExt cx="4494077" cy="1538883"/>
          </a:xfrm>
          <a:solidFill>
            <a:srgbClr val="014891">
              <a:alpha val="10000"/>
            </a:srgbClr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D2C0E2-E3D1-9B7C-D27D-893B7F22840C}"/>
                </a:ext>
              </a:extLst>
            </p:cNvPr>
            <p:cNvSpPr txBox="1"/>
            <p:nvPr/>
          </p:nvSpPr>
          <p:spPr>
            <a:xfrm>
              <a:off x="3279904" y="5019524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Полезная информация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366C4D-503E-80D3-8F74-03FA6396818E}"/>
                </a:ext>
              </a:extLst>
            </p:cNvPr>
            <p:cNvSpPr txBox="1"/>
            <p:nvPr/>
          </p:nvSpPr>
          <p:spPr>
            <a:xfrm>
              <a:off x="3236452" y="5388856"/>
              <a:ext cx="449407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телефоны «Горячей» линии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перечень мер поддержки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юридическая помощь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ссылки на официальные сайты ОИВ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обратная связь, обращение в любое ведомство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99B34BC-CB44-5EC0-DF8D-EF55ADE0F97E}"/>
              </a:ext>
            </a:extLst>
          </p:cNvPr>
          <p:cNvGrpSpPr/>
          <p:nvPr/>
        </p:nvGrpSpPr>
        <p:grpSpPr>
          <a:xfrm>
            <a:off x="6704490" y="2619296"/>
            <a:ext cx="4664469" cy="3072806"/>
            <a:chOff x="6833082" y="2747882"/>
            <a:chExt cx="4664469" cy="3072806"/>
          </a:xfrm>
          <a:solidFill>
            <a:srgbClr val="014891">
              <a:alpha val="10000"/>
            </a:srgbClr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6A8049-DECA-8B1D-68D8-C63B8F4FCF32}"/>
                </a:ext>
              </a:extLst>
            </p:cNvPr>
            <p:cNvSpPr txBox="1"/>
            <p:nvPr/>
          </p:nvSpPr>
          <p:spPr>
            <a:xfrm>
              <a:off x="6876754" y="2747882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Для членов семей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F0853B-48D0-6309-F6DD-967F6A772FF3}"/>
                </a:ext>
              </a:extLst>
            </p:cNvPr>
            <p:cNvSpPr txBox="1"/>
            <p:nvPr/>
          </p:nvSpPr>
          <p:spPr>
            <a:xfrm>
              <a:off x="6833082" y="3050699"/>
              <a:ext cx="4664469" cy="2769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помощь карьерного консультанта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банк вакансий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профориентация и трудоустройство детей участников СВО;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профессиональное обучение;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400" b="1" i="0" u="none" strike="noStrike" kern="1200" cap="none" spc="19" normalizeH="0" baseline="0" noProof="0" dirty="0">
                  <a:ln>
                    <a:noFill/>
                  </a:ln>
                  <a:solidFill>
                    <a:srgbClr val="E1482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собственное дело;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400" b="1" i="0" u="none" strike="noStrike" kern="1200" cap="none" spc="19" normalizeH="0" baseline="0" noProof="0" dirty="0">
                  <a:ln>
                    <a:noFill/>
                  </a:ln>
                  <a:solidFill>
                    <a:srgbClr val="E1482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постановка на учет;</a:t>
              </a:r>
              <a:endParaRPr kumimoji="0" lang="en-US" sz="1400" b="1" i="0" u="none" strike="noStrike" kern="1200" cap="none" spc="19" normalizeH="0" baseline="0" noProof="0" dirty="0">
                <a:ln>
                  <a:noFill/>
                </a:ln>
                <a:solidFill>
                  <a:srgbClr val="E1482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телеграмм-канал «Вместе легче»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ru-RU" sz="1400" b="1" spc="19" dirty="0">
                  <a:solidFill>
                    <a:srgbClr val="E1482F"/>
                  </a:solidFill>
                  <a:latin typeface="Montserrat"/>
                </a:rPr>
                <a:t>женский клуб «Будь успешной!»</a:t>
              </a:r>
              <a:endParaRPr kumimoji="0" lang="ru-RU" sz="1400" b="1" i="0" u="none" strike="noStrike" kern="1200" cap="none" spc="19" normalizeH="0" baseline="0" noProof="0" dirty="0">
                <a:ln>
                  <a:noFill/>
                </a:ln>
                <a:solidFill>
                  <a:srgbClr val="E1482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algn="l"/>
              <a:endParaRPr lang="ru-RU" sz="1600" spc="19" dirty="0">
                <a:solidFill>
                  <a:srgbClr val="002060"/>
                </a:solidFill>
                <a:latin typeface="Montserrat"/>
              </a:endParaRPr>
            </a:p>
            <a:p>
              <a:pPr algn="l"/>
              <a:endParaRPr lang="ru-RU" sz="1600" spc="19" dirty="0">
                <a:solidFill>
                  <a:srgbClr val="002060"/>
                </a:solidFill>
                <a:latin typeface="Montserrat"/>
              </a:endParaRPr>
            </a:p>
            <a:p>
              <a:pPr algn="l"/>
              <a:endParaRPr lang="ru-RU" sz="1600" spc="19" dirty="0">
                <a:solidFill>
                  <a:srgbClr val="002060"/>
                </a:solidFill>
                <a:latin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66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FED65A-12C8-EC19-DA3B-235D6138E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570"/>
            <a:ext cx="12191999" cy="762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5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Ожидаемые эффекты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платформы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B6D6829-CB3A-087D-1569-F520FE754D3D}"/>
              </a:ext>
            </a:extLst>
          </p:cNvPr>
          <p:cNvGrpSpPr/>
          <p:nvPr/>
        </p:nvGrpSpPr>
        <p:grpSpPr>
          <a:xfrm>
            <a:off x="1327632" y="2779456"/>
            <a:ext cx="5137378" cy="1737801"/>
            <a:chOff x="1306285" y="2815714"/>
            <a:chExt cx="5137378" cy="1427965"/>
          </a:xfrm>
          <a:solidFill>
            <a:srgbClr val="014891">
              <a:alpha val="10477"/>
            </a:srgbClr>
          </a:solidFill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BACAF61-ACE3-28A6-2567-2D77946EBA9E}"/>
                </a:ext>
              </a:extLst>
            </p:cNvPr>
            <p:cNvSpPr/>
            <p:nvPr/>
          </p:nvSpPr>
          <p:spPr>
            <a:xfrm>
              <a:off x="1306285" y="2828923"/>
              <a:ext cx="5137378" cy="1285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ADB5D-C1D0-75D5-C9C1-6B7E559C1107}"/>
                </a:ext>
              </a:extLst>
            </p:cNvPr>
            <p:cNvSpPr txBox="1"/>
            <p:nvPr/>
          </p:nvSpPr>
          <p:spPr>
            <a:xfrm>
              <a:off x="1677402" y="2815714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Социальный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16A55-72FC-FFFF-9A34-361562460ED0}"/>
                </a:ext>
              </a:extLst>
            </p:cNvPr>
            <p:cNvSpPr txBox="1"/>
            <p:nvPr/>
          </p:nvSpPr>
          <p:spPr>
            <a:xfrm>
              <a:off x="1614944" y="3166461"/>
              <a:ext cx="459355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b="1" spc="19" dirty="0">
                  <a:solidFill>
                    <a:srgbClr val="E1482F"/>
                  </a:solidFill>
                  <a:latin typeface="Montserrat"/>
                </a:rPr>
                <a:t>Успешное решение жизненных ситуаций, содействие самореализации, повышение качества жизни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99B34BC-CB44-5EC0-DF8D-EF55ADE0F97E}"/>
              </a:ext>
            </a:extLst>
          </p:cNvPr>
          <p:cNvGrpSpPr/>
          <p:nvPr/>
        </p:nvGrpSpPr>
        <p:grpSpPr>
          <a:xfrm>
            <a:off x="4644087" y="4719637"/>
            <a:ext cx="5137378" cy="1457326"/>
            <a:chOff x="6633785" y="2828923"/>
            <a:chExt cx="5137378" cy="1457326"/>
          </a:xfrm>
          <a:solidFill>
            <a:srgbClr val="014891">
              <a:alpha val="10477"/>
            </a:srgb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260040B-FB8A-93C6-D18B-DCAF4E1E9D38}"/>
                </a:ext>
              </a:extLst>
            </p:cNvPr>
            <p:cNvSpPr/>
            <p:nvPr/>
          </p:nvSpPr>
          <p:spPr>
            <a:xfrm>
              <a:off x="6633785" y="2828923"/>
              <a:ext cx="5137378" cy="145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6A8049-DECA-8B1D-68D8-C63B8F4FCF32}"/>
                </a:ext>
              </a:extLst>
            </p:cNvPr>
            <p:cNvSpPr txBox="1"/>
            <p:nvPr/>
          </p:nvSpPr>
          <p:spPr>
            <a:xfrm>
              <a:off x="7009491" y="3011942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Экономический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F0853B-48D0-6309-F6DD-967F6A772FF3}"/>
                </a:ext>
              </a:extLst>
            </p:cNvPr>
            <p:cNvSpPr txBox="1"/>
            <p:nvPr/>
          </p:nvSpPr>
          <p:spPr>
            <a:xfrm>
              <a:off x="7009491" y="3387703"/>
              <a:ext cx="45051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b="1" spc="19" dirty="0">
                  <a:solidFill>
                    <a:srgbClr val="E1482F"/>
                  </a:solidFill>
                  <a:latin typeface="Montserrat"/>
                </a:rPr>
                <a:t>Восстановление экономической активности участников СВО и членов их семей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ECC306-93E2-3EED-4A6C-ED9FDC29646C}"/>
              </a:ext>
            </a:extLst>
          </p:cNvPr>
          <p:cNvSpPr txBox="1"/>
          <p:nvPr/>
        </p:nvSpPr>
        <p:spPr>
          <a:xfrm>
            <a:off x="11688163" y="6347637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8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8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C6AC1E-BD07-C8C1-EBB9-73A45944C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2" y="12810"/>
            <a:ext cx="12211862" cy="762057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C5E542-595C-9DC9-1419-128EF2AA2D49}"/>
              </a:ext>
            </a:extLst>
          </p:cNvPr>
          <p:cNvSpPr/>
          <p:nvPr/>
        </p:nvSpPr>
        <p:spPr>
          <a:xfrm>
            <a:off x="3169964" y="3889691"/>
            <a:ext cx="4789715" cy="963877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DBA270B-2B99-3961-ECE4-9CADD0B1CC9E}"/>
              </a:ext>
            </a:extLst>
          </p:cNvPr>
          <p:cNvSpPr/>
          <p:nvPr/>
        </p:nvSpPr>
        <p:spPr>
          <a:xfrm>
            <a:off x="3169963" y="5091610"/>
            <a:ext cx="4789715" cy="963877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CFECB0-F144-977F-CD91-43BA303D9EEB}"/>
              </a:ext>
            </a:extLst>
          </p:cNvPr>
          <p:cNvSpPr/>
          <p:nvPr/>
        </p:nvSpPr>
        <p:spPr>
          <a:xfrm>
            <a:off x="3169965" y="2558609"/>
            <a:ext cx="4789715" cy="1107537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5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Перспективы развития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платформы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476CFD8-D978-957F-F754-7B9ECFCC3100}"/>
              </a:ext>
            </a:extLst>
          </p:cNvPr>
          <p:cNvSpPr txBox="1"/>
          <p:nvPr/>
        </p:nvSpPr>
        <p:spPr>
          <a:xfrm>
            <a:off x="3582692" y="2610344"/>
            <a:ext cx="46292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Создание многофункционального электронного сервиса, позволяющего предоставлять услуги во всех сферах жизнедеятельности</a:t>
            </a:r>
            <a:endParaRPr lang="en-US" sz="1600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CB1BA79-B04A-9A22-FCFA-372A96975B81}"/>
              </a:ext>
            </a:extLst>
          </p:cNvPr>
          <p:cNvSpPr txBox="1"/>
          <p:nvPr/>
        </p:nvSpPr>
        <p:spPr>
          <a:xfrm>
            <a:off x="2761512" y="2887342"/>
            <a:ext cx="66878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3200" spc="-49" dirty="0">
                <a:solidFill>
                  <a:srgbClr val="E1482F"/>
                </a:solidFill>
                <a:latin typeface="Montserrat Bold"/>
              </a:rPr>
              <a:t>1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00C7A019-AA33-A9AE-7BB2-06B4ADC2B97A}"/>
              </a:ext>
            </a:extLst>
          </p:cNvPr>
          <p:cNvSpPr txBox="1"/>
          <p:nvPr/>
        </p:nvSpPr>
        <p:spPr>
          <a:xfrm>
            <a:off x="3631252" y="4159287"/>
            <a:ext cx="4667954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Создание мобильного приложения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387E82E8-FF79-1A35-885E-9E252B4530F6}"/>
              </a:ext>
            </a:extLst>
          </p:cNvPr>
          <p:cNvSpPr txBox="1"/>
          <p:nvPr/>
        </p:nvSpPr>
        <p:spPr>
          <a:xfrm>
            <a:off x="2830437" y="4036177"/>
            <a:ext cx="67905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3200" spc="-49" dirty="0">
                <a:solidFill>
                  <a:srgbClr val="E1482F"/>
                </a:solidFill>
                <a:latin typeface="Montserrat Bold"/>
              </a:rPr>
              <a:t>2</a:t>
            </a:r>
            <a:endParaRPr lang="ru-RU" sz="2400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D0AAF641-9C05-029D-4028-1287DDF6F7F7}"/>
              </a:ext>
            </a:extLst>
          </p:cNvPr>
          <p:cNvSpPr txBox="1"/>
          <p:nvPr/>
        </p:nvSpPr>
        <p:spPr>
          <a:xfrm>
            <a:off x="3677926" y="5256431"/>
            <a:ext cx="39604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Д</a:t>
            </a:r>
            <a:r>
              <a:rPr lang="en-US" sz="1600" b="1" dirty="0">
                <a:solidFill>
                  <a:srgbClr val="002060"/>
                </a:solidFill>
                <a:latin typeface="Montserrat" pitchFamily="2" charset="0"/>
              </a:rPr>
              <a:t>обавление новых сервисов</a:t>
            </a: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                  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с учетом потребностей пользователей)</a:t>
            </a:r>
            <a:endParaRPr lang="en-US" sz="1600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9EED60A1-7BA1-4003-6DF9-19EB8E95BC2B}"/>
              </a:ext>
            </a:extLst>
          </p:cNvPr>
          <p:cNvSpPr txBox="1"/>
          <p:nvPr/>
        </p:nvSpPr>
        <p:spPr>
          <a:xfrm>
            <a:off x="2830436" y="5281270"/>
            <a:ext cx="67905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800" spc="-49" dirty="0">
                <a:solidFill>
                  <a:srgbClr val="E1482F"/>
                </a:solidFill>
                <a:latin typeface="Montserrat Bold"/>
              </a:rPr>
              <a:t>3</a:t>
            </a:r>
            <a:endParaRPr lang="ru-RU" sz="2000" spc="-49" dirty="0">
              <a:solidFill>
                <a:srgbClr val="E1482F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99044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51C464-82E8-C6A0-730D-12D93975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58" y="0"/>
            <a:ext cx="1227745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853E88-C510-05DA-F968-D322784FD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36429" r="52457" b="39523"/>
          <a:stretch>
            <a:fillRect/>
          </a:stretch>
        </p:blipFill>
        <p:spPr bwMode="auto">
          <a:xfrm>
            <a:off x="7725397" y="461475"/>
            <a:ext cx="2533766" cy="2238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459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264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Морозов</dc:creator>
  <cp:lastModifiedBy>Ирина А. Зубарева</cp:lastModifiedBy>
  <cp:revision>32</cp:revision>
  <dcterms:created xsi:type="dcterms:W3CDTF">2022-09-22T02:53:38Z</dcterms:created>
  <dcterms:modified xsi:type="dcterms:W3CDTF">2023-06-02T07:59:49Z</dcterms:modified>
</cp:coreProperties>
</file>