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4" r:id="rId4"/>
    <p:sldId id="265" r:id="rId5"/>
    <p:sldId id="259" r:id="rId6"/>
    <p:sldId id="297" r:id="rId7"/>
    <p:sldId id="272" r:id="rId8"/>
    <p:sldId id="260" r:id="rId9"/>
    <p:sldId id="268" r:id="rId10"/>
    <p:sldId id="269" r:id="rId11"/>
    <p:sldId id="277" r:id="rId12"/>
    <p:sldId id="273" r:id="rId13"/>
    <p:sldId id="261" r:id="rId14"/>
    <p:sldId id="263" r:id="rId15"/>
    <p:sldId id="270" r:id="rId16"/>
    <p:sldId id="271" r:id="rId17"/>
    <p:sldId id="275" r:id="rId18"/>
    <p:sldId id="276" r:id="rId19"/>
    <p:sldId id="283" r:id="rId20"/>
    <p:sldId id="278" r:id="rId21"/>
    <p:sldId id="281" r:id="rId22"/>
    <p:sldId id="282" r:id="rId23"/>
    <p:sldId id="284" r:id="rId24"/>
    <p:sldId id="285" r:id="rId25"/>
    <p:sldId id="293" r:id="rId26"/>
    <p:sldId id="292" r:id="rId27"/>
    <p:sldId id="286" r:id="rId28"/>
    <p:sldId id="287" r:id="rId29"/>
    <p:sldId id="288" r:id="rId30"/>
    <p:sldId id="290" r:id="rId31"/>
    <p:sldId id="291" r:id="rId32"/>
    <p:sldId id="298" r:id="rId33"/>
    <p:sldId id="294" r:id="rId34"/>
    <p:sldId id="295" r:id="rId35"/>
    <p:sldId id="296" r:id="rId36"/>
    <p:sldId id="299" r:id="rId3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98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73" autoAdjust="0"/>
    <p:restoredTop sz="94660"/>
  </p:normalViewPr>
  <p:slideViewPr>
    <p:cSldViewPr snapToGrid="0">
      <p:cViewPr>
        <p:scale>
          <a:sx n="100" d="100"/>
          <a:sy n="100" d="100"/>
        </p:scale>
        <p:origin x="1152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7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C4D55-C097-48AE-8A8B-7A7741F1260E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CFECA-29E5-4714-AD9E-F380C4983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669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C4D55-C097-48AE-8A8B-7A7741F1260E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CFECA-29E5-4714-AD9E-F380C4983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926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C4D55-C097-48AE-8A8B-7A7741F1260E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CFECA-29E5-4714-AD9E-F380C4983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457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C4D55-C097-48AE-8A8B-7A7741F1260E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CFECA-29E5-4714-AD9E-F380C4983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020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C4D55-C097-48AE-8A8B-7A7741F1260E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CFECA-29E5-4714-AD9E-F380C4983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040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C4D55-C097-48AE-8A8B-7A7741F1260E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CFECA-29E5-4714-AD9E-F380C4983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299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C4D55-C097-48AE-8A8B-7A7741F1260E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CFECA-29E5-4714-AD9E-F380C4983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137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C4D55-C097-48AE-8A8B-7A7741F1260E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CFECA-29E5-4714-AD9E-F380C4983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61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C4D55-C097-48AE-8A8B-7A7741F1260E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CFECA-29E5-4714-AD9E-F380C4983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719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C4D55-C097-48AE-8A8B-7A7741F1260E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CFECA-29E5-4714-AD9E-F380C4983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094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C4D55-C097-48AE-8A8B-7A7741F1260E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CFECA-29E5-4714-AD9E-F380C4983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387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C4D55-C097-48AE-8A8B-7A7741F1260E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CFECA-29E5-4714-AD9E-F380C4983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250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0.png"/><Relationship Id="rId7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16814" y="2967335"/>
            <a:ext cx="83583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dirty="0">
                <a:latin typeface="Montserrat" pitchFamily="2" charset="-52"/>
              </a:rPr>
              <a:t>Что мы уже сделали?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237" y="416051"/>
            <a:ext cx="3382860" cy="78098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7471892-D395-4C3D-A521-BEAAD6AECE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03" y="405601"/>
            <a:ext cx="4615607" cy="8908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FA4927A-E318-458C-9596-B29139F9C8E1}"/>
              </a:ext>
            </a:extLst>
          </p:cNvPr>
          <p:cNvSpPr txBox="1"/>
          <p:nvPr/>
        </p:nvSpPr>
        <p:spPr>
          <a:xfrm>
            <a:off x="-6801696" y="1079889"/>
            <a:ext cx="5989140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3900" b="1" dirty="0">
                <a:solidFill>
                  <a:srgbClr val="FC9820"/>
                </a:solidFill>
                <a:latin typeface="Montserrat" pitchFamily="2" charset="-52"/>
              </a:rPr>
              <a:t>750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A24A2E-11BB-4F96-83D9-C453545F7F00}"/>
              </a:ext>
            </a:extLst>
          </p:cNvPr>
          <p:cNvSpPr txBox="1"/>
          <p:nvPr/>
        </p:nvSpPr>
        <p:spPr>
          <a:xfrm>
            <a:off x="12969212" y="4193747"/>
            <a:ext cx="419537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latin typeface="Montserrat" pitchFamily="2" charset="-52"/>
              </a:rPr>
              <a:t>замещающих</a:t>
            </a:r>
          </a:p>
          <a:p>
            <a:r>
              <a:rPr lang="ru-RU" sz="4000" b="1" dirty="0">
                <a:latin typeface="Montserrat" pitchFamily="2" charset="-52"/>
              </a:rPr>
              <a:t>семей узнали </a:t>
            </a:r>
          </a:p>
          <a:p>
            <a:r>
              <a:rPr lang="ru-RU" sz="4000" b="1" dirty="0">
                <a:latin typeface="Montserrat" pitchFamily="2" charset="-52"/>
              </a:rPr>
              <a:t>о клубе</a:t>
            </a:r>
          </a:p>
        </p:txBody>
      </p:sp>
    </p:spTree>
    <p:extLst>
      <p:ext uri="{BB962C8B-B14F-4D97-AF65-F5344CB8AC3E}">
        <p14:creationId xmlns:p14="http://schemas.microsoft.com/office/powerpoint/2010/main" val="119720033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32106" y="1865236"/>
            <a:ext cx="4104009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3900" b="1" dirty="0">
                <a:solidFill>
                  <a:srgbClr val="FC9820"/>
                </a:solidFill>
                <a:latin typeface="Montserrat" pitchFamily="2" charset="-52"/>
              </a:rPr>
              <a:t>24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237" y="416051"/>
            <a:ext cx="3382860" cy="7809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36115" y="2780871"/>
            <a:ext cx="517321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latin typeface="Montserrat" pitchFamily="2" charset="-52"/>
              </a:rPr>
              <a:t>встречи </a:t>
            </a:r>
          </a:p>
          <a:p>
            <a:r>
              <a:rPr lang="ru-RU" sz="4000" b="1" dirty="0">
                <a:latin typeface="Montserrat" pitchFamily="2" charset="-52"/>
              </a:rPr>
              <a:t>ресурсных групп </a:t>
            </a:r>
          </a:p>
          <a:p>
            <a:r>
              <a:rPr lang="ru-RU" sz="4000" b="1" dirty="0">
                <a:latin typeface="Montserrat" pitchFamily="2" charset="-52"/>
              </a:rPr>
              <a:t>«На равных»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D87E8B4-F4A1-460D-B6F7-8AEDE08F7C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03" y="405601"/>
            <a:ext cx="4615607" cy="89085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A2FAB4E-D2C4-4D93-B7FA-1B671E1158FE}"/>
              </a:ext>
            </a:extLst>
          </p:cNvPr>
          <p:cNvSpPr txBox="1"/>
          <p:nvPr/>
        </p:nvSpPr>
        <p:spPr>
          <a:xfrm>
            <a:off x="-5067822" y="1865236"/>
            <a:ext cx="3201517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3900" b="1" dirty="0">
                <a:solidFill>
                  <a:srgbClr val="FC9820"/>
                </a:solidFill>
                <a:latin typeface="Montserrat" pitchFamily="2" charset="-52"/>
              </a:rPr>
              <a:t>13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E89DF1-0991-4D58-B700-D579C48A3535}"/>
              </a:ext>
            </a:extLst>
          </p:cNvPr>
          <p:cNvSpPr txBox="1"/>
          <p:nvPr/>
        </p:nvSpPr>
        <p:spPr>
          <a:xfrm>
            <a:off x="13539805" y="2780871"/>
            <a:ext cx="504336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latin typeface="Montserrat" pitchFamily="2" charset="-52"/>
              </a:rPr>
              <a:t>ведущих </a:t>
            </a:r>
          </a:p>
          <a:p>
            <a:r>
              <a:rPr lang="ru-RU" sz="4000" b="1" dirty="0">
                <a:latin typeface="Montserrat" pitchFamily="2" charset="-52"/>
              </a:rPr>
              <a:t>ресурсных групп</a:t>
            </a:r>
          </a:p>
          <a:p>
            <a:r>
              <a:rPr lang="ru-RU" sz="4000" b="1" dirty="0">
                <a:latin typeface="Montserrat" pitchFamily="2" charset="-52"/>
              </a:rPr>
              <a:t>в регионе</a:t>
            </a:r>
          </a:p>
        </p:txBody>
      </p:sp>
    </p:spTree>
    <p:extLst>
      <p:ext uri="{BB962C8B-B14F-4D97-AF65-F5344CB8AC3E}">
        <p14:creationId xmlns:p14="http://schemas.microsoft.com/office/powerpoint/2010/main" val="34000942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83352" y="1865236"/>
            <a:ext cx="3201517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3900" b="1" dirty="0">
                <a:solidFill>
                  <a:srgbClr val="FC9820"/>
                </a:solidFill>
                <a:latin typeface="Montserrat" pitchFamily="2" charset="-52"/>
              </a:rPr>
              <a:t>13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237" y="416051"/>
            <a:ext cx="3382860" cy="7809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36115" y="2780871"/>
            <a:ext cx="504336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latin typeface="Montserrat" pitchFamily="2" charset="-52"/>
              </a:rPr>
              <a:t>ведущих </a:t>
            </a:r>
          </a:p>
          <a:p>
            <a:r>
              <a:rPr lang="ru-RU" sz="4000" b="1" dirty="0">
                <a:latin typeface="Montserrat" pitchFamily="2" charset="-52"/>
              </a:rPr>
              <a:t>ресурсных групп</a:t>
            </a:r>
          </a:p>
          <a:p>
            <a:r>
              <a:rPr lang="ru-RU" sz="4000" b="1" dirty="0">
                <a:latin typeface="Montserrat" pitchFamily="2" charset="-52"/>
              </a:rPr>
              <a:t>в регионе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F6A36FD-61E6-4CE5-ABF5-0C5C2A858A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03" y="405601"/>
            <a:ext cx="4615607" cy="89085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E4F9487-642D-4B6A-B73D-3C2A0AC67895}"/>
              </a:ext>
            </a:extLst>
          </p:cNvPr>
          <p:cNvSpPr txBox="1"/>
          <p:nvPr/>
        </p:nvSpPr>
        <p:spPr>
          <a:xfrm>
            <a:off x="-3931886" y="1865236"/>
            <a:ext cx="2008883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3900" b="1" dirty="0">
                <a:solidFill>
                  <a:srgbClr val="FC9820"/>
                </a:solidFill>
                <a:latin typeface="Montserrat" pitchFamily="2" charset="-52"/>
              </a:rPr>
              <a:t>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AF854B-7F92-41BB-9FB8-45D019EB1BF3}"/>
              </a:ext>
            </a:extLst>
          </p:cNvPr>
          <p:cNvSpPr txBox="1"/>
          <p:nvPr/>
        </p:nvSpPr>
        <p:spPr>
          <a:xfrm>
            <a:off x="12940358" y="2780871"/>
            <a:ext cx="689804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Montserrat" pitchFamily="2" charset="-52"/>
              </a:rPr>
              <a:t>раз сообщество собирало </a:t>
            </a:r>
          </a:p>
          <a:p>
            <a:r>
              <a:rPr lang="ru-RU" sz="3600" b="1" dirty="0">
                <a:latin typeface="Montserrat" pitchFamily="2" charset="-52"/>
              </a:rPr>
              <a:t>продуктовую помощь</a:t>
            </a:r>
          </a:p>
          <a:p>
            <a:r>
              <a:rPr lang="ru-RU" sz="3600" b="1" dirty="0">
                <a:latin typeface="Montserrat" pitchFamily="2" charset="-52"/>
              </a:rPr>
              <a:t>для семей клуба</a:t>
            </a:r>
          </a:p>
        </p:txBody>
      </p:sp>
    </p:spTree>
    <p:extLst>
      <p:ext uri="{BB962C8B-B14F-4D97-AF65-F5344CB8AC3E}">
        <p14:creationId xmlns:p14="http://schemas.microsoft.com/office/powerpoint/2010/main" val="9791674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68261" y="1865236"/>
            <a:ext cx="2008883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3900" b="1" dirty="0">
                <a:solidFill>
                  <a:srgbClr val="FC9820"/>
                </a:solidFill>
                <a:latin typeface="Montserrat" pitchFamily="2" charset="-52"/>
              </a:rPr>
              <a:t>5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237" y="416051"/>
            <a:ext cx="3382860" cy="7809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21615" y="2780871"/>
            <a:ext cx="689804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Montserrat" pitchFamily="2" charset="-52"/>
              </a:rPr>
              <a:t>раз сообщество собирало </a:t>
            </a:r>
          </a:p>
          <a:p>
            <a:r>
              <a:rPr lang="ru-RU" sz="3600" b="1" dirty="0">
                <a:latin typeface="Montserrat" pitchFamily="2" charset="-52"/>
              </a:rPr>
              <a:t>продуктовую помощь</a:t>
            </a:r>
          </a:p>
          <a:p>
            <a:r>
              <a:rPr lang="ru-RU" sz="3600" b="1" dirty="0">
                <a:latin typeface="Montserrat" pitchFamily="2" charset="-52"/>
              </a:rPr>
              <a:t>для семей клуба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BEB8583-75A6-4167-A1B4-DC64DAD874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03" y="405601"/>
            <a:ext cx="4615607" cy="89085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E61931D-AC76-467F-94B4-473BA6BEC4F6}"/>
              </a:ext>
            </a:extLst>
          </p:cNvPr>
          <p:cNvSpPr txBox="1"/>
          <p:nvPr/>
        </p:nvSpPr>
        <p:spPr>
          <a:xfrm>
            <a:off x="-4734254" y="229680"/>
            <a:ext cx="3308919" cy="64479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1300" b="1" dirty="0">
                <a:solidFill>
                  <a:srgbClr val="FC9820"/>
                </a:solidFill>
                <a:latin typeface="Montserrat" pitchFamily="2" charset="-52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5A6B18-D4C9-4064-9584-5EC45DAAA766}"/>
              </a:ext>
            </a:extLst>
          </p:cNvPr>
          <p:cNvSpPr txBox="1"/>
          <p:nvPr/>
        </p:nvSpPr>
        <p:spPr>
          <a:xfrm>
            <a:off x="12865033" y="2484144"/>
            <a:ext cx="556755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latin typeface="Montserrat" pitchFamily="2" charset="-52"/>
              </a:rPr>
              <a:t>мероприятия</a:t>
            </a:r>
          </a:p>
          <a:p>
            <a:r>
              <a:rPr lang="ru-RU" sz="4000" b="1" dirty="0">
                <a:latin typeface="Montserrat" pitchFamily="2" charset="-52"/>
              </a:rPr>
              <a:t>Республиканского</a:t>
            </a:r>
          </a:p>
          <a:p>
            <a:r>
              <a:rPr lang="ru-RU" sz="4000" b="1" dirty="0">
                <a:latin typeface="Montserrat" pitchFamily="2" charset="-52"/>
              </a:rPr>
              <a:t>уровня проведены</a:t>
            </a:r>
          </a:p>
        </p:txBody>
      </p:sp>
    </p:spTree>
    <p:extLst>
      <p:ext uri="{BB962C8B-B14F-4D97-AF65-F5344CB8AC3E}">
        <p14:creationId xmlns:p14="http://schemas.microsoft.com/office/powerpoint/2010/main" val="207798267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24726" y="229680"/>
            <a:ext cx="3308919" cy="64479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1300" b="1" dirty="0">
                <a:solidFill>
                  <a:srgbClr val="FC9820"/>
                </a:solidFill>
                <a:latin typeface="Montserrat" pitchFamily="2" charset="-52"/>
              </a:rPr>
              <a:t>2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237" y="416051"/>
            <a:ext cx="3382860" cy="7809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13045" y="2484144"/>
            <a:ext cx="556755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latin typeface="Montserrat" pitchFamily="2" charset="-52"/>
              </a:rPr>
              <a:t>мероприятия</a:t>
            </a:r>
          </a:p>
          <a:p>
            <a:r>
              <a:rPr lang="ru-RU" sz="4000" b="1" dirty="0">
                <a:latin typeface="Montserrat" pitchFamily="2" charset="-52"/>
              </a:rPr>
              <a:t>Республиканского</a:t>
            </a:r>
          </a:p>
          <a:p>
            <a:r>
              <a:rPr lang="ru-RU" sz="4000" b="1" dirty="0">
                <a:latin typeface="Montserrat" pitchFamily="2" charset="-52"/>
              </a:rPr>
              <a:t>уровня проведены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97A728E-67C5-48E3-82C0-554D34A00A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03" y="405601"/>
            <a:ext cx="4615607" cy="890851"/>
          </a:xfrm>
          <a:prstGeom prst="rect">
            <a:avLst/>
          </a:prstGeom>
        </p:spPr>
      </p:pic>
      <p:pic>
        <p:nvPicPr>
          <p:cNvPr id="9" name="Picture 2" descr="https://sun9-80.userapi.com/impg/8rgMDMB1s7y6GssziVKCMqA8pkXi4LfGm0Ue0w/ZgdDCVS96LI.jpg?size=2560x1704&amp;quality=95&amp;sign=d68c96dc6ed82333ac9fa1928b9cb5f1&amp;type=album">
            <a:extLst>
              <a:ext uri="{FF2B5EF4-FFF2-40B4-BE49-F238E27FC236}">
                <a16:creationId xmlns:a16="http://schemas.microsoft.com/office/drawing/2014/main" id="{324E5485-CD9D-406A-8E22-44CFC3077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91139" y="8194519"/>
            <a:ext cx="4789097" cy="3187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sun9-76.userapi.com/impg/IM4QCARO8LKdJ6Ne9zLsZDeJLZ4clFDC8L01xA/namueaOeD5Q.jpg?size=2560x1704&amp;quality=95&amp;sign=0e1622274f0be709171edd6415f99699&amp;type=album">
            <a:extLst>
              <a:ext uri="{FF2B5EF4-FFF2-40B4-BE49-F238E27FC236}">
                <a16:creationId xmlns:a16="http://schemas.microsoft.com/office/drawing/2014/main" id="{EC789B15-669D-4280-B698-9F4A568EE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6590" y="-3356582"/>
            <a:ext cx="3642124" cy="2424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s://sun9-82.userapi.com/impg/nUNU3DcxjAKUEgCvZvi2Szx48POS_bI8os3ufQ/kAj0zPIFYSA.jpg?size=2560x1704&amp;quality=95&amp;sign=c002b6c9eb8a11fe38ec68408f86c355&amp;type=album">
            <a:extLst>
              <a:ext uri="{FF2B5EF4-FFF2-40B4-BE49-F238E27FC236}">
                <a16:creationId xmlns:a16="http://schemas.microsoft.com/office/drawing/2014/main" id="{751FE8CF-4F34-4540-BB77-A89BE5EBF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4342" y="-3508446"/>
            <a:ext cx="4157442" cy="276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https://sun9-82.userapi.com/impg/OzFvWVSavhcVEjIIkVHPrsQx5NXL7XIz6P7nKA/mZPxPPyblQk.jpg?size=2560x1704&amp;quality=95&amp;sign=7eb069d61661aa4460a577829a03c547&amp;type=album">
            <a:extLst>
              <a:ext uri="{FF2B5EF4-FFF2-40B4-BE49-F238E27FC236}">
                <a16:creationId xmlns:a16="http://schemas.microsoft.com/office/drawing/2014/main" id="{1354E67E-1352-4486-9483-33F1C0A86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8478" y="1863682"/>
            <a:ext cx="3845190" cy="255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https://sun9-41.userapi.com/impg/OgK-y_n7EM1fazS0gn8iuKMhgPR78fdzRPvzTw/XmSZoL0EHE4.jpg?size=2560x1704&amp;quality=95&amp;sign=05723c89ca9d651dd77351b18b68bae1&amp;type=album">
            <a:extLst>
              <a:ext uri="{FF2B5EF4-FFF2-40B4-BE49-F238E27FC236}">
                <a16:creationId xmlns:a16="http://schemas.microsoft.com/office/drawing/2014/main" id="{6E4CF583-308D-4BE9-BBDB-DE41A7F85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8478" y="8194519"/>
            <a:ext cx="3235618" cy="215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s://sun9-71.userapi.com/impg/l_8ksFBvCCVzIE1hu3fTF5oh9mQk_brE2mHe6w/c-LiB7DLXWY.jpg?size=2560x1704&amp;quality=95&amp;sign=aae87d881caf11dc6cfdda1e3edd2c96&amp;type=album">
            <a:extLst>
              <a:ext uri="{FF2B5EF4-FFF2-40B4-BE49-F238E27FC236}">
                <a16:creationId xmlns:a16="http://schemas.microsoft.com/office/drawing/2014/main" id="{7E82CE02-7741-469E-8375-8532E6516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43628" y="2409600"/>
            <a:ext cx="3670273" cy="24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41653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31" y="416050"/>
            <a:ext cx="2775472" cy="780984"/>
          </a:xfrm>
          <a:prstGeom prst="rect">
            <a:avLst/>
          </a:prstGeom>
        </p:spPr>
      </p:pic>
      <p:pic>
        <p:nvPicPr>
          <p:cNvPr id="1026" name="Picture 2" descr="https://sun9-80.userapi.com/impg/8rgMDMB1s7y6GssziVKCMqA8pkXi4LfGm0Ue0w/ZgdDCVS96LI.jpg?size=2560x1704&amp;quality=95&amp;sign=d68c96dc6ed82333ac9fa1928b9cb5f1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31" y="3227062"/>
            <a:ext cx="4789097" cy="3187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76.userapi.com/impg/IM4QCARO8LKdJ6Ne9zLsZDeJLZ4clFDC8L01xA/namueaOeD5Q.jpg?size=2560x1704&amp;quality=95&amp;sign=0e1622274f0be709171edd6415f99699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84" y="301018"/>
            <a:ext cx="3642124" cy="2424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un9-82.userapi.com/impg/nUNU3DcxjAKUEgCvZvi2Szx48POS_bI8os3ufQ/kAj0zPIFYSA.jpg?size=2560x1704&amp;quality=95&amp;sign=c002b6c9eb8a11fe38ec68408f86c355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167" y="281234"/>
            <a:ext cx="4157442" cy="276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sun9-82.userapi.com/impg/OzFvWVSavhcVEjIIkVHPrsQx5NXL7XIz6P7nKA/mZPxPPyblQk.jpg?size=2560x1704&amp;quality=95&amp;sign=7eb069d61661aa4460a577829a03c547&amp;type=albu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316" y="2293172"/>
            <a:ext cx="3845190" cy="255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sun9-41.userapi.com/impg/OgK-y_n7EM1fazS0gn8iuKMhgPR78fdzRPvzTw/XmSZoL0EHE4.jpg?size=2560x1704&amp;quality=95&amp;sign=05723c89ca9d651dd77351b18b68bae1&amp;type=album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293" y="4400797"/>
            <a:ext cx="3235618" cy="215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un9-71.userapi.com/impg/l_8ksFBvCCVzIE1hu3fTF5oh9mQk_brE2mHe6w/c-LiB7DLXWY.jpg?size=2560x1704&amp;quality=95&amp;sign=aae87d881caf11dc6cfdda1e3edd2c96&amp;type=album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352" y="2409600"/>
            <a:ext cx="3670273" cy="24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10F7D24-ADE2-4AB3-B617-6C7400696E98}"/>
              </a:ext>
            </a:extLst>
          </p:cNvPr>
          <p:cNvSpPr txBox="1"/>
          <p:nvPr/>
        </p:nvSpPr>
        <p:spPr>
          <a:xfrm>
            <a:off x="-4034812" y="1865236"/>
            <a:ext cx="3498073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3900" b="1" dirty="0">
                <a:solidFill>
                  <a:srgbClr val="FC9820"/>
                </a:solidFill>
                <a:latin typeface="Montserrat" pitchFamily="2" charset="-52"/>
              </a:rPr>
              <a:t>14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D938EB-4805-4182-AA73-B745D05855B7}"/>
              </a:ext>
            </a:extLst>
          </p:cNvPr>
          <p:cNvSpPr txBox="1"/>
          <p:nvPr/>
        </p:nvSpPr>
        <p:spPr>
          <a:xfrm>
            <a:off x="13357616" y="2780871"/>
            <a:ext cx="474521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latin typeface="Montserrat" pitchFamily="2" charset="-52"/>
              </a:rPr>
              <a:t>часов тренинга</a:t>
            </a:r>
          </a:p>
          <a:p>
            <a:r>
              <a:rPr lang="ru-RU" sz="4000" b="1" dirty="0">
                <a:latin typeface="Montserrat" pitchFamily="2" charset="-52"/>
              </a:rPr>
              <a:t>за 2 дня по теме</a:t>
            </a:r>
          </a:p>
          <a:p>
            <a:r>
              <a:rPr lang="ru-RU" sz="4000" b="1" dirty="0">
                <a:latin typeface="Montserrat" pitchFamily="2" charset="-52"/>
              </a:rPr>
              <a:t>привязанности</a:t>
            </a:r>
          </a:p>
        </p:txBody>
      </p:sp>
    </p:spTree>
    <p:extLst>
      <p:ext uri="{BB962C8B-B14F-4D97-AF65-F5344CB8AC3E}">
        <p14:creationId xmlns:p14="http://schemas.microsoft.com/office/powerpoint/2010/main" val="214159729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35074" y="1865236"/>
            <a:ext cx="3498073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3900" b="1" dirty="0">
                <a:solidFill>
                  <a:srgbClr val="FC9820"/>
                </a:solidFill>
                <a:latin typeface="Montserrat" pitchFamily="2" charset="-52"/>
              </a:rPr>
              <a:t>14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237" y="416051"/>
            <a:ext cx="3382860" cy="7809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36115" y="2780871"/>
            <a:ext cx="474521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latin typeface="Montserrat" pitchFamily="2" charset="-52"/>
              </a:rPr>
              <a:t>часов тренинга</a:t>
            </a:r>
          </a:p>
          <a:p>
            <a:r>
              <a:rPr lang="ru-RU" sz="4000" b="1" dirty="0">
                <a:latin typeface="Montserrat" pitchFamily="2" charset="-52"/>
              </a:rPr>
              <a:t>за 2 дня по теме</a:t>
            </a:r>
          </a:p>
          <a:p>
            <a:r>
              <a:rPr lang="ru-RU" sz="4000" b="1" dirty="0">
                <a:latin typeface="Montserrat" pitchFamily="2" charset="-52"/>
              </a:rPr>
              <a:t>привязанности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3FBEA1E-D753-4049-816A-A7B7662091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03" y="405601"/>
            <a:ext cx="4615607" cy="89085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521B53B-AF5B-4005-8D13-2FC311179B0D}"/>
              </a:ext>
            </a:extLst>
          </p:cNvPr>
          <p:cNvSpPr txBox="1"/>
          <p:nvPr/>
        </p:nvSpPr>
        <p:spPr>
          <a:xfrm>
            <a:off x="-2725457" y="1865236"/>
            <a:ext cx="1992853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3900" b="1" dirty="0">
                <a:solidFill>
                  <a:srgbClr val="FC9820"/>
                </a:solidFill>
                <a:latin typeface="Montserrat" pitchFamily="2" charset="-52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344213-BF86-45C2-8299-B96FA40BC08B}"/>
              </a:ext>
            </a:extLst>
          </p:cNvPr>
          <p:cNvSpPr txBox="1"/>
          <p:nvPr/>
        </p:nvSpPr>
        <p:spPr>
          <a:xfrm>
            <a:off x="13289264" y="2780871"/>
            <a:ext cx="509466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latin typeface="Montserrat" pitchFamily="2" charset="-52"/>
              </a:rPr>
              <a:t>стратегические</a:t>
            </a:r>
          </a:p>
          <a:p>
            <a:r>
              <a:rPr lang="ru-RU" sz="4000" b="1" dirty="0">
                <a:latin typeface="Montserrat" pitchFamily="2" charset="-52"/>
              </a:rPr>
              <a:t>сессии с активом</a:t>
            </a:r>
          </a:p>
          <a:p>
            <a:r>
              <a:rPr lang="ru-RU" sz="4000" b="1" dirty="0">
                <a:latin typeface="Montserrat" pitchFamily="2" charset="-52"/>
              </a:rPr>
              <a:t>сообщества</a:t>
            </a:r>
          </a:p>
        </p:txBody>
      </p:sp>
    </p:spTree>
    <p:extLst>
      <p:ext uri="{BB962C8B-B14F-4D97-AF65-F5344CB8AC3E}">
        <p14:creationId xmlns:p14="http://schemas.microsoft.com/office/powerpoint/2010/main" val="16061210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87684" y="1865236"/>
            <a:ext cx="1992853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3900" b="1" dirty="0">
                <a:solidFill>
                  <a:srgbClr val="FC9820"/>
                </a:solidFill>
                <a:latin typeface="Montserrat" pitchFamily="2" charset="-52"/>
              </a:rPr>
              <a:t>2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237" y="416051"/>
            <a:ext cx="3382860" cy="7809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97915" y="2780871"/>
            <a:ext cx="509466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latin typeface="Montserrat" pitchFamily="2" charset="-52"/>
              </a:rPr>
              <a:t>стратегические</a:t>
            </a:r>
          </a:p>
          <a:p>
            <a:r>
              <a:rPr lang="ru-RU" sz="4000" b="1" dirty="0">
                <a:latin typeface="Montserrat" pitchFamily="2" charset="-52"/>
              </a:rPr>
              <a:t>сессии с активом</a:t>
            </a:r>
          </a:p>
          <a:p>
            <a:r>
              <a:rPr lang="ru-RU" sz="4000" b="1" dirty="0">
                <a:latin typeface="Montserrat" pitchFamily="2" charset="-52"/>
              </a:rPr>
              <a:t>сообщества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8275D2C-001C-42A8-A24D-6EB99BEAD5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03" y="405601"/>
            <a:ext cx="4615607" cy="89085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77F1AF7-ECAD-42BD-97A0-A87C7ECEE6B6}"/>
              </a:ext>
            </a:extLst>
          </p:cNvPr>
          <p:cNvSpPr txBox="1"/>
          <p:nvPr/>
        </p:nvSpPr>
        <p:spPr>
          <a:xfrm>
            <a:off x="1962641" y="7257006"/>
            <a:ext cx="7805342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600" b="1" dirty="0">
                <a:latin typeface="Montserrat" pitchFamily="2" charset="-52"/>
              </a:rPr>
              <a:t>Сотрудничество</a:t>
            </a:r>
            <a:endParaRPr lang="ru-RU" sz="4800" b="1" dirty="0">
              <a:latin typeface="Montserrat" pitchFamily="2" charset="-52"/>
            </a:endParaRPr>
          </a:p>
          <a:p>
            <a:pPr algn="ctr"/>
            <a:r>
              <a:rPr lang="ru-RU" sz="4800" b="1" dirty="0">
                <a:latin typeface="Montserrat" pitchFamily="2" charset="-52"/>
              </a:rPr>
              <a:t>С УСЗН УР</a:t>
            </a:r>
          </a:p>
        </p:txBody>
      </p:sp>
    </p:spTree>
    <p:extLst>
      <p:ext uri="{BB962C8B-B14F-4D97-AF65-F5344CB8AC3E}">
        <p14:creationId xmlns:p14="http://schemas.microsoft.com/office/powerpoint/2010/main" val="368107649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237" y="416051"/>
            <a:ext cx="3382860" cy="7809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62641" y="2755471"/>
            <a:ext cx="7805342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600" b="1" dirty="0">
                <a:latin typeface="Montserrat" pitchFamily="2" charset="-52"/>
              </a:rPr>
              <a:t>Сотрудничество</a:t>
            </a:r>
            <a:endParaRPr lang="ru-RU" sz="4800" b="1" dirty="0">
              <a:latin typeface="Montserrat" pitchFamily="2" charset="-52"/>
            </a:endParaRPr>
          </a:p>
          <a:p>
            <a:pPr algn="ctr"/>
            <a:r>
              <a:rPr lang="ru-RU" sz="4800" b="1" dirty="0">
                <a:latin typeface="Montserrat" pitchFamily="2" charset="-52"/>
              </a:rPr>
              <a:t>С УСЗН УР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4A6F184-213A-4FB8-9E23-A271124B7C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03" y="405601"/>
            <a:ext cx="4615607" cy="8908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019938D-C33A-4C70-A90F-CDA46A75644E}"/>
              </a:ext>
            </a:extLst>
          </p:cNvPr>
          <p:cNvSpPr txBox="1"/>
          <p:nvPr/>
        </p:nvSpPr>
        <p:spPr>
          <a:xfrm>
            <a:off x="2772815" y="7415961"/>
            <a:ext cx="664637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>
                <a:latin typeface="Montserrat" pitchFamily="2" charset="-52"/>
              </a:rPr>
              <a:t>Актив клуба вырос</a:t>
            </a:r>
          </a:p>
          <a:p>
            <a:pPr algn="ctr"/>
            <a:r>
              <a:rPr lang="ru-RU" sz="4800" b="1" dirty="0">
                <a:latin typeface="Montserrat" pitchFamily="2" charset="-52"/>
              </a:rPr>
              <a:t>с 10 до 20 человек</a:t>
            </a:r>
          </a:p>
        </p:txBody>
      </p:sp>
    </p:spTree>
    <p:extLst>
      <p:ext uri="{BB962C8B-B14F-4D97-AF65-F5344CB8AC3E}">
        <p14:creationId xmlns:p14="http://schemas.microsoft.com/office/powerpoint/2010/main" val="637022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237" y="416051"/>
            <a:ext cx="3382860" cy="7809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72815" y="2755471"/>
            <a:ext cx="664637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>
                <a:latin typeface="Montserrat" pitchFamily="2" charset="-52"/>
              </a:rPr>
              <a:t>Актив клуба вырос</a:t>
            </a:r>
          </a:p>
          <a:p>
            <a:pPr algn="ctr"/>
            <a:r>
              <a:rPr lang="ru-RU" sz="4800" b="1" dirty="0">
                <a:latin typeface="Montserrat" pitchFamily="2" charset="-52"/>
              </a:rPr>
              <a:t>с 10 до 20 человек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FC680FB-2446-4276-AB90-C27E4848EF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03" y="405601"/>
            <a:ext cx="4615607" cy="8908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9008591-4E3F-4D13-9773-AC7BC11F0F1A}"/>
              </a:ext>
            </a:extLst>
          </p:cNvPr>
          <p:cNvSpPr txBox="1"/>
          <p:nvPr/>
        </p:nvSpPr>
        <p:spPr>
          <a:xfrm>
            <a:off x="12614680" y="2576639"/>
            <a:ext cx="532389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Montserrat" pitchFamily="2" charset="-52"/>
              </a:rPr>
              <a:t>Открытие АНО </a:t>
            </a:r>
          </a:p>
          <a:p>
            <a:r>
              <a:rPr lang="ru-RU" sz="3600" b="1" dirty="0">
                <a:latin typeface="Montserrat" pitchFamily="2" charset="-52"/>
              </a:rPr>
              <a:t>«Центр социальной </a:t>
            </a:r>
          </a:p>
          <a:p>
            <a:r>
              <a:rPr lang="ru-RU" sz="3600" b="1" dirty="0">
                <a:latin typeface="Montserrat" pitchFamily="2" charset="-52"/>
              </a:rPr>
              <a:t>поддержки семьи </a:t>
            </a:r>
          </a:p>
          <a:p>
            <a:r>
              <a:rPr lang="ru-RU" sz="3600" b="1" dirty="0">
                <a:latin typeface="Montserrat" pitchFamily="2" charset="-52"/>
              </a:rPr>
              <a:t>«Дома лучше»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1612AC5-13CE-42C5-82C8-0B8EB96727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4245181" y="1864427"/>
            <a:ext cx="3916391" cy="373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13852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237" y="416051"/>
            <a:ext cx="3382860" cy="7809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58280" y="2576639"/>
            <a:ext cx="532389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Montserrat" pitchFamily="2" charset="-52"/>
              </a:rPr>
              <a:t>Открытие АНО </a:t>
            </a:r>
          </a:p>
          <a:p>
            <a:r>
              <a:rPr lang="ru-RU" sz="3600" b="1" dirty="0">
                <a:latin typeface="Montserrat" pitchFamily="2" charset="-52"/>
              </a:rPr>
              <a:t>«Центр социальной </a:t>
            </a:r>
          </a:p>
          <a:p>
            <a:r>
              <a:rPr lang="ru-RU" sz="3600" b="1" dirty="0">
                <a:latin typeface="Montserrat" pitchFamily="2" charset="-52"/>
              </a:rPr>
              <a:t>поддержки семьи </a:t>
            </a:r>
          </a:p>
          <a:p>
            <a:r>
              <a:rPr lang="ru-RU" sz="3600" b="1" dirty="0">
                <a:latin typeface="Montserrat" pitchFamily="2" charset="-52"/>
              </a:rPr>
              <a:t>«Дома лучше»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FC680FB-2446-4276-AB90-C27E4848EF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03" y="405601"/>
            <a:ext cx="4615607" cy="89085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2C6CCD3-05F9-4F65-A96B-7DCCBA69068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03119" y="1864427"/>
            <a:ext cx="3916391" cy="37327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BE5B1C4-B30F-4F87-BACA-21F5F4C66FE8}"/>
              </a:ext>
            </a:extLst>
          </p:cNvPr>
          <p:cNvSpPr txBox="1"/>
          <p:nvPr/>
        </p:nvSpPr>
        <p:spPr>
          <a:xfrm>
            <a:off x="3590505" y="6976779"/>
            <a:ext cx="454964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8000" b="1" dirty="0">
                <a:latin typeface="Montserrat" pitchFamily="2" charset="-52"/>
              </a:rPr>
              <a:t>ПЛАНЫ</a:t>
            </a:r>
            <a:endParaRPr lang="ru-RU" sz="4000" b="1" dirty="0"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04094921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08590" y="1079889"/>
            <a:ext cx="5989140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3900" b="1" dirty="0">
                <a:solidFill>
                  <a:srgbClr val="FC9820"/>
                </a:solidFill>
                <a:latin typeface="Montserrat" pitchFamily="2" charset="-52"/>
              </a:rPr>
              <a:t>750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237" y="416051"/>
            <a:ext cx="3382860" cy="7809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97555" y="4193747"/>
            <a:ext cx="419537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latin typeface="Montserrat" pitchFamily="2" charset="-52"/>
              </a:rPr>
              <a:t>замещающих</a:t>
            </a:r>
          </a:p>
          <a:p>
            <a:r>
              <a:rPr lang="ru-RU" sz="4000" b="1" dirty="0">
                <a:latin typeface="Montserrat" pitchFamily="2" charset="-52"/>
              </a:rPr>
              <a:t>семей узнали </a:t>
            </a:r>
          </a:p>
          <a:p>
            <a:r>
              <a:rPr lang="ru-RU" sz="4000" b="1" dirty="0">
                <a:latin typeface="Montserrat" pitchFamily="2" charset="-52"/>
              </a:rPr>
              <a:t>о клубе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AA51A60-E578-42D0-A2D6-A2646AEC87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03" y="405601"/>
            <a:ext cx="4615607" cy="89085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804ABBF-B0F7-4686-AC87-223D78674E00}"/>
              </a:ext>
            </a:extLst>
          </p:cNvPr>
          <p:cNvSpPr txBox="1"/>
          <p:nvPr/>
        </p:nvSpPr>
        <p:spPr>
          <a:xfrm>
            <a:off x="-7008321" y="1079889"/>
            <a:ext cx="6154250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3900" b="1" dirty="0">
                <a:solidFill>
                  <a:srgbClr val="FC9820"/>
                </a:solidFill>
                <a:latin typeface="Montserrat" pitchFamily="2" charset="-52"/>
              </a:rPr>
              <a:t>200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45FF35-6FA6-4D43-A6EF-C46781156ACC}"/>
              </a:ext>
            </a:extLst>
          </p:cNvPr>
          <p:cNvSpPr txBox="1"/>
          <p:nvPr/>
        </p:nvSpPr>
        <p:spPr>
          <a:xfrm>
            <a:off x="13396213" y="4193747"/>
            <a:ext cx="568777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latin typeface="Montserrat" pitchFamily="2" charset="-52"/>
              </a:rPr>
              <a:t>замещающих</a:t>
            </a:r>
          </a:p>
          <a:p>
            <a:r>
              <a:rPr lang="ru-RU" sz="3200" b="1" dirty="0">
                <a:latin typeface="Montserrat" pitchFamily="2" charset="-52"/>
              </a:rPr>
              <a:t>семей принимают</a:t>
            </a:r>
          </a:p>
          <a:p>
            <a:r>
              <a:rPr lang="ru-RU" sz="3200" b="1" dirty="0">
                <a:latin typeface="Montserrat" pitchFamily="2" charset="-52"/>
              </a:rPr>
              <a:t>участие в деятельности </a:t>
            </a:r>
          </a:p>
          <a:p>
            <a:r>
              <a:rPr lang="ru-RU" sz="3200" b="1" dirty="0">
                <a:latin typeface="Montserrat" pitchFamily="2" charset="-52"/>
              </a:rPr>
              <a:t>клуба</a:t>
            </a:r>
          </a:p>
        </p:txBody>
      </p:sp>
    </p:spTree>
    <p:extLst>
      <p:ext uri="{BB962C8B-B14F-4D97-AF65-F5344CB8AC3E}">
        <p14:creationId xmlns:p14="http://schemas.microsoft.com/office/powerpoint/2010/main" val="368190609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237" y="416051"/>
            <a:ext cx="3382860" cy="7809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90505" y="2755471"/>
            <a:ext cx="454964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8000" b="1" dirty="0">
                <a:latin typeface="Montserrat" pitchFamily="2" charset="-52"/>
              </a:rPr>
              <a:t>ПЛАНЫ</a:t>
            </a:r>
            <a:endParaRPr lang="ru-RU" sz="4000" b="1" dirty="0">
              <a:latin typeface="Montserrat" pitchFamily="2" charset="-52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7CDF279-BF9F-41E2-AC6D-45A1AA1703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03" y="405601"/>
            <a:ext cx="4615607" cy="8908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E52C15D-612A-4963-8665-3382A908E593}"/>
              </a:ext>
            </a:extLst>
          </p:cNvPr>
          <p:cNvSpPr txBox="1"/>
          <p:nvPr/>
        </p:nvSpPr>
        <p:spPr>
          <a:xfrm>
            <a:off x="381746" y="7442854"/>
            <a:ext cx="270298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600" b="1" dirty="0">
                <a:solidFill>
                  <a:srgbClr val="FC9820"/>
                </a:solidFill>
                <a:latin typeface="Montserrat" pitchFamily="2" charset="-52"/>
              </a:rPr>
              <a:t>400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6869FE-C25C-4D3C-943D-B0B1B5D2DC25}"/>
              </a:ext>
            </a:extLst>
          </p:cNvPr>
          <p:cNvSpPr txBox="1"/>
          <p:nvPr/>
        </p:nvSpPr>
        <p:spPr>
          <a:xfrm>
            <a:off x="3084730" y="7718365"/>
            <a:ext cx="27029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Montserrat" pitchFamily="2" charset="-52"/>
              </a:rPr>
              <a:t>Человек</a:t>
            </a:r>
          </a:p>
          <a:p>
            <a:r>
              <a:rPr lang="ru-RU" sz="2000" b="1" dirty="0">
                <a:latin typeface="Montserrat" pitchFamily="2" charset="-52"/>
              </a:rPr>
              <a:t>Приняли участие </a:t>
            </a:r>
          </a:p>
          <a:p>
            <a:r>
              <a:rPr lang="ru-RU" sz="2000" b="1" dirty="0">
                <a:latin typeface="Montserrat" pitchFamily="2" charset="-52"/>
              </a:rPr>
              <a:t>в мероприятиях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7CB864-6246-4214-8C7E-6A38410B66C5}"/>
              </a:ext>
            </a:extLst>
          </p:cNvPr>
          <p:cNvSpPr txBox="1"/>
          <p:nvPr/>
        </p:nvSpPr>
        <p:spPr>
          <a:xfrm>
            <a:off x="5787714" y="7442854"/>
            <a:ext cx="270298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600" b="1" dirty="0">
                <a:solidFill>
                  <a:srgbClr val="FC9820"/>
                </a:solidFill>
                <a:latin typeface="Montserrat" pitchFamily="2" charset="-52"/>
              </a:rPr>
              <a:t>400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C33946-43AD-402A-B5AA-F29F182B9A68}"/>
              </a:ext>
            </a:extLst>
          </p:cNvPr>
          <p:cNvSpPr txBox="1"/>
          <p:nvPr/>
        </p:nvSpPr>
        <p:spPr>
          <a:xfrm>
            <a:off x="8490698" y="7718365"/>
            <a:ext cx="26468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Montserrat" pitchFamily="2" charset="-52"/>
              </a:rPr>
              <a:t>Индивидуальных</a:t>
            </a:r>
          </a:p>
          <a:p>
            <a:r>
              <a:rPr lang="ru-RU" sz="2000" b="1" dirty="0">
                <a:latin typeface="Montserrat" pitchFamily="2" charset="-52"/>
              </a:rPr>
              <a:t>консультаций</a:t>
            </a:r>
          </a:p>
          <a:p>
            <a:r>
              <a:rPr lang="ru-RU" sz="2000" b="1" dirty="0">
                <a:latin typeface="Montserrat" pitchFamily="2" charset="-52"/>
              </a:rPr>
              <a:t>психологов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EEE939-47C3-4FFE-B1B3-29DD6817CAF3}"/>
              </a:ext>
            </a:extLst>
          </p:cNvPr>
          <p:cNvSpPr txBox="1"/>
          <p:nvPr/>
        </p:nvSpPr>
        <p:spPr>
          <a:xfrm>
            <a:off x="-5565709" y="1669439"/>
            <a:ext cx="1694695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9900" b="1" dirty="0">
                <a:solidFill>
                  <a:srgbClr val="FC9820"/>
                </a:solidFill>
                <a:latin typeface="Montserrat" pitchFamily="2" charset="-52"/>
              </a:rPr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B75117-C13A-4245-9D75-C793EA5C6778}"/>
              </a:ext>
            </a:extLst>
          </p:cNvPr>
          <p:cNvSpPr txBox="1"/>
          <p:nvPr/>
        </p:nvSpPr>
        <p:spPr>
          <a:xfrm>
            <a:off x="-3366870" y="2205998"/>
            <a:ext cx="302037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latin typeface="Montserrat" pitchFamily="2" charset="-52"/>
              </a:rPr>
              <a:t>Районных</a:t>
            </a:r>
          </a:p>
          <a:p>
            <a:r>
              <a:rPr lang="ru-RU" sz="4000" b="1" dirty="0">
                <a:latin typeface="Montserrat" pitchFamily="2" charset="-52"/>
              </a:rPr>
              <a:t>клуба</a:t>
            </a:r>
          </a:p>
          <a:p>
            <a:r>
              <a:rPr lang="ru-RU" sz="4000" b="1" dirty="0">
                <a:latin typeface="Montserrat" pitchFamily="2" charset="-52"/>
              </a:rPr>
              <a:t>(сделано!)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DCFAFF-BC3E-45DA-B26B-5474FDD4D4D4}"/>
              </a:ext>
            </a:extLst>
          </p:cNvPr>
          <p:cNvSpPr txBox="1"/>
          <p:nvPr/>
        </p:nvSpPr>
        <p:spPr>
          <a:xfrm>
            <a:off x="12672467" y="1644039"/>
            <a:ext cx="1689886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9900" b="1" dirty="0">
                <a:solidFill>
                  <a:srgbClr val="FC9820"/>
                </a:solidFill>
                <a:latin typeface="Montserrat" pitchFamily="2" charset="-52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1869BD-206A-497F-9CA2-7110C684E576}"/>
              </a:ext>
            </a:extLst>
          </p:cNvPr>
          <p:cNvSpPr txBox="1"/>
          <p:nvPr/>
        </p:nvSpPr>
        <p:spPr>
          <a:xfrm>
            <a:off x="14731215" y="2472698"/>
            <a:ext cx="326243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latin typeface="Montserrat" pitchFamily="2" charset="-52"/>
              </a:rPr>
              <a:t>Ресурсных</a:t>
            </a:r>
          </a:p>
          <a:p>
            <a:r>
              <a:rPr lang="ru-RU" sz="4000" b="1" dirty="0">
                <a:latin typeface="Montserrat" pitchFamily="2" charset="-52"/>
              </a:rPr>
              <a:t>группы</a:t>
            </a:r>
          </a:p>
        </p:txBody>
      </p:sp>
    </p:spTree>
    <p:extLst>
      <p:ext uri="{BB962C8B-B14F-4D97-AF65-F5344CB8AC3E}">
        <p14:creationId xmlns:p14="http://schemas.microsoft.com/office/powerpoint/2010/main" val="47604866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91" y="1669439"/>
            <a:ext cx="1694695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9900" b="1" dirty="0">
                <a:solidFill>
                  <a:srgbClr val="FC9820"/>
                </a:solidFill>
                <a:latin typeface="Montserrat" pitchFamily="2" charset="-52"/>
              </a:rPr>
              <a:t>3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237" y="416051"/>
            <a:ext cx="3382860" cy="7809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84730" y="2205998"/>
            <a:ext cx="302037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latin typeface="Montserrat" pitchFamily="2" charset="-52"/>
              </a:rPr>
              <a:t>Районных</a:t>
            </a:r>
          </a:p>
          <a:p>
            <a:r>
              <a:rPr lang="ru-RU" sz="4000" b="1" dirty="0">
                <a:latin typeface="Montserrat" pitchFamily="2" charset="-52"/>
              </a:rPr>
              <a:t>клуба</a:t>
            </a:r>
          </a:p>
          <a:p>
            <a:r>
              <a:rPr lang="ru-RU" sz="4000" b="1" dirty="0">
                <a:latin typeface="Montserrat" pitchFamily="2" charset="-52"/>
              </a:rPr>
              <a:t>(сделано!)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66917" y="1644039"/>
            <a:ext cx="1689886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9900" b="1" dirty="0">
                <a:solidFill>
                  <a:srgbClr val="FC9820"/>
                </a:solidFill>
                <a:latin typeface="Montserrat" pitchFamily="2" charset="-52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25665" y="2472698"/>
            <a:ext cx="326243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latin typeface="Montserrat" pitchFamily="2" charset="-52"/>
              </a:rPr>
              <a:t>Ресурсных</a:t>
            </a:r>
          </a:p>
          <a:p>
            <a:r>
              <a:rPr lang="ru-RU" sz="4000" b="1" dirty="0">
                <a:latin typeface="Montserrat" pitchFamily="2" charset="-52"/>
              </a:rPr>
              <a:t>группы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746" y="4534554"/>
            <a:ext cx="270298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600" b="1" dirty="0">
                <a:solidFill>
                  <a:srgbClr val="FC9820"/>
                </a:solidFill>
                <a:latin typeface="Montserrat" pitchFamily="2" charset="-52"/>
              </a:rPr>
              <a:t>400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84730" y="4810065"/>
            <a:ext cx="27029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Montserrat" pitchFamily="2" charset="-52"/>
              </a:rPr>
              <a:t>Человек</a:t>
            </a:r>
          </a:p>
          <a:p>
            <a:r>
              <a:rPr lang="ru-RU" sz="2000" b="1" dirty="0">
                <a:latin typeface="Montserrat" pitchFamily="2" charset="-52"/>
              </a:rPr>
              <a:t>Приняли участие </a:t>
            </a:r>
          </a:p>
          <a:p>
            <a:r>
              <a:rPr lang="ru-RU" sz="2000" b="1" dirty="0">
                <a:latin typeface="Montserrat" pitchFamily="2" charset="-52"/>
              </a:rPr>
              <a:t>в мероприятиях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87714" y="4534554"/>
            <a:ext cx="270298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600" b="1" dirty="0">
                <a:solidFill>
                  <a:srgbClr val="FC9820"/>
                </a:solidFill>
                <a:latin typeface="Montserrat" pitchFamily="2" charset="-52"/>
              </a:rPr>
              <a:t>400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490698" y="4810065"/>
            <a:ext cx="26468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Montserrat" pitchFamily="2" charset="-52"/>
              </a:rPr>
              <a:t>Индивидуальных</a:t>
            </a:r>
          </a:p>
          <a:p>
            <a:r>
              <a:rPr lang="ru-RU" sz="2000" b="1" dirty="0">
                <a:latin typeface="Montserrat" pitchFamily="2" charset="-52"/>
              </a:rPr>
              <a:t>консультаций</a:t>
            </a:r>
          </a:p>
          <a:p>
            <a:r>
              <a:rPr lang="ru-RU" sz="2000" b="1" dirty="0">
                <a:latin typeface="Montserrat" pitchFamily="2" charset="-52"/>
              </a:rPr>
              <a:t>психологов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786A966-0487-4774-9AC1-198C5EF9FB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03" y="405601"/>
            <a:ext cx="4615607" cy="89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7557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237" y="416051"/>
            <a:ext cx="3382860" cy="7809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7231" y="1463734"/>
            <a:ext cx="834395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8000" b="1" dirty="0">
                <a:latin typeface="Montserrat" pitchFamily="2" charset="-52"/>
              </a:rPr>
              <a:t>НОВЫЕ ЛЮДИ</a:t>
            </a:r>
            <a:endParaRPr lang="ru-RU" sz="4000" b="1" dirty="0">
              <a:latin typeface="Montserrat" pitchFamily="2" charset="-5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32283" y="3520423"/>
            <a:ext cx="79861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8000" b="1" dirty="0">
                <a:latin typeface="Montserrat" pitchFamily="2" charset="-52"/>
              </a:rPr>
              <a:t>+</a:t>
            </a:r>
            <a:endParaRPr lang="ru-RU" sz="4000" b="1" dirty="0">
              <a:latin typeface="Montserrat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58" y="3053872"/>
            <a:ext cx="2256542" cy="225654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730" y="3053872"/>
            <a:ext cx="2256542" cy="22565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911" y="3053872"/>
            <a:ext cx="2256542" cy="225654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3346" y="5377058"/>
            <a:ext cx="14446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latin typeface="Montserrat" pitchFamily="2" charset="-52"/>
              </a:rPr>
              <a:t>Андрей</a:t>
            </a:r>
          </a:p>
          <a:p>
            <a:pPr algn="ctr"/>
            <a:r>
              <a:rPr lang="ru-RU" sz="2000" b="1" dirty="0" err="1">
                <a:latin typeface="Montserrat" pitchFamily="2" charset="-52"/>
              </a:rPr>
              <a:t>Попонин</a:t>
            </a:r>
            <a:endParaRPr lang="ru-RU" sz="1000" b="1" dirty="0">
              <a:latin typeface="Montserrat" pitchFamily="2" charset="-5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81253" y="5377058"/>
            <a:ext cx="14814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latin typeface="Montserrat" pitchFamily="2" charset="-52"/>
              </a:rPr>
              <a:t>Юлия</a:t>
            </a:r>
          </a:p>
          <a:p>
            <a:pPr algn="ctr"/>
            <a:r>
              <a:rPr lang="ru-RU" sz="2000" b="1" dirty="0" err="1">
                <a:latin typeface="Montserrat" pitchFamily="2" charset="-52"/>
              </a:rPr>
              <a:t>Ратанова</a:t>
            </a:r>
            <a:endParaRPr lang="ru-RU" sz="2000" b="1" dirty="0">
              <a:latin typeface="Montserrat" pitchFamily="2" charset="-5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71581" y="5377058"/>
            <a:ext cx="15392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latin typeface="Montserrat" pitchFamily="2" charset="-52"/>
              </a:rPr>
              <a:t>Ольга</a:t>
            </a:r>
          </a:p>
          <a:p>
            <a:pPr algn="ctr"/>
            <a:r>
              <a:rPr lang="ru-RU" sz="2000" b="1" dirty="0" err="1">
                <a:latin typeface="Montserrat" pitchFamily="2" charset="-52"/>
              </a:rPr>
              <a:t>Бикузина</a:t>
            </a:r>
            <a:endParaRPr lang="ru-RU" sz="2000" b="1" dirty="0">
              <a:latin typeface="Montserrat" pitchFamily="2" charset="-52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06BA208-D953-455F-BD0D-C17C3497104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03" y="405601"/>
            <a:ext cx="4615607" cy="89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28574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237" y="416051"/>
            <a:ext cx="3382860" cy="7809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58280" y="2828835"/>
            <a:ext cx="52052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Montserrat" pitchFamily="2" charset="-52"/>
              </a:rPr>
              <a:t>Регулярный </a:t>
            </a:r>
          </a:p>
          <a:p>
            <a:r>
              <a:rPr lang="ru-RU" sz="3600" b="1" dirty="0">
                <a:latin typeface="Montserrat" pitchFamily="2" charset="-52"/>
              </a:rPr>
              <a:t>подростковый клуб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FC680FB-2446-4276-AB90-C27E4848EF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03" y="405601"/>
            <a:ext cx="4615607" cy="890851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3E254772-7A45-4D33-BC39-2B5F555C0B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86" b="10926"/>
          <a:stretch/>
        </p:blipFill>
        <p:spPr bwMode="auto">
          <a:xfrm>
            <a:off x="901699" y="1812835"/>
            <a:ext cx="4615606" cy="3857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9724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237" y="416051"/>
            <a:ext cx="3382860" cy="7809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3903" y="1685835"/>
            <a:ext cx="105849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Montserrat" pitchFamily="2" charset="-52"/>
              </a:rPr>
              <a:t>Наставничество </a:t>
            </a:r>
          </a:p>
          <a:p>
            <a:r>
              <a:rPr lang="ru-RU" sz="3600" b="1" dirty="0">
                <a:latin typeface="Montserrat" pitchFamily="2" charset="-52"/>
              </a:rPr>
              <a:t>Совместно с фондом «Солнечный город»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FC680FB-2446-4276-AB90-C27E4848EF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03" y="405601"/>
            <a:ext cx="4615607" cy="8908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AEB5B3-F2E6-45DD-907B-C1E1DAF4460A}"/>
              </a:ext>
            </a:extLst>
          </p:cNvPr>
          <p:cNvSpPr txBox="1"/>
          <p:nvPr/>
        </p:nvSpPr>
        <p:spPr>
          <a:xfrm>
            <a:off x="503902" y="3089364"/>
            <a:ext cx="1002069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Montserrat" pitchFamily="2" charset="-52"/>
              </a:rPr>
              <a:t>• Реализация наставничества при поддержке самого опытного </a:t>
            </a:r>
          </a:p>
          <a:p>
            <a:r>
              <a:rPr lang="ru-RU" sz="2000" b="1" dirty="0">
                <a:latin typeface="Montserrat" pitchFamily="2" charset="-52"/>
              </a:rPr>
              <a:t>в этой сфере фонда (26 регионов РФ + 3 Казахстан)</a:t>
            </a:r>
          </a:p>
          <a:p>
            <a:endParaRPr lang="ru-RU" sz="2000" b="1" dirty="0">
              <a:latin typeface="Montserrat" pitchFamily="2" charset="-52"/>
            </a:endParaRPr>
          </a:p>
          <a:p>
            <a:r>
              <a:rPr lang="ru-RU" sz="2000" b="1" dirty="0">
                <a:latin typeface="Montserrat" pitchFamily="2" charset="-52"/>
              </a:rPr>
              <a:t>• Финансовая поддержка проекта со стороны фонда СГ</a:t>
            </a:r>
          </a:p>
          <a:p>
            <a:endParaRPr lang="ru-RU" sz="2000" b="1" dirty="0">
              <a:latin typeface="Montserrat" pitchFamily="2" charset="-52"/>
            </a:endParaRPr>
          </a:p>
          <a:p>
            <a:r>
              <a:rPr lang="ru-RU" sz="2000" b="1" dirty="0">
                <a:latin typeface="Montserrat" pitchFamily="2" charset="-52"/>
              </a:rPr>
              <a:t>• Уже есть обученная команда, готовая работать в этом направлении </a:t>
            </a:r>
          </a:p>
        </p:txBody>
      </p:sp>
    </p:spTree>
    <p:extLst>
      <p:ext uri="{BB962C8B-B14F-4D97-AF65-F5344CB8AC3E}">
        <p14:creationId xmlns:p14="http://schemas.microsoft.com/office/powerpoint/2010/main" val="116836939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237" y="416051"/>
            <a:ext cx="3382860" cy="7809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3903" y="1685835"/>
            <a:ext cx="82381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Montserrat" pitchFamily="2" charset="-52"/>
              </a:rPr>
              <a:t>Ежегодные мероприятия </a:t>
            </a:r>
          </a:p>
          <a:p>
            <a:r>
              <a:rPr lang="ru-RU" sz="3600" b="1" dirty="0">
                <a:latin typeface="Montserrat" pitchFamily="2" charset="-52"/>
              </a:rPr>
              <a:t>при поддержке </a:t>
            </a:r>
            <a:r>
              <a:rPr lang="ru-RU" sz="3600" b="1" dirty="0" err="1">
                <a:latin typeface="Montserrat" pitchFamily="2" charset="-52"/>
              </a:rPr>
              <a:t>Минсоц</a:t>
            </a:r>
            <a:r>
              <a:rPr lang="ru-RU" sz="3600" b="1" dirty="0">
                <a:latin typeface="Montserrat" pitchFamily="2" charset="-52"/>
              </a:rPr>
              <a:t> и УСЗН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FC680FB-2446-4276-AB90-C27E4848EF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03" y="405601"/>
            <a:ext cx="4615607" cy="8908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AEB5B3-F2E6-45DD-907B-C1E1DAF4460A}"/>
              </a:ext>
            </a:extLst>
          </p:cNvPr>
          <p:cNvSpPr txBox="1"/>
          <p:nvPr/>
        </p:nvSpPr>
        <p:spPr>
          <a:xfrm>
            <a:off x="503902" y="3089364"/>
            <a:ext cx="1097928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Montserrat" pitchFamily="2" charset="-52"/>
              </a:rPr>
              <a:t>• Семинар по вопросам поддержки замещающих семей с форматом </a:t>
            </a:r>
          </a:p>
          <a:p>
            <a:r>
              <a:rPr lang="ru-RU" sz="2000" b="1" dirty="0">
                <a:latin typeface="Montserrat" pitchFamily="2" charset="-52"/>
              </a:rPr>
              <a:t>«открытого микрофона», когда на вопросы могут ответить представители </a:t>
            </a:r>
          </a:p>
          <a:p>
            <a:r>
              <a:rPr lang="ru-RU" sz="2000" b="1" dirty="0">
                <a:latin typeface="Montserrat" pitchFamily="2" charset="-52"/>
              </a:rPr>
              <a:t>профильных ведомств, а не за всех отдувается управление и министерство.</a:t>
            </a:r>
          </a:p>
          <a:p>
            <a:endParaRPr lang="ru-RU" sz="2000" b="1" dirty="0">
              <a:latin typeface="Montserrat" pitchFamily="2" charset="-52"/>
            </a:endParaRPr>
          </a:p>
          <a:p>
            <a:r>
              <a:rPr lang="ru-RU" sz="2000" b="1" dirty="0">
                <a:latin typeface="Montserrat" pitchFamily="2" charset="-52"/>
              </a:rPr>
              <a:t>• Фестиваль замещающих семей – как самое крупное мероприятие года, </a:t>
            </a:r>
          </a:p>
          <a:p>
            <a:r>
              <a:rPr lang="ru-RU" sz="2000" b="1" dirty="0">
                <a:latin typeface="Montserrat" pitchFamily="2" charset="-52"/>
              </a:rPr>
              <a:t>в котором дети и семьи могут показать творческие номера, получить </a:t>
            </a:r>
          </a:p>
          <a:p>
            <a:r>
              <a:rPr lang="ru-RU" sz="2000" b="1" dirty="0">
                <a:latin typeface="Montserrat" pitchFamily="2" charset="-52"/>
              </a:rPr>
              <a:t>грамотные консультации специалистов и просто встретиться для общения </a:t>
            </a:r>
          </a:p>
          <a:p>
            <a:r>
              <a:rPr lang="ru-RU" sz="2000" b="1" dirty="0">
                <a:latin typeface="Montserrat" pitchFamily="2" charset="-52"/>
              </a:rPr>
              <a:t>и </a:t>
            </a:r>
            <a:r>
              <a:rPr lang="ru-RU" sz="2000" b="1" dirty="0" err="1">
                <a:latin typeface="Montserrat" pitchFamily="2" charset="-52"/>
              </a:rPr>
              <a:t>поддеркжи</a:t>
            </a:r>
            <a:endParaRPr lang="ru-RU" sz="2000" b="1" dirty="0"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83661575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237" y="416051"/>
            <a:ext cx="3382860" cy="7809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3903" y="1685835"/>
            <a:ext cx="88104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Montserrat" pitchFamily="2" charset="-52"/>
              </a:rPr>
              <a:t>Методический центр </a:t>
            </a:r>
          </a:p>
          <a:p>
            <a:r>
              <a:rPr lang="ru-RU" sz="3600" b="1" dirty="0">
                <a:latin typeface="Montserrat" pitchFamily="2" charset="-52"/>
              </a:rPr>
              <a:t>для специалистов сферы детства: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FC680FB-2446-4276-AB90-C27E4848EF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03" y="405601"/>
            <a:ext cx="4615607" cy="8908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AEB5B3-F2E6-45DD-907B-C1E1DAF4460A}"/>
              </a:ext>
            </a:extLst>
          </p:cNvPr>
          <p:cNvSpPr txBox="1"/>
          <p:nvPr/>
        </p:nvSpPr>
        <p:spPr>
          <a:xfrm>
            <a:off x="503902" y="3089364"/>
            <a:ext cx="858119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Montserrat" pitchFamily="2" charset="-52"/>
              </a:rPr>
              <a:t>• привлечение лучших практик работы с детьми-сиротами </a:t>
            </a:r>
          </a:p>
          <a:p>
            <a:r>
              <a:rPr lang="ru-RU" sz="2000" b="1" dirty="0">
                <a:latin typeface="Montserrat" pitchFamily="2" charset="-52"/>
              </a:rPr>
              <a:t>и детьми из семей СОП;</a:t>
            </a:r>
          </a:p>
          <a:p>
            <a:endParaRPr lang="ru-RU" sz="2000" b="1" dirty="0">
              <a:latin typeface="Montserrat" pitchFamily="2" charset="-52"/>
            </a:endParaRPr>
          </a:p>
          <a:p>
            <a:r>
              <a:rPr lang="ru-RU" sz="2000" b="1" dirty="0">
                <a:latin typeface="Montserrat" pitchFamily="2" charset="-52"/>
              </a:rPr>
              <a:t>• Обучение специалистов любых категорий </a:t>
            </a:r>
          </a:p>
          <a:p>
            <a:r>
              <a:rPr lang="ru-RU" sz="2000" b="1" dirty="0">
                <a:latin typeface="Montserrat" pitchFamily="2" charset="-52"/>
              </a:rPr>
              <a:t>по запросу (семинары, вебинары);</a:t>
            </a:r>
          </a:p>
          <a:p>
            <a:endParaRPr lang="ru-RU" sz="2000" b="1" dirty="0">
              <a:latin typeface="Montserrat" pitchFamily="2" charset="-52"/>
            </a:endParaRPr>
          </a:p>
          <a:p>
            <a:r>
              <a:rPr lang="ru-RU" sz="2000" b="1" dirty="0">
                <a:latin typeface="Montserrat" pitchFamily="2" charset="-52"/>
              </a:rPr>
              <a:t>• Взаимодействие с регионами ПФО по развитию </a:t>
            </a:r>
          </a:p>
          <a:p>
            <a:r>
              <a:rPr lang="ru-RU" sz="2000" b="1" dirty="0">
                <a:latin typeface="Montserrat" pitchFamily="2" charset="-52"/>
              </a:rPr>
              <a:t>института профессиональной помощи</a:t>
            </a:r>
          </a:p>
        </p:txBody>
      </p:sp>
    </p:spTree>
    <p:extLst>
      <p:ext uri="{BB962C8B-B14F-4D97-AF65-F5344CB8AC3E}">
        <p14:creationId xmlns:p14="http://schemas.microsoft.com/office/powerpoint/2010/main" val="280508713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237" y="416051"/>
            <a:ext cx="3382860" cy="7809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3903" y="1685835"/>
            <a:ext cx="53559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Montserrat" pitchFamily="2" charset="-52"/>
              </a:rPr>
              <a:t>Книга замещающих </a:t>
            </a:r>
          </a:p>
          <a:p>
            <a:r>
              <a:rPr lang="ru-RU" sz="3600" b="1" dirty="0">
                <a:latin typeface="Montserrat" pitchFamily="2" charset="-52"/>
              </a:rPr>
              <a:t>семей Удмуртии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FC680FB-2446-4276-AB90-C27E4848EF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03" y="405601"/>
            <a:ext cx="4615607" cy="8908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AEB5B3-F2E6-45DD-907B-C1E1DAF4460A}"/>
              </a:ext>
            </a:extLst>
          </p:cNvPr>
          <p:cNvSpPr txBox="1"/>
          <p:nvPr/>
        </p:nvSpPr>
        <p:spPr>
          <a:xfrm>
            <a:off x="503902" y="3089364"/>
            <a:ext cx="1079173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Montserrat" pitchFamily="2" charset="-52"/>
              </a:rPr>
              <a:t>• Оформление историй различного опыта приемных семей в одной книге, </a:t>
            </a:r>
          </a:p>
          <a:p>
            <a:r>
              <a:rPr lang="ru-RU" sz="2000" b="1" dirty="0">
                <a:latin typeface="Montserrat" pitchFamily="2" charset="-52"/>
              </a:rPr>
              <a:t>как своеобразное пособие для кандидатов;</a:t>
            </a:r>
          </a:p>
          <a:p>
            <a:endParaRPr lang="ru-RU" sz="2000" b="1" dirty="0">
              <a:latin typeface="Montserrat" pitchFamily="2" charset="-52"/>
            </a:endParaRPr>
          </a:p>
          <a:p>
            <a:r>
              <a:rPr lang="ru-RU" sz="2000" b="1" dirty="0">
                <a:latin typeface="Montserrat" pitchFamily="2" charset="-52"/>
              </a:rPr>
              <a:t>• Презентация книги с участием и при поддержке органов власти.</a:t>
            </a:r>
          </a:p>
          <a:p>
            <a:endParaRPr lang="ru-RU" sz="2000" b="1" dirty="0">
              <a:latin typeface="Montserrat" pitchFamily="2" charset="-52"/>
            </a:endParaRPr>
          </a:p>
          <a:p>
            <a:endParaRPr lang="ru-RU" sz="2000" b="1" dirty="0"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13561556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237" y="416051"/>
            <a:ext cx="3382860" cy="7809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3903" y="1685835"/>
            <a:ext cx="68355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Montserrat" pitchFamily="2" charset="-52"/>
              </a:rPr>
              <a:t>Социальная карта</a:t>
            </a:r>
          </a:p>
          <a:p>
            <a:r>
              <a:rPr lang="ru-RU" sz="3600" b="1" dirty="0">
                <a:latin typeface="Montserrat" pitchFamily="2" charset="-52"/>
              </a:rPr>
              <a:t>«замещающего родителя»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FC680FB-2446-4276-AB90-C27E4848EF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03" y="405601"/>
            <a:ext cx="4615607" cy="8908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AEB5B3-F2E6-45DD-907B-C1E1DAF4460A}"/>
              </a:ext>
            </a:extLst>
          </p:cNvPr>
          <p:cNvSpPr txBox="1"/>
          <p:nvPr/>
        </p:nvSpPr>
        <p:spPr>
          <a:xfrm>
            <a:off x="503902" y="3089364"/>
            <a:ext cx="1146660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Montserrat" pitchFamily="2" charset="-52"/>
              </a:rPr>
              <a:t>• Проект направлен на предоставление фиксированных скидок от партнеров;</a:t>
            </a:r>
          </a:p>
          <a:p>
            <a:endParaRPr lang="ru-RU" sz="2000" b="1" dirty="0">
              <a:latin typeface="Montserrat" pitchFamily="2" charset="-52"/>
            </a:endParaRPr>
          </a:p>
          <a:p>
            <a:r>
              <a:rPr lang="ru-RU" sz="2000" b="1" dirty="0">
                <a:latin typeface="Montserrat" pitchFamily="2" charset="-52"/>
              </a:rPr>
              <a:t>• При регистрации человек сразу «подключается» к сообществу, узнает о нем,</a:t>
            </a:r>
          </a:p>
          <a:p>
            <a:r>
              <a:rPr lang="ru-RU" sz="2000" b="1" dirty="0">
                <a:latin typeface="Montserrat" pitchFamily="2" charset="-52"/>
              </a:rPr>
              <a:t>может обращаться за помощью как родителей, так и специалистов;</a:t>
            </a:r>
          </a:p>
          <a:p>
            <a:endParaRPr lang="ru-RU" sz="2000" b="1" dirty="0">
              <a:latin typeface="Montserrat" pitchFamily="2" charset="-52"/>
            </a:endParaRPr>
          </a:p>
          <a:p>
            <a:r>
              <a:rPr lang="ru-RU" sz="2000" b="1" dirty="0">
                <a:latin typeface="Montserrat" pitchFamily="2" charset="-52"/>
              </a:rPr>
              <a:t>• В условиях изменений экономики – наличие скидочной карты большой бонус.</a:t>
            </a:r>
          </a:p>
        </p:txBody>
      </p:sp>
    </p:spTree>
    <p:extLst>
      <p:ext uri="{BB962C8B-B14F-4D97-AF65-F5344CB8AC3E}">
        <p14:creationId xmlns:p14="http://schemas.microsoft.com/office/powerpoint/2010/main" val="2764513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237" y="416051"/>
            <a:ext cx="3382860" cy="7809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3903" y="1685835"/>
            <a:ext cx="67665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Montserrat" pitchFamily="2" charset="-52"/>
              </a:rPr>
              <a:t>Чат-бот информационной</a:t>
            </a:r>
          </a:p>
          <a:p>
            <a:r>
              <a:rPr lang="ru-RU" sz="3600" b="1" dirty="0">
                <a:latin typeface="Montserrat" pitchFamily="2" charset="-52"/>
              </a:rPr>
              <a:t>поддержки опекуна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FC680FB-2446-4276-AB90-C27E4848EF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03" y="405601"/>
            <a:ext cx="4615607" cy="8908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AEB5B3-F2E6-45DD-907B-C1E1DAF4460A}"/>
              </a:ext>
            </a:extLst>
          </p:cNvPr>
          <p:cNvSpPr txBox="1"/>
          <p:nvPr/>
        </p:nvSpPr>
        <p:spPr>
          <a:xfrm>
            <a:off x="503902" y="3089364"/>
            <a:ext cx="1146980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Montserrat" pitchFamily="2" charset="-52"/>
              </a:rPr>
              <a:t>• Получение информации для категории граждан, с целью снизить нагрузку</a:t>
            </a:r>
          </a:p>
          <a:p>
            <a:r>
              <a:rPr lang="ru-RU" sz="2000" b="1" dirty="0">
                <a:latin typeface="Montserrat" pitchFamily="2" charset="-52"/>
              </a:rPr>
              <a:t>на сотрудников ОСЗН и других ведомств. </a:t>
            </a:r>
          </a:p>
          <a:p>
            <a:endParaRPr lang="ru-RU" sz="2000" b="1" dirty="0">
              <a:latin typeface="Montserrat" pitchFamily="2" charset="-52"/>
            </a:endParaRPr>
          </a:p>
          <a:p>
            <a:r>
              <a:rPr lang="ru-RU" sz="2000" b="1" dirty="0">
                <a:latin typeface="Montserrat" pitchFamily="2" charset="-52"/>
              </a:rPr>
              <a:t>• Чат бот будет подключен к дополняемой базе данных, в рамках которой </a:t>
            </a:r>
          </a:p>
          <a:p>
            <a:r>
              <a:rPr lang="ru-RU" sz="2000" b="1" dirty="0">
                <a:latin typeface="Montserrat" pitchFamily="2" charset="-52"/>
              </a:rPr>
              <a:t>мы сможем «освежать» информацию.</a:t>
            </a:r>
          </a:p>
          <a:p>
            <a:endParaRPr lang="ru-RU" sz="2000" b="1" dirty="0">
              <a:latin typeface="Montserrat" pitchFamily="2" charset="-52"/>
            </a:endParaRPr>
          </a:p>
          <a:p>
            <a:r>
              <a:rPr lang="ru-RU" sz="2000" b="1" dirty="0">
                <a:latin typeface="Montserrat" pitchFamily="2" charset="-52"/>
              </a:rPr>
              <a:t>• Несколькими «кликами» человек получит информацию о суммах поддержки, </a:t>
            </a:r>
          </a:p>
          <a:p>
            <a:r>
              <a:rPr lang="ru-RU" sz="2000" b="1" dirty="0">
                <a:latin typeface="Montserrat" pitchFamily="2" charset="-52"/>
              </a:rPr>
              <a:t>необходимых документах для приема ребенка в семью, адреса и номера ШПР,</a:t>
            </a:r>
          </a:p>
          <a:p>
            <a:r>
              <a:rPr lang="ru-RU" sz="2000" b="1" dirty="0">
                <a:latin typeface="Montserrat" pitchFamily="2" charset="-52"/>
              </a:rPr>
              <a:t>номера координаторов Клубов приемных семей и многое другое.</a:t>
            </a:r>
          </a:p>
        </p:txBody>
      </p:sp>
    </p:spTree>
    <p:extLst>
      <p:ext uri="{BB962C8B-B14F-4D97-AF65-F5344CB8AC3E}">
        <p14:creationId xmlns:p14="http://schemas.microsoft.com/office/powerpoint/2010/main" val="305593889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26036" y="1079889"/>
            <a:ext cx="6154250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3900" b="1" dirty="0">
                <a:solidFill>
                  <a:srgbClr val="FC9820"/>
                </a:solidFill>
                <a:latin typeface="Montserrat" pitchFamily="2" charset="-52"/>
              </a:rPr>
              <a:t>200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237" y="416051"/>
            <a:ext cx="3382860" cy="7809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97555" y="4193747"/>
            <a:ext cx="568777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latin typeface="Montserrat" pitchFamily="2" charset="-52"/>
              </a:rPr>
              <a:t>замещающих</a:t>
            </a:r>
          </a:p>
          <a:p>
            <a:r>
              <a:rPr lang="ru-RU" sz="3200" b="1" dirty="0">
                <a:latin typeface="Montserrat" pitchFamily="2" charset="-52"/>
              </a:rPr>
              <a:t>семей принимают</a:t>
            </a:r>
          </a:p>
          <a:p>
            <a:r>
              <a:rPr lang="ru-RU" sz="3200" b="1" dirty="0">
                <a:latin typeface="Montserrat" pitchFamily="2" charset="-52"/>
              </a:rPr>
              <a:t>участие в деятельности </a:t>
            </a:r>
          </a:p>
          <a:p>
            <a:r>
              <a:rPr lang="ru-RU" sz="3200" b="1" dirty="0">
                <a:latin typeface="Montserrat" pitchFamily="2" charset="-52"/>
              </a:rPr>
              <a:t>клуба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E3B7656-9B86-4E61-B181-2923979F4E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03" y="405601"/>
            <a:ext cx="4615607" cy="89085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C540AAB-F649-42E3-BC84-861E1AB58D91}"/>
              </a:ext>
            </a:extLst>
          </p:cNvPr>
          <p:cNvSpPr txBox="1"/>
          <p:nvPr/>
        </p:nvSpPr>
        <p:spPr>
          <a:xfrm>
            <a:off x="-10019874" y="1079889"/>
            <a:ext cx="5769529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3900" b="1" dirty="0">
                <a:solidFill>
                  <a:srgbClr val="FC9820"/>
                </a:solidFill>
                <a:latin typeface="Montserrat" pitchFamily="2" charset="-52"/>
              </a:rPr>
              <a:t>295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496FEC-E432-4BA8-A1D4-60A89AD80B8D}"/>
              </a:ext>
            </a:extLst>
          </p:cNvPr>
          <p:cNvSpPr txBox="1"/>
          <p:nvPr/>
        </p:nvSpPr>
        <p:spPr>
          <a:xfrm>
            <a:off x="13017396" y="4198952"/>
            <a:ext cx="541526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latin typeface="Montserrat" pitchFamily="2" charset="-52"/>
              </a:rPr>
              <a:t>детей воспитываются</a:t>
            </a:r>
          </a:p>
          <a:p>
            <a:r>
              <a:rPr lang="ru-RU" sz="3200" b="1" dirty="0">
                <a:latin typeface="Montserrat" pitchFamily="2" charset="-52"/>
              </a:rPr>
              <a:t>в семьях клуба</a:t>
            </a:r>
          </a:p>
          <a:p>
            <a:r>
              <a:rPr lang="ru-RU" sz="3200" b="1" dirty="0">
                <a:latin typeface="Montserrat" pitchFamily="2" charset="-52"/>
              </a:rPr>
              <a:t>и эта цифра постоянно</a:t>
            </a:r>
          </a:p>
          <a:p>
            <a:r>
              <a:rPr lang="ru-RU" sz="3200" b="1" dirty="0">
                <a:latin typeface="Montserrat" pitchFamily="2" charset="-52"/>
              </a:rPr>
              <a:t>растет</a:t>
            </a:r>
          </a:p>
        </p:txBody>
      </p:sp>
    </p:spTree>
    <p:extLst>
      <p:ext uri="{BB962C8B-B14F-4D97-AF65-F5344CB8AC3E}">
        <p14:creationId xmlns:p14="http://schemas.microsoft.com/office/powerpoint/2010/main" val="313719934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237" y="416051"/>
            <a:ext cx="3382860" cy="7809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3903" y="1685835"/>
            <a:ext cx="67970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Montserrat" pitchFamily="2" charset="-52"/>
              </a:rPr>
              <a:t>«Чемодан в общагу»</a:t>
            </a:r>
          </a:p>
          <a:p>
            <a:r>
              <a:rPr lang="ru-RU" sz="3600" b="1" dirty="0">
                <a:latin typeface="Montserrat" pitchFamily="2" charset="-52"/>
              </a:rPr>
              <a:t>Проект адресной помощи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FC680FB-2446-4276-AB90-C27E4848EF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03" y="405601"/>
            <a:ext cx="4615607" cy="8908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AEB5B3-F2E6-45DD-907B-C1E1DAF4460A}"/>
              </a:ext>
            </a:extLst>
          </p:cNvPr>
          <p:cNvSpPr txBox="1"/>
          <p:nvPr/>
        </p:nvSpPr>
        <p:spPr>
          <a:xfrm>
            <a:off x="503902" y="3089364"/>
            <a:ext cx="1162209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Montserrat" pitchFamily="2" charset="-52"/>
              </a:rPr>
              <a:t>• Очень часто выпускники семей, учреждений абсолютно не знают, </a:t>
            </a:r>
          </a:p>
          <a:p>
            <a:r>
              <a:rPr lang="ru-RU" sz="2000" b="1" dirty="0">
                <a:latin typeface="Montserrat" pitchFamily="2" charset="-52"/>
              </a:rPr>
              <a:t>что им нужно в будущей жизни. «Чемодан» – это мера помощи, когда ребенку </a:t>
            </a:r>
          </a:p>
          <a:p>
            <a:r>
              <a:rPr lang="ru-RU" sz="2000" b="1" dirty="0">
                <a:latin typeface="Montserrat" pitchFamily="2" charset="-52"/>
              </a:rPr>
              <a:t>выдается по списку ряд вещей (хозяйственные принадлежности, </a:t>
            </a:r>
          </a:p>
          <a:p>
            <a:r>
              <a:rPr lang="ru-RU" sz="2000" b="1" dirty="0">
                <a:latin typeface="Montserrat" pitchFamily="2" charset="-52"/>
              </a:rPr>
              <a:t>повседневные вещи), которые предоставляют партнеры проекта.</a:t>
            </a:r>
          </a:p>
          <a:p>
            <a:endParaRPr lang="ru-RU" sz="2000" b="1" dirty="0">
              <a:latin typeface="Montserrat" pitchFamily="2" charset="-52"/>
            </a:endParaRPr>
          </a:p>
          <a:p>
            <a:r>
              <a:rPr lang="ru-RU" sz="2000" b="1" dirty="0">
                <a:latin typeface="Montserrat" pitchFamily="2" charset="-52"/>
              </a:rPr>
              <a:t>• Мы понимаем, что данная мера не отменяет денег, что есть на счетах, </a:t>
            </a:r>
          </a:p>
          <a:p>
            <a:r>
              <a:rPr lang="ru-RU" sz="2000" b="1" dirty="0">
                <a:latin typeface="Montserrat" pitchFamily="2" charset="-52"/>
              </a:rPr>
              <a:t>закупки вещей образовательными организациями, это скорее проект в помощь,</a:t>
            </a:r>
          </a:p>
          <a:p>
            <a:r>
              <a:rPr lang="ru-RU" sz="2000" b="1" dirty="0">
                <a:latin typeface="Montserrat" pitchFamily="2" charset="-52"/>
              </a:rPr>
              <a:t>особенно там, где опекуны не могут порой позволить себе больших расходов.</a:t>
            </a:r>
          </a:p>
        </p:txBody>
      </p:sp>
    </p:spTree>
    <p:extLst>
      <p:ext uri="{BB962C8B-B14F-4D97-AF65-F5344CB8AC3E}">
        <p14:creationId xmlns:p14="http://schemas.microsoft.com/office/powerpoint/2010/main" val="11076191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237" y="416051"/>
            <a:ext cx="3382860" cy="7809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3903" y="1685835"/>
            <a:ext cx="62808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Montserrat" pitchFamily="2" charset="-52"/>
              </a:rPr>
              <a:t>Клубы приемных семей</a:t>
            </a:r>
          </a:p>
          <a:p>
            <a:r>
              <a:rPr lang="ru-RU" sz="3600" b="1" dirty="0">
                <a:latin typeface="Montserrat" pitchFamily="2" charset="-52"/>
              </a:rPr>
              <a:t>во всех МО Удмуртии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FC680FB-2446-4276-AB90-C27E4848EF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03" y="405601"/>
            <a:ext cx="4615607" cy="8908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AEB5B3-F2E6-45DD-907B-C1E1DAF4460A}"/>
              </a:ext>
            </a:extLst>
          </p:cNvPr>
          <p:cNvSpPr txBox="1"/>
          <p:nvPr/>
        </p:nvSpPr>
        <p:spPr>
          <a:xfrm>
            <a:off x="503902" y="3089364"/>
            <a:ext cx="11705448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Montserrat" pitchFamily="2" charset="-52"/>
              </a:rPr>
              <a:t>• Мы видим целью сформировать устойчивые сообщества в каждом районе</a:t>
            </a:r>
          </a:p>
          <a:p>
            <a:r>
              <a:rPr lang="ru-RU" sz="2000" b="1" dirty="0">
                <a:latin typeface="Montserrat" pitchFamily="2" charset="-52"/>
              </a:rPr>
              <a:t>нашего региона, это позволит нам обеспечить помощь любой семей </a:t>
            </a:r>
          </a:p>
          <a:p>
            <a:r>
              <a:rPr lang="ru-RU" sz="2000" b="1" dirty="0">
                <a:latin typeface="Montserrat" pitchFamily="2" charset="-52"/>
              </a:rPr>
              <a:t>в формате «в течение 15 минут», что порой бывает жизненно необходимо, </a:t>
            </a:r>
          </a:p>
          <a:p>
            <a:r>
              <a:rPr lang="ru-RU" sz="2000" b="1" dirty="0">
                <a:latin typeface="Montserrat" pitchFamily="2" charset="-52"/>
              </a:rPr>
              <a:t>особенно в кризисе адаптации или подростковом возрасте, когда решение</a:t>
            </a:r>
          </a:p>
          <a:p>
            <a:r>
              <a:rPr lang="ru-RU" sz="2000" b="1" dirty="0">
                <a:latin typeface="Montserrat" pitchFamily="2" charset="-52"/>
              </a:rPr>
              <a:t>о возврате ребенка в учреждение, по факту, почти сиюминутное. </a:t>
            </a:r>
          </a:p>
          <a:p>
            <a:endParaRPr lang="ru-RU" sz="2000" b="1" dirty="0">
              <a:latin typeface="Montserrat" pitchFamily="2" charset="-52"/>
            </a:endParaRPr>
          </a:p>
          <a:p>
            <a:r>
              <a:rPr lang="ru-RU" sz="2000" b="1" dirty="0">
                <a:latin typeface="Montserrat" pitchFamily="2" charset="-52"/>
              </a:rPr>
              <a:t>• Мы видим целью развивать уникальные черты каждого клуба, чтобы эти черты</a:t>
            </a:r>
          </a:p>
          <a:p>
            <a:r>
              <a:rPr lang="ru-RU" sz="2000" b="1" dirty="0">
                <a:latin typeface="Montserrat" pitchFamily="2" charset="-52"/>
              </a:rPr>
              <a:t>работали на репутацию родителей в районе. Как следствие мы видимо развитие</a:t>
            </a:r>
          </a:p>
          <a:p>
            <a:r>
              <a:rPr lang="ru-RU" sz="2000" b="1" dirty="0">
                <a:latin typeface="Montserrat" pitchFamily="2" charset="-52"/>
              </a:rPr>
              <a:t>сети профильных НКО (в форматах АНО, РОО и прочих), которые бы </a:t>
            </a:r>
          </a:p>
          <a:p>
            <a:r>
              <a:rPr lang="ru-RU" sz="2000" b="1" dirty="0">
                <a:latin typeface="Montserrat" pitchFamily="2" charset="-52"/>
              </a:rPr>
              <a:t>реализовывали самостоятельные проекты.</a:t>
            </a:r>
          </a:p>
        </p:txBody>
      </p:sp>
    </p:spTree>
    <p:extLst>
      <p:ext uri="{BB962C8B-B14F-4D97-AF65-F5344CB8AC3E}">
        <p14:creationId xmlns:p14="http://schemas.microsoft.com/office/powerpoint/2010/main" val="396230801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237" y="416051"/>
            <a:ext cx="3382860" cy="7809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3903" y="1685835"/>
            <a:ext cx="55579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Montserrat" pitchFamily="2" charset="-52"/>
              </a:rPr>
              <a:t>Работа и стажировка</a:t>
            </a:r>
          </a:p>
          <a:p>
            <a:r>
              <a:rPr lang="ru-RU" sz="3600" b="1" dirty="0">
                <a:latin typeface="Montserrat" pitchFamily="2" charset="-52"/>
              </a:rPr>
              <a:t>Для подростков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FC680FB-2446-4276-AB90-C27E4848EF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03" y="405601"/>
            <a:ext cx="4615607" cy="8908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AEB5B3-F2E6-45DD-907B-C1E1DAF4460A}"/>
              </a:ext>
            </a:extLst>
          </p:cNvPr>
          <p:cNvSpPr txBox="1"/>
          <p:nvPr/>
        </p:nvSpPr>
        <p:spPr>
          <a:xfrm>
            <a:off x="503902" y="3089364"/>
            <a:ext cx="1023549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Montserrat" pitchFamily="2" charset="-52"/>
              </a:rPr>
              <a:t>• Профориентация и социализация детей</a:t>
            </a:r>
          </a:p>
          <a:p>
            <a:r>
              <a:rPr lang="ru-RU" sz="2000" b="1" dirty="0">
                <a:latin typeface="Montserrat" pitchFamily="2" charset="-52"/>
              </a:rPr>
              <a:t>• Обучение финансовой грамотности</a:t>
            </a:r>
          </a:p>
          <a:p>
            <a:r>
              <a:rPr lang="ru-RU" sz="2000" b="1" dirty="0">
                <a:latin typeface="Montserrat" pitchFamily="2" charset="-52"/>
              </a:rPr>
              <a:t>• Работа с синдромом «сироты» и «мне все должны»</a:t>
            </a:r>
          </a:p>
          <a:p>
            <a:endParaRPr lang="ru-RU" sz="2000" b="1" dirty="0">
              <a:latin typeface="Montserrat" pitchFamily="2" charset="-52"/>
            </a:endParaRPr>
          </a:p>
          <a:p>
            <a:r>
              <a:rPr lang="ru-RU" sz="2000" b="1" dirty="0">
                <a:latin typeface="Montserrat" pitchFamily="2" charset="-52"/>
              </a:rPr>
              <a:t>Работа с КСО (коллективной социальной ответственностью) компаний</a:t>
            </a:r>
          </a:p>
          <a:p>
            <a:r>
              <a:rPr lang="ru-RU" sz="2000" b="1" dirty="0">
                <a:latin typeface="Montserrat" pitchFamily="2" charset="-5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5421746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237" y="416051"/>
            <a:ext cx="3382860" cy="7809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02786" y="2459504"/>
            <a:ext cx="852509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b="1" dirty="0">
                <a:latin typeface="Montserrat" pitchFamily="2" charset="-52"/>
              </a:rPr>
              <a:t>В какой поддержке</a:t>
            </a:r>
          </a:p>
          <a:p>
            <a:pPr algn="ctr"/>
            <a:r>
              <a:rPr lang="ru-RU" sz="6000" b="1" dirty="0">
                <a:latin typeface="Montserrat" pitchFamily="2" charset="-52"/>
              </a:rPr>
              <a:t>мы нуждаемся?</a:t>
            </a:r>
            <a:endParaRPr lang="ru-RU" sz="2800" b="1" dirty="0">
              <a:latin typeface="Montserrat" pitchFamily="2" charset="-52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7CDF279-BF9F-41E2-AC6D-45A1AA1703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03" y="405601"/>
            <a:ext cx="4615607" cy="89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4664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237" y="416051"/>
            <a:ext cx="3382860" cy="7809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3903" y="1685835"/>
            <a:ext cx="55306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Montserrat" pitchFamily="2" charset="-52"/>
              </a:rPr>
              <a:t>1. Административная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FC680FB-2446-4276-AB90-C27E4848EF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03" y="405601"/>
            <a:ext cx="4615607" cy="8908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AEB5B3-F2E6-45DD-907B-C1E1DAF4460A}"/>
              </a:ext>
            </a:extLst>
          </p:cNvPr>
          <p:cNvSpPr txBox="1"/>
          <p:nvPr/>
        </p:nvSpPr>
        <p:spPr>
          <a:xfrm>
            <a:off x="503902" y="2721549"/>
            <a:ext cx="1130309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Montserrat" pitchFamily="2" charset="-52"/>
              </a:rPr>
              <a:t>Участие в общественном совете и РЭГ НСИ, безусловно, поможет реализовать</a:t>
            </a:r>
          </a:p>
          <a:p>
            <a:r>
              <a:rPr lang="ru-RU" sz="2000" b="1" dirty="0">
                <a:latin typeface="Montserrat" pitchFamily="2" charset="-52"/>
              </a:rPr>
              <a:t>Или предложить требуемые изменения с сфере сиротства.</a:t>
            </a:r>
          </a:p>
          <a:p>
            <a:endParaRPr lang="ru-RU" sz="2000" b="1" dirty="0">
              <a:latin typeface="Montserrat" pitchFamily="2" charset="-52"/>
            </a:endParaRPr>
          </a:p>
          <a:p>
            <a:r>
              <a:rPr lang="ru-RU" sz="2000" b="1" dirty="0">
                <a:latin typeface="Montserrat" pitchFamily="2" charset="-52"/>
              </a:rPr>
              <a:t>Нам важно иметь документальные факты поддержки нашей работы </a:t>
            </a:r>
          </a:p>
          <a:p>
            <a:r>
              <a:rPr lang="ru-RU" sz="2000" b="1" dirty="0">
                <a:latin typeface="Montserrat" pitchFamily="2" charset="-52"/>
              </a:rPr>
              <a:t>Министерством.</a:t>
            </a:r>
          </a:p>
          <a:p>
            <a:endParaRPr lang="ru-RU" sz="2000" b="1" dirty="0">
              <a:latin typeface="Montserrat" pitchFamily="2" charset="-52"/>
            </a:endParaRPr>
          </a:p>
          <a:p>
            <a:r>
              <a:rPr lang="ru-RU" sz="2000" b="1" dirty="0">
                <a:latin typeface="Montserrat" pitchFamily="2" charset="-52"/>
              </a:rPr>
              <a:t>• Письма поддержки для грантов (СОНКО УР, ФПГ и иные)</a:t>
            </a:r>
          </a:p>
          <a:p>
            <a:r>
              <a:rPr lang="ru-RU" sz="2000" b="1" dirty="0">
                <a:latin typeface="Montserrat" pitchFamily="2" charset="-52"/>
              </a:rPr>
              <a:t>• Письма для спонсоров</a:t>
            </a:r>
          </a:p>
          <a:p>
            <a:r>
              <a:rPr lang="ru-RU" sz="2000" b="1" dirty="0">
                <a:latin typeface="Montserrat" pitchFamily="2" charset="-52"/>
              </a:rPr>
              <a:t>• Статус официального партнера в мероприятиях</a:t>
            </a:r>
          </a:p>
        </p:txBody>
      </p:sp>
    </p:spTree>
    <p:extLst>
      <p:ext uri="{BB962C8B-B14F-4D97-AF65-F5344CB8AC3E}">
        <p14:creationId xmlns:p14="http://schemas.microsoft.com/office/powerpoint/2010/main" val="35103006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237" y="416051"/>
            <a:ext cx="3382860" cy="7809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3903" y="1685835"/>
            <a:ext cx="3748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Montserrat" pitchFamily="2" charset="-52"/>
              </a:rPr>
              <a:t>2. Помещение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FC680FB-2446-4276-AB90-C27E4848EF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03" y="405601"/>
            <a:ext cx="4615607" cy="8908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AEB5B3-F2E6-45DD-907B-C1E1DAF4460A}"/>
              </a:ext>
            </a:extLst>
          </p:cNvPr>
          <p:cNvSpPr txBox="1"/>
          <p:nvPr/>
        </p:nvSpPr>
        <p:spPr>
          <a:xfrm>
            <a:off x="503902" y="2721549"/>
            <a:ext cx="11623695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Montserrat" pitchFamily="2" charset="-52"/>
              </a:rPr>
              <a:t>Мы понимаем, что выходим за рамки профильного семейного сообщества.</a:t>
            </a:r>
          </a:p>
          <a:p>
            <a:r>
              <a:rPr lang="ru-RU" sz="2000" b="1" dirty="0">
                <a:latin typeface="Montserrat" pitchFamily="2" charset="-52"/>
              </a:rPr>
              <a:t>В данный момент мы уже видим вектор развития в сторону образования </a:t>
            </a:r>
          </a:p>
          <a:p>
            <a:r>
              <a:rPr lang="ru-RU" sz="2000" b="1" dirty="0">
                <a:latin typeface="Montserrat" pitchFamily="2" charset="-52"/>
              </a:rPr>
              <a:t>специалистов, обучения родителей профильной работе с сообществом.</a:t>
            </a:r>
          </a:p>
          <a:p>
            <a:endParaRPr lang="ru-RU" sz="2000" b="1" dirty="0">
              <a:latin typeface="Montserrat" pitchFamily="2" charset="-52"/>
            </a:endParaRPr>
          </a:p>
          <a:p>
            <a:r>
              <a:rPr lang="ru-RU" sz="2000" b="1" dirty="0">
                <a:latin typeface="Montserrat" pitchFamily="2" charset="-52"/>
              </a:rPr>
              <a:t>И эту работу, фактически, невозможно проводить без собственного помещения,</a:t>
            </a:r>
          </a:p>
          <a:p>
            <a:r>
              <a:rPr lang="ru-RU" sz="2000" b="1" dirty="0">
                <a:latin typeface="Montserrat" pitchFamily="2" charset="-52"/>
              </a:rPr>
              <a:t>в котором мы могли бы реализовывать мастер-классы, работу подросткового</a:t>
            </a:r>
          </a:p>
          <a:p>
            <a:r>
              <a:rPr lang="ru-RU" sz="2000" b="1" dirty="0">
                <a:latin typeface="Montserrat" pitchFamily="2" charset="-52"/>
              </a:rPr>
              <a:t>клуба, встречи специалистов и семей.</a:t>
            </a:r>
          </a:p>
          <a:p>
            <a:endParaRPr lang="ru-RU" sz="2000" b="1" dirty="0">
              <a:latin typeface="Montserrat" pitchFamily="2" charset="-52"/>
            </a:endParaRPr>
          </a:p>
          <a:p>
            <a:r>
              <a:rPr lang="ru-RU" sz="2000" b="1" dirty="0">
                <a:latin typeface="Montserrat" pitchFamily="2" charset="-52"/>
              </a:rPr>
              <a:t>По общей информации в данный момент помещений для НКО в городе нет.</a:t>
            </a:r>
          </a:p>
          <a:p>
            <a:r>
              <a:rPr lang="ru-RU" sz="2000" b="1" dirty="0">
                <a:latin typeface="Montserrat" pitchFamily="2" charset="-52"/>
              </a:rPr>
              <a:t>Мы пользуемся общественными пространствами, но это усложняет процессы</a:t>
            </a:r>
          </a:p>
          <a:p>
            <a:r>
              <a:rPr lang="ru-RU" sz="2000" b="1" dirty="0">
                <a:latin typeface="Montserrat" pitchFamily="2" charset="-52"/>
              </a:rPr>
              <a:t>работы.</a:t>
            </a:r>
          </a:p>
        </p:txBody>
      </p:sp>
    </p:spTree>
    <p:extLst>
      <p:ext uri="{BB962C8B-B14F-4D97-AF65-F5344CB8AC3E}">
        <p14:creationId xmlns:p14="http://schemas.microsoft.com/office/powerpoint/2010/main" val="397897158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237" y="416051"/>
            <a:ext cx="3382860" cy="7809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3903" y="1685835"/>
            <a:ext cx="5242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Montserrat" pitchFamily="2" charset="-52"/>
              </a:rPr>
              <a:t>3. Информационная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FC680FB-2446-4276-AB90-C27E4848EF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03" y="405601"/>
            <a:ext cx="4615607" cy="8908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AEB5B3-F2E6-45DD-907B-C1E1DAF4460A}"/>
              </a:ext>
            </a:extLst>
          </p:cNvPr>
          <p:cNvSpPr txBox="1"/>
          <p:nvPr/>
        </p:nvSpPr>
        <p:spPr>
          <a:xfrm>
            <a:off x="503902" y="2721549"/>
            <a:ext cx="1119890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Montserrat" pitchFamily="2" charset="-52"/>
              </a:rPr>
              <a:t>В идеале, мы видимо работу Центра, не как замену, а как альтернативный </a:t>
            </a:r>
          </a:p>
          <a:p>
            <a:r>
              <a:rPr lang="ru-RU" sz="2000" b="1" dirty="0">
                <a:latin typeface="Montserrat" pitchFamily="2" charset="-52"/>
              </a:rPr>
              <a:t>Вариант для родителей с высоким уровнем недоверия или «оппозиционного</a:t>
            </a:r>
          </a:p>
          <a:p>
            <a:r>
              <a:rPr lang="ru-RU" sz="2000" b="1" dirty="0">
                <a:latin typeface="Montserrat" pitchFamily="2" charset="-52"/>
              </a:rPr>
              <a:t>настроения».</a:t>
            </a:r>
          </a:p>
          <a:p>
            <a:endParaRPr lang="ru-RU" sz="2000" b="1" dirty="0">
              <a:latin typeface="Montserrat" pitchFamily="2" charset="-52"/>
            </a:endParaRPr>
          </a:p>
          <a:p>
            <a:r>
              <a:rPr lang="ru-RU" sz="2000" b="1" dirty="0">
                <a:latin typeface="Montserrat" pitchFamily="2" charset="-52"/>
              </a:rPr>
              <a:t>Мы, как организация, готовы становиться и поставщиком социальных услуг </a:t>
            </a:r>
          </a:p>
          <a:p>
            <a:r>
              <a:rPr lang="ru-RU" sz="2000" b="1" dirty="0">
                <a:latin typeface="Montserrat" pitchFamily="2" charset="-52"/>
              </a:rPr>
              <a:t>и участвовать в реализации национальных проектов.</a:t>
            </a:r>
          </a:p>
          <a:p>
            <a:endParaRPr lang="ru-RU" sz="2000" b="1" dirty="0">
              <a:latin typeface="Montserrat" pitchFamily="2" charset="-52"/>
            </a:endParaRPr>
          </a:p>
          <a:p>
            <a:r>
              <a:rPr lang="ru-RU" sz="2000" b="1" dirty="0">
                <a:latin typeface="Montserrat" pitchFamily="2" charset="-52"/>
              </a:rPr>
              <a:t>В рамках поддержки СОНКО нам важно, чтобы люди знали, что к нам </a:t>
            </a:r>
          </a:p>
          <a:p>
            <a:r>
              <a:rPr lang="ru-RU" sz="2000" b="1" dirty="0">
                <a:latin typeface="Montserrat" pitchFamily="2" charset="-52"/>
              </a:rPr>
              <a:t>можно обратиться.</a:t>
            </a:r>
          </a:p>
        </p:txBody>
      </p:sp>
    </p:spTree>
    <p:extLst>
      <p:ext uri="{BB962C8B-B14F-4D97-AF65-F5344CB8AC3E}">
        <p14:creationId xmlns:p14="http://schemas.microsoft.com/office/powerpoint/2010/main" val="299685491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59086" y="1079889"/>
            <a:ext cx="5888151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3900" b="1" dirty="0">
                <a:solidFill>
                  <a:srgbClr val="FC9820"/>
                </a:solidFill>
                <a:latin typeface="Montserrat" pitchFamily="2" charset="-52"/>
              </a:rPr>
              <a:t>320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237" y="416051"/>
            <a:ext cx="3382860" cy="7809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97555" y="4193747"/>
            <a:ext cx="541526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latin typeface="Montserrat" pitchFamily="2" charset="-52"/>
              </a:rPr>
              <a:t>детей воспитываются</a:t>
            </a:r>
          </a:p>
          <a:p>
            <a:r>
              <a:rPr lang="ru-RU" sz="3200" b="1" dirty="0">
                <a:latin typeface="Montserrat" pitchFamily="2" charset="-52"/>
              </a:rPr>
              <a:t>в семьях клуба</a:t>
            </a:r>
          </a:p>
          <a:p>
            <a:r>
              <a:rPr lang="ru-RU" sz="3200" b="1" dirty="0">
                <a:latin typeface="Montserrat" pitchFamily="2" charset="-52"/>
              </a:rPr>
              <a:t>и эта цифра постоянно</a:t>
            </a:r>
          </a:p>
          <a:p>
            <a:r>
              <a:rPr lang="ru-RU" sz="3200" b="1" dirty="0">
                <a:latin typeface="Montserrat" pitchFamily="2" charset="-52"/>
              </a:rPr>
              <a:t>растет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D684E8A-EC73-4081-8B57-5427D07D21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03" y="405601"/>
            <a:ext cx="4615607" cy="89085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220FF80-44F6-4B20-8332-F6FDBF2AA1AE}"/>
              </a:ext>
            </a:extLst>
          </p:cNvPr>
          <p:cNvSpPr txBox="1"/>
          <p:nvPr/>
        </p:nvSpPr>
        <p:spPr>
          <a:xfrm>
            <a:off x="-5571825" y="1916036"/>
            <a:ext cx="3195105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3900" b="1" dirty="0">
                <a:solidFill>
                  <a:srgbClr val="FC9820"/>
                </a:solidFill>
                <a:latin typeface="Montserrat" pitchFamily="2" charset="-52"/>
              </a:rPr>
              <a:t>21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347541-B7EA-44C6-8A65-32B11C6A7D9B}"/>
              </a:ext>
            </a:extLst>
          </p:cNvPr>
          <p:cNvSpPr txBox="1"/>
          <p:nvPr/>
        </p:nvSpPr>
        <p:spPr>
          <a:xfrm>
            <a:off x="13968261" y="2831672"/>
            <a:ext cx="477246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latin typeface="Montserrat" pitchFamily="2" charset="-52"/>
              </a:rPr>
              <a:t>Район был</a:t>
            </a:r>
          </a:p>
          <a:p>
            <a:r>
              <a:rPr lang="ru-RU" sz="4000" b="1" dirty="0">
                <a:latin typeface="Montserrat" pitchFamily="2" charset="-52"/>
              </a:rPr>
              <a:t>посещен в ходе </a:t>
            </a:r>
          </a:p>
          <a:p>
            <a:r>
              <a:rPr lang="ru-RU" sz="4000" b="1" dirty="0">
                <a:latin typeface="Montserrat" pitchFamily="2" charset="-52"/>
              </a:rPr>
              <a:t>поездок</a:t>
            </a:r>
          </a:p>
        </p:txBody>
      </p:sp>
    </p:spTree>
    <p:extLst>
      <p:ext uri="{BB962C8B-B14F-4D97-AF65-F5344CB8AC3E}">
        <p14:creationId xmlns:p14="http://schemas.microsoft.com/office/powerpoint/2010/main" val="315183223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86558" y="1916036"/>
            <a:ext cx="3195105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3900" b="1" dirty="0">
                <a:solidFill>
                  <a:srgbClr val="FC9820"/>
                </a:solidFill>
                <a:latin typeface="Montserrat" pitchFamily="2" charset="-52"/>
              </a:rPr>
              <a:t>21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237" y="416051"/>
            <a:ext cx="3382860" cy="7809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86145" y="2831672"/>
            <a:ext cx="477246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latin typeface="Montserrat" pitchFamily="2" charset="-52"/>
              </a:rPr>
              <a:t>Район был</a:t>
            </a:r>
          </a:p>
          <a:p>
            <a:r>
              <a:rPr lang="ru-RU" sz="4000" b="1" dirty="0">
                <a:latin typeface="Montserrat" pitchFamily="2" charset="-52"/>
              </a:rPr>
              <a:t>посещен в ходе </a:t>
            </a:r>
          </a:p>
          <a:p>
            <a:r>
              <a:rPr lang="ru-RU" sz="4000" b="1" dirty="0">
                <a:latin typeface="Montserrat" pitchFamily="2" charset="-52"/>
              </a:rPr>
              <a:t>поездок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2F809A6-32C2-4B1C-981D-40B7965F04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03" y="405601"/>
            <a:ext cx="4615607" cy="89085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74AA619-A05B-482E-A645-0E56F8C268E7}"/>
              </a:ext>
            </a:extLst>
          </p:cNvPr>
          <p:cNvSpPr txBox="1"/>
          <p:nvPr/>
        </p:nvSpPr>
        <p:spPr>
          <a:xfrm>
            <a:off x="-4179713" y="1916036"/>
            <a:ext cx="3195105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3900" b="1" dirty="0">
                <a:solidFill>
                  <a:srgbClr val="FC9820"/>
                </a:solidFill>
                <a:latin typeface="Montserrat" pitchFamily="2" charset="-52"/>
              </a:rPr>
              <a:t>12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2C1B91-FB62-48D7-ADEF-89EAFB216321}"/>
              </a:ext>
            </a:extLst>
          </p:cNvPr>
          <p:cNvSpPr txBox="1"/>
          <p:nvPr/>
        </p:nvSpPr>
        <p:spPr>
          <a:xfrm>
            <a:off x="13171849" y="2831672"/>
            <a:ext cx="472918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latin typeface="Montserrat" pitchFamily="2" charset="-52"/>
              </a:rPr>
              <a:t>районных чатов</a:t>
            </a:r>
          </a:p>
          <a:p>
            <a:r>
              <a:rPr lang="ru-RU" sz="4000" b="1" dirty="0">
                <a:latin typeface="Montserrat" pitchFamily="2" charset="-52"/>
              </a:rPr>
              <a:t>+ 3 городских</a:t>
            </a:r>
          </a:p>
          <a:p>
            <a:r>
              <a:rPr lang="ru-RU" sz="4000" b="1" dirty="0">
                <a:latin typeface="Montserrat" pitchFamily="2" charset="-52"/>
              </a:rPr>
              <a:t>для общения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FFAB3A-F729-464A-832F-266476BE20E6}"/>
              </a:ext>
            </a:extLst>
          </p:cNvPr>
          <p:cNvSpPr txBox="1"/>
          <p:nvPr/>
        </p:nvSpPr>
        <p:spPr>
          <a:xfrm>
            <a:off x="-8471245" y="1916036"/>
            <a:ext cx="3467617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3900" b="1" dirty="0">
                <a:solidFill>
                  <a:srgbClr val="FC9820"/>
                </a:solidFill>
                <a:latin typeface="Montserrat" pitchFamily="2" charset="-52"/>
              </a:rPr>
              <a:t>10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957B316-318E-4E6C-98EC-BC35B30AA995}"/>
              </a:ext>
            </a:extLst>
          </p:cNvPr>
          <p:cNvSpPr txBox="1"/>
          <p:nvPr/>
        </p:nvSpPr>
        <p:spPr>
          <a:xfrm>
            <a:off x="18572298" y="2831672"/>
            <a:ext cx="432362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latin typeface="Montserrat" pitchFamily="2" charset="-52"/>
              </a:rPr>
              <a:t>детей </a:t>
            </a:r>
          </a:p>
          <a:p>
            <a:r>
              <a:rPr lang="ru-RU" sz="4000" b="1" dirty="0">
                <a:latin typeface="Montserrat" pitchFamily="2" charset="-52"/>
              </a:rPr>
              <a:t>в 2022 году</a:t>
            </a:r>
          </a:p>
          <a:p>
            <a:r>
              <a:rPr lang="ru-RU" sz="4000" b="1" dirty="0">
                <a:latin typeface="Montserrat" pitchFamily="2" charset="-52"/>
              </a:rPr>
              <a:t>обрели семью</a:t>
            </a:r>
          </a:p>
        </p:txBody>
      </p:sp>
    </p:spTree>
    <p:extLst>
      <p:ext uri="{BB962C8B-B14F-4D97-AF65-F5344CB8AC3E}">
        <p14:creationId xmlns:p14="http://schemas.microsoft.com/office/powerpoint/2010/main" val="363567769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50302" y="1916036"/>
            <a:ext cx="3467617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3900" b="1" dirty="0">
                <a:solidFill>
                  <a:srgbClr val="FC9820"/>
                </a:solidFill>
                <a:latin typeface="Montserrat" pitchFamily="2" charset="-52"/>
              </a:rPr>
              <a:t>10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237" y="416051"/>
            <a:ext cx="3382860" cy="7809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86145" y="2831672"/>
            <a:ext cx="432362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latin typeface="Montserrat" pitchFamily="2" charset="-52"/>
              </a:rPr>
              <a:t>детей </a:t>
            </a:r>
          </a:p>
          <a:p>
            <a:r>
              <a:rPr lang="ru-RU" sz="4000" b="1" dirty="0">
                <a:latin typeface="Montserrat" pitchFamily="2" charset="-52"/>
              </a:rPr>
              <a:t>в 2022 году</a:t>
            </a:r>
          </a:p>
          <a:p>
            <a:r>
              <a:rPr lang="ru-RU" sz="4000" b="1" dirty="0">
                <a:latin typeface="Montserrat" pitchFamily="2" charset="-52"/>
              </a:rPr>
              <a:t>обрели семью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2F809A6-32C2-4B1C-981D-40B7965F04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03" y="405601"/>
            <a:ext cx="4615607" cy="89085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AAE53F2-D40F-4D50-A868-BB58B38E00EC}"/>
              </a:ext>
            </a:extLst>
          </p:cNvPr>
          <p:cNvSpPr txBox="1"/>
          <p:nvPr/>
        </p:nvSpPr>
        <p:spPr>
          <a:xfrm>
            <a:off x="-4179713" y="1916036"/>
            <a:ext cx="3195105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3900" b="1" dirty="0">
                <a:solidFill>
                  <a:srgbClr val="FC9820"/>
                </a:solidFill>
                <a:latin typeface="Montserrat" pitchFamily="2" charset="-52"/>
              </a:rPr>
              <a:t>12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85943D-D59E-4E65-B2D1-7F674499EF0B}"/>
              </a:ext>
            </a:extLst>
          </p:cNvPr>
          <p:cNvSpPr txBox="1"/>
          <p:nvPr/>
        </p:nvSpPr>
        <p:spPr>
          <a:xfrm>
            <a:off x="13171849" y="2831672"/>
            <a:ext cx="472918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latin typeface="Montserrat" pitchFamily="2" charset="-52"/>
              </a:rPr>
              <a:t>районных чатов</a:t>
            </a:r>
          </a:p>
          <a:p>
            <a:r>
              <a:rPr lang="ru-RU" sz="4000" b="1" dirty="0">
                <a:latin typeface="Montserrat" pitchFamily="2" charset="-52"/>
              </a:rPr>
              <a:t>+ 3 городских</a:t>
            </a:r>
          </a:p>
          <a:p>
            <a:r>
              <a:rPr lang="ru-RU" sz="4000" b="1" dirty="0">
                <a:latin typeface="Montserrat" pitchFamily="2" charset="-52"/>
              </a:rPr>
              <a:t>для общения</a:t>
            </a:r>
          </a:p>
        </p:txBody>
      </p:sp>
    </p:spTree>
    <p:extLst>
      <p:ext uri="{BB962C8B-B14F-4D97-AF65-F5344CB8AC3E}">
        <p14:creationId xmlns:p14="http://schemas.microsoft.com/office/powerpoint/2010/main" val="73078349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86558" y="1916036"/>
            <a:ext cx="3195105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3900" b="1" dirty="0">
                <a:solidFill>
                  <a:srgbClr val="FC9820"/>
                </a:solidFill>
                <a:latin typeface="Montserrat" pitchFamily="2" charset="-52"/>
              </a:rPr>
              <a:t>12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237" y="416051"/>
            <a:ext cx="3382860" cy="7809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86145" y="2831672"/>
            <a:ext cx="472918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latin typeface="Montserrat" pitchFamily="2" charset="-52"/>
              </a:rPr>
              <a:t>районных чатов</a:t>
            </a:r>
          </a:p>
          <a:p>
            <a:r>
              <a:rPr lang="ru-RU" sz="4000" b="1" dirty="0">
                <a:latin typeface="Montserrat" pitchFamily="2" charset="-52"/>
              </a:rPr>
              <a:t>+ 3 городских</a:t>
            </a:r>
          </a:p>
          <a:p>
            <a:r>
              <a:rPr lang="ru-RU" sz="4000" b="1" dirty="0">
                <a:latin typeface="Montserrat" pitchFamily="2" charset="-52"/>
              </a:rPr>
              <a:t>для общения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636C806-BF3F-4654-8409-34101221EA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03" y="405601"/>
            <a:ext cx="4615607" cy="89085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0150A58-D7CF-4D0F-AEDC-8C24C12449D7}"/>
              </a:ext>
            </a:extLst>
          </p:cNvPr>
          <p:cNvSpPr txBox="1"/>
          <p:nvPr/>
        </p:nvSpPr>
        <p:spPr>
          <a:xfrm>
            <a:off x="-8488154" y="1058787"/>
            <a:ext cx="6328977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3900" b="1" dirty="0">
                <a:solidFill>
                  <a:srgbClr val="FC9820"/>
                </a:solidFill>
                <a:latin typeface="Montserrat" pitchFamily="2" charset="-52"/>
              </a:rPr>
              <a:t>406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D23B9F-935B-45E9-AA9B-C824E1EF87CA}"/>
              </a:ext>
            </a:extLst>
          </p:cNvPr>
          <p:cNvSpPr txBox="1"/>
          <p:nvPr/>
        </p:nvSpPr>
        <p:spPr>
          <a:xfrm>
            <a:off x="13533651" y="4127072"/>
            <a:ext cx="603723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latin typeface="Montserrat" pitchFamily="2" charset="-52"/>
              </a:rPr>
              <a:t>консультаций</a:t>
            </a:r>
          </a:p>
          <a:p>
            <a:r>
              <a:rPr lang="ru-RU" sz="4000" b="1" dirty="0">
                <a:latin typeface="Montserrat" pitchFamily="2" charset="-52"/>
              </a:rPr>
              <a:t>психолога получили</a:t>
            </a:r>
          </a:p>
          <a:p>
            <a:r>
              <a:rPr lang="ru-RU" sz="4000" b="1" dirty="0">
                <a:latin typeface="Montserrat" pitchFamily="2" charset="-52"/>
              </a:rPr>
              <a:t>семьи и дети</a:t>
            </a:r>
          </a:p>
        </p:txBody>
      </p:sp>
    </p:spTree>
    <p:extLst>
      <p:ext uri="{BB962C8B-B14F-4D97-AF65-F5344CB8AC3E}">
        <p14:creationId xmlns:p14="http://schemas.microsoft.com/office/powerpoint/2010/main" val="134699196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6721" y="1058787"/>
            <a:ext cx="6328977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3900" b="1" dirty="0">
                <a:solidFill>
                  <a:srgbClr val="FC9820"/>
                </a:solidFill>
                <a:latin typeface="Montserrat" pitchFamily="2" charset="-52"/>
              </a:rPr>
              <a:t>406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237" y="416051"/>
            <a:ext cx="3382860" cy="7809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47945" y="4127072"/>
            <a:ext cx="603723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latin typeface="Montserrat" pitchFamily="2" charset="-52"/>
              </a:rPr>
              <a:t>консультаций</a:t>
            </a:r>
          </a:p>
          <a:p>
            <a:r>
              <a:rPr lang="ru-RU" sz="4000" b="1" dirty="0">
                <a:latin typeface="Montserrat" pitchFamily="2" charset="-52"/>
              </a:rPr>
              <a:t>психолога получили</a:t>
            </a:r>
          </a:p>
          <a:p>
            <a:r>
              <a:rPr lang="ru-RU" sz="4000" b="1" dirty="0">
                <a:latin typeface="Montserrat" pitchFamily="2" charset="-52"/>
              </a:rPr>
              <a:t>семьи и дети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A8CD8B4-52C0-4E29-92EF-2CFE855CB0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03" y="405601"/>
            <a:ext cx="4615607" cy="89085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E19C0F2-3EF4-4093-A597-8EC97D4E8FDF}"/>
              </a:ext>
            </a:extLst>
          </p:cNvPr>
          <p:cNvSpPr txBox="1"/>
          <p:nvPr/>
        </p:nvSpPr>
        <p:spPr>
          <a:xfrm>
            <a:off x="-5791016" y="1865236"/>
            <a:ext cx="4376519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3900" b="1" dirty="0">
                <a:solidFill>
                  <a:srgbClr val="FC9820"/>
                </a:solidFill>
                <a:latin typeface="Montserrat" pitchFamily="2" charset="-52"/>
              </a:rPr>
              <a:t>40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5A7095-7CDA-4175-9A56-9C1C5A356B26}"/>
              </a:ext>
            </a:extLst>
          </p:cNvPr>
          <p:cNvSpPr txBox="1"/>
          <p:nvPr/>
        </p:nvSpPr>
        <p:spPr>
          <a:xfrm>
            <a:off x="14267552" y="2780871"/>
            <a:ext cx="328006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err="1">
                <a:latin typeface="Montserrat" pitchFamily="2" charset="-52"/>
              </a:rPr>
              <a:t>вебинаров</a:t>
            </a:r>
            <a:endParaRPr lang="ru-RU" sz="4000" b="1" dirty="0">
              <a:latin typeface="Montserrat" pitchFamily="2" charset="-52"/>
            </a:endParaRPr>
          </a:p>
          <a:p>
            <a:r>
              <a:rPr lang="ru-RU" sz="4000" b="1" dirty="0">
                <a:latin typeface="Montserrat" pitchFamily="2" charset="-52"/>
              </a:rPr>
              <a:t>провели</a:t>
            </a:r>
          </a:p>
          <a:p>
            <a:r>
              <a:rPr lang="ru-RU" sz="4000" b="1" dirty="0">
                <a:latin typeface="Montserrat" pitchFamily="2" charset="-52"/>
              </a:rPr>
              <a:t>психологи</a:t>
            </a:r>
          </a:p>
        </p:txBody>
      </p:sp>
    </p:spTree>
    <p:extLst>
      <p:ext uri="{BB962C8B-B14F-4D97-AF65-F5344CB8AC3E}">
        <p14:creationId xmlns:p14="http://schemas.microsoft.com/office/powerpoint/2010/main" val="99330096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95851" y="1865236"/>
            <a:ext cx="4376519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3900" b="1" dirty="0">
                <a:solidFill>
                  <a:srgbClr val="FC9820"/>
                </a:solidFill>
                <a:latin typeface="Montserrat" pitchFamily="2" charset="-52"/>
              </a:rPr>
              <a:t>40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237" y="416051"/>
            <a:ext cx="3382860" cy="7809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59973" y="2780871"/>
            <a:ext cx="328006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err="1">
                <a:latin typeface="Montserrat" pitchFamily="2" charset="-52"/>
              </a:rPr>
              <a:t>вебинаров</a:t>
            </a:r>
            <a:endParaRPr lang="ru-RU" sz="4000" b="1" dirty="0">
              <a:latin typeface="Montserrat" pitchFamily="2" charset="-52"/>
            </a:endParaRPr>
          </a:p>
          <a:p>
            <a:r>
              <a:rPr lang="ru-RU" sz="4000" b="1" dirty="0">
                <a:latin typeface="Montserrat" pitchFamily="2" charset="-52"/>
              </a:rPr>
              <a:t>провели</a:t>
            </a:r>
          </a:p>
          <a:p>
            <a:r>
              <a:rPr lang="ru-RU" sz="4000" b="1" dirty="0">
                <a:latin typeface="Montserrat" pitchFamily="2" charset="-52"/>
              </a:rPr>
              <a:t>психологи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1C8330F-8346-463E-80C7-426AA76730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03" y="405601"/>
            <a:ext cx="4615607" cy="89085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5AF9DA2-68C8-43F5-BAD0-EE329DDBEC19}"/>
              </a:ext>
            </a:extLst>
          </p:cNvPr>
          <p:cNvSpPr txBox="1"/>
          <p:nvPr/>
        </p:nvSpPr>
        <p:spPr>
          <a:xfrm>
            <a:off x="-5275826" y="1865236"/>
            <a:ext cx="4104009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3900" b="1" dirty="0">
                <a:solidFill>
                  <a:srgbClr val="FC9820"/>
                </a:solidFill>
                <a:latin typeface="Montserrat" pitchFamily="2" charset="-52"/>
              </a:rPr>
              <a:t>24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792559-7B34-4268-8483-A7E1586F8397}"/>
              </a:ext>
            </a:extLst>
          </p:cNvPr>
          <p:cNvSpPr txBox="1"/>
          <p:nvPr/>
        </p:nvSpPr>
        <p:spPr>
          <a:xfrm>
            <a:off x="12868648" y="2780871"/>
            <a:ext cx="517321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latin typeface="Montserrat" pitchFamily="2" charset="-52"/>
              </a:rPr>
              <a:t>встречи </a:t>
            </a:r>
          </a:p>
          <a:p>
            <a:r>
              <a:rPr lang="ru-RU" sz="4000" b="1" dirty="0">
                <a:latin typeface="Montserrat" pitchFamily="2" charset="-52"/>
              </a:rPr>
              <a:t>ресурсных групп </a:t>
            </a:r>
          </a:p>
          <a:p>
            <a:r>
              <a:rPr lang="ru-RU" sz="4000" b="1" dirty="0">
                <a:latin typeface="Montserrat" pitchFamily="2" charset="-52"/>
              </a:rPr>
              <a:t>«На равных»</a:t>
            </a:r>
          </a:p>
        </p:txBody>
      </p:sp>
    </p:spTree>
    <p:extLst>
      <p:ext uri="{BB962C8B-B14F-4D97-AF65-F5344CB8AC3E}">
        <p14:creationId xmlns:p14="http://schemas.microsoft.com/office/powerpoint/2010/main" val="351161413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1083</Words>
  <Application>Microsoft Office PowerPoint</Application>
  <PresentationFormat>Широкоэкранный</PresentationFormat>
  <Paragraphs>296</Paragraphs>
  <Slides>36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1" baseType="lpstr">
      <vt:lpstr>Arial</vt:lpstr>
      <vt:lpstr>Calibri</vt:lpstr>
      <vt:lpstr>Calibri Light</vt:lpstr>
      <vt:lpstr>Montserrat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Егор</cp:lastModifiedBy>
  <cp:revision>11</cp:revision>
  <dcterms:created xsi:type="dcterms:W3CDTF">2023-01-21T04:48:34Z</dcterms:created>
  <dcterms:modified xsi:type="dcterms:W3CDTF">2023-05-04T08:49:42Z</dcterms:modified>
</cp:coreProperties>
</file>