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57" r:id="rId4"/>
    <p:sldId id="258" r:id="rId5"/>
    <p:sldId id="27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77" r:id="rId1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E77401"/>
    <a:srgbClr val="CC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6" autoAdjust="0"/>
  </p:normalViewPr>
  <p:slideViewPr>
    <p:cSldViewPr>
      <p:cViewPr varScale="1">
        <p:scale>
          <a:sx n="84" d="100"/>
          <a:sy n="84" d="100"/>
        </p:scale>
        <p:origin x="-1438" y="-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0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3B68135-0FAF-4260-B385-DC4B870FE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B7C6C7F-4802-4F66-874C-EB18C3532E05}" type="slidenum">
              <a:rPr lang="ru-RU" smtClean="0">
                <a:latin typeface="Calibri" pitchFamily="34" charset="0"/>
                <a:ea typeface="Microsoft YaHei" charset="-122"/>
              </a:rPr>
              <a:pPr/>
              <a:t>1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8309FE0-6B9B-4FC3-A6F1-3BB836C894D4}" type="slidenum">
              <a:rPr lang="ru-RU" smtClean="0">
                <a:latin typeface="Calibri" pitchFamily="34" charset="0"/>
                <a:ea typeface="Microsoft YaHei" charset="-122"/>
              </a:rPr>
              <a:pPr/>
              <a:t>10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02DF516-7096-48B9-86BB-739712587016}" type="slidenum">
              <a:rPr lang="ru-RU" smtClean="0">
                <a:latin typeface="Calibri" pitchFamily="34" charset="0"/>
                <a:ea typeface="Microsoft YaHei" charset="-122"/>
              </a:rPr>
              <a:pPr/>
              <a:t>11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615D7EB-C18C-4C59-8E09-DE3D12CFB4A3}" type="slidenum">
              <a:rPr lang="ru-RU" smtClean="0">
                <a:latin typeface="Calibri" pitchFamily="34" charset="0"/>
                <a:ea typeface="Microsoft YaHei" charset="-122"/>
              </a:rPr>
              <a:pPr/>
              <a:t>12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DBB7983-AC42-4C62-87FD-D06071CCD107}" type="slidenum">
              <a:rPr lang="ru-RU" smtClean="0">
                <a:latin typeface="Calibri" pitchFamily="34" charset="0"/>
                <a:ea typeface="Microsoft YaHei" charset="-122"/>
              </a:rPr>
              <a:pPr/>
              <a:t>13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FB6DDAC-B949-46A3-8407-4E5FD5C92D89}" type="slidenum">
              <a:rPr lang="ru-RU" smtClean="0">
                <a:latin typeface="Calibri" pitchFamily="34" charset="0"/>
                <a:ea typeface="Microsoft YaHei" charset="-122"/>
              </a:rPr>
              <a:pPr/>
              <a:t>14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C7163D9-4162-49BA-97AC-62618C5396CD}" type="slidenum">
              <a:rPr lang="ru-RU" smtClean="0">
                <a:latin typeface="Calibri" pitchFamily="34" charset="0"/>
                <a:ea typeface="Microsoft YaHei" charset="-122"/>
              </a:rPr>
              <a:pPr/>
              <a:t>2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D1D3F3C-0C3B-4F54-8EEE-BA8F584376B3}" type="slidenum">
              <a:rPr lang="ru-RU" smtClean="0">
                <a:latin typeface="Calibri" pitchFamily="34" charset="0"/>
                <a:ea typeface="Microsoft YaHei" charset="-122"/>
              </a:rPr>
              <a:pPr/>
              <a:t>3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358779A-FE43-4EE0-BBCF-938076F631D4}" type="slidenum">
              <a:rPr lang="ru-RU" smtClean="0">
                <a:latin typeface="Calibri" pitchFamily="34" charset="0"/>
                <a:ea typeface="Microsoft YaHei" charset="-122"/>
              </a:rPr>
              <a:pPr/>
              <a:t>4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CF8685C-F438-4A32-BE94-085ECE27B5B4}" type="slidenum">
              <a:rPr lang="ru-RU" smtClean="0">
                <a:latin typeface="Calibri" pitchFamily="34" charset="0"/>
                <a:ea typeface="Microsoft YaHei" charset="-122"/>
              </a:rPr>
              <a:pPr/>
              <a:t>5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34E169F-650C-4DA4-BE47-EBD101B401AC}" type="slidenum">
              <a:rPr lang="ru-RU" smtClean="0">
                <a:latin typeface="Calibri" pitchFamily="34" charset="0"/>
                <a:ea typeface="Microsoft YaHei" charset="-122"/>
              </a:rPr>
              <a:pPr/>
              <a:t>6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0CC5123-4982-45B3-8F02-678F9D444B05}" type="slidenum">
              <a:rPr lang="ru-RU" smtClean="0">
                <a:latin typeface="Calibri" pitchFamily="34" charset="0"/>
                <a:ea typeface="Microsoft YaHei" charset="-122"/>
              </a:rPr>
              <a:pPr/>
              <a:t>7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7939DD8-BF73-418C-B693-E669683268D5}" type="slidenum">
              <a:rPr lang="ru-RU" smtClean="0">
                <a:latin typeface="Calibri" pitchFamily="34" charset="0"/>
                <a:ea typeface="Microsoft YaHei" charset="-122"/>
              </a:rPr>
              <a:pPr/>
              <a:t>8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B2A226D-FE14-4139-9B9C-104EB4B2483C}" type="slidenum">
              <a:rPr lang="ru-RU" smtClean="0">
                <a:latin typeface="Calibri" pitchFamily="34" charset="0"/>
                <a:ea typeface="Microsoft YaHei" charset="-122"/>
              </a:rPr>
              <a:pPr/>
              <a:t>9</a:t>
            </a:fld>
            <a:endParaRPr lang="ru-RU" smtClean="0">
              <a:latin typeface="Calibri" pitchFamily="34" charset="0"/>
              <a:ea typeface="Microsoft YaHei" charset="-122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F2D17-037D-4F5A-8D7D-735C4A53F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03D39-768C-4E7F-94DD-8176CF5C0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789A4-AB07-412A-8053-AA5297DBE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8E20E-17A3-4FCE-8FFB-4A412E851A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D8F5F-FCA7-4D50-9709-1E5BEF838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5AFE9-6F74-4BEB-920A-07865F0A1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0598B-7748-4EDF-AA28-217E32CC6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17F1D-6AA9-4953-A371-531725B9B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56116-886D-4609-9614-A7F2449F2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4940C-B099-481B-B36C-652D2A76D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8DFF9-167C-434B-9EFB-3A4481A0E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898989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1FB1525-B36F-4869-A150-9D6CE7B56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Dir\Desktop\&#1042;&#1077;&#1083;&#1086;&#1076;&#1086;&#1088;&#1086;&#1075;&#1072;\&#1082;&#1086;&#1085;&#1082;&#1091;&#1088;&#1089;%20&#1089;&#1086;&#1094;&#1080;&#1082;\AUD-20230327-WA0028%20(mp3cut.net)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28662" y="714356"/>
            <a:ext cx="8072494" cy="50006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Краевое государственное бюджетное учреждение социального обслуживания «</a:t>
            </a:r>
            <a:r>
              <a:rPr lang="ru-RU" b="1" dirty="0" err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Хорольский</a:t>
            </a:r>
            <a:r>
              <a:rPr lang="ru-RU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дом – интернат для престарелых и инвалидов»</a:t>
            </a:r>
          </a:p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dirty="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Министерство труда и социальной политики Приморского края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714375" y="1600200"/>
            <a:ext cx="8429625" cy="368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320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AUD-20230327-WA0028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75" y="214313"/>
            <a:ext cx="2460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Тренировочные маршруты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разрабатывались с учетом обеспечения максимальной безопасности для участников движения, протяженность в среднем  3 км и времени нахождения на маршруте не более 45 минут. По маршруту максимум асфальтового покрытия, минимум движения автотранспорта и препятствий по ходу движения.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85875"/>
            <a:ext cx="8429625" cy="5030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2797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Тренировочная площадка для изучения техники управления и приемов маневрирования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025" y="720725"/>
            <a:ext cx="8164513" cy="604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22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015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Перед выходом на маршрут проводится инструктаж по технике и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правилам безопасности, соблюдению ПДД.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801688"/>
            <a:ext cx="8391525" cy="5894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90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Фотоматериалы клубной деятельности.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5350" y="4071938"/>
            <a:ext cx="1898650" cy="250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40" name="Picture 5" descr="20220803_111821-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8" y="4071938"/>
            <a:ext cx="32861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20220803_120209-m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4071938"/>
            <a:ext cx="33575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IMG_20220822_1033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500063"/>
            <a:ext cx="40179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6" descr="D:\Велодорога\фото\IMG-20221028-WA0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5" y="500063"/>
            <a:ext cx="21891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Рисунок 5" descr="D:\Велодорога\фото\IMG-20221028-WA0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4350" y="500063"/>
            <a:ext cx="22796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434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4047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 type="triangle" w="med" len="med"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Результаты внедрения: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Практика применяется с мая 2022 года на территории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Хорольского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района, Приморского края. За это время в клубе было обучено 23 человека с различными ограничениями здоровья.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             	Практика показала, что регулярные занятия в клубе помогли людям с ОВЗ и инвалидам справиться с бездействием, изоляцией и проблемами с психикой как результат улучшилось общее состояние здоровья. Необходимость при движении следить за окружающим пространством заставляет быть более наблюдательными и дисциплинированными. Участники стали более свободно ориентироваться в городском пространстве и освоили возможности использования </a:t>
            </a:r>
            <a:r>
              <a:rPr lang="ru-RU" sz="1600" b="1" dirty="0" err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байков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. За время применения практики организовано 25 поездок по территории населенного пункта и за его пределы с  посещением различных общественных мест (парк, стадион, торговая площадь) в которых приняло участие 18  </a:t>
            </a:r>
            <a:r>
              <a:rPr lang="ru-RU" sz="1600" b="1" dirty="0" err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клубников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На базе клуба были организованы и проведены соревнования по технике вождения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электроскутера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и знаниям ПДД при поддержке благотворительного фонда Елены Андреевской «Новая жизнь - Другое зрение», организовано участие в акции посвященной «Дню Российского флага»,  проведено социально – адаптационное мероприятие с детьми класса инклюзивного направления МБОУ «СОШ № 1 имени В.М. Пучковой» с. Хороль.</a:t>
            </a:r>
          </a:p>
          <a:p>
            <a:pPr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Тиражирование практики, открытие школ и организация клубов на базе НКО, может положительно повлиять на доступность инфраструктуры Приморского края и развитие бизнеса (изготовление, прокат и ремонт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байков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, обустройство инклюзивных маршрутов и объектов для инвалидов и людей с ОВЗ.  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200" b="1" dirty="0">
              <a:solidFill>
                <a:srgbClr val="E77401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4828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714375" y="142875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714375" y="142875"/>
            <a:ext cx="8429625" cy="6572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24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«СВОБОДА ПЕРЕДВИЖЕНИЯ»</a:t>
            </a:r>
          </a:p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ru-RU" sz="16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      Социальная практика создания среды инклюзивного сопровождения граждан с ОВЗ и инвалидов по обучению </a:t>
            </a: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использования</a:t>
            </a:r>
            <a:r>
              <a:rPr lang="ru-RU" sz="16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 вело устройств и </a:t>
            </a:r>
            <a:r>
              <a:rPr lang="ru-RU" sz="1600" b="1" dirty="0" err="1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электроскутеров</a:t>
            </a:r>
            <a:r>
              <a:rPr lang="ru-RU" sz="1600" b="1" dirty="0">
                <a:solidFill>
                  <a:srgbClr val="D56509"/>
                </a:solidFill>
                <a:latin typeface="Times New Roman" pitchFamily="18" charset="0"/>
                <a:cs typeface="Times New Roman" pitchFamily="18" charset="0"/>
              </a:rPr>
              <a:t>, состоит из комплекса регулярных занятий, спортивно – массовых мероприятий, акций с целью повышения мобильности и расширения социальных контактов этой категории. В основе лежит создание на базе учреждения вело туристического клуба и вовлечение в его деятельность людей с ОВЗ и инвалидов.</a:t>
            </a:r>
          </a:p>
          <a:p>
            <a:pPr marL="342900" indent="-339725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600" b="1" dirty="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Практика применяется с мая 2022 года на территории </a:t>
            </a:r>
            <a:r>
              <a:rPr lang="ru-RU" sz="1600" b="1" dirty="0" err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Хорольского</a:t>
            </a:r>
            <a:r>
              <a:rPr lang="ru-RU" sz="1600" b="1" dirty="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района, Приморского края. За это время в клубе было обучено 23 человека с различными ограничениями здоровья.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Методика занятий включает в себя: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теоретическую часть (изучение ПДД и технических характеристик используемых устройств);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практические занятия по управлению устройствами на тренировочной площадке; 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обучение движению по дорогам общего пользования на заранее разработанных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маршрутах и ориентированию в городской среде;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- разработку индивидуальных маршрутов для конкретных пользователей.</a:t>
            </a: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b="1" dirty="0">
              <a:solidFill>
                <a:srgbClr val="E7740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Такой подход обеспечивает учет интересов граждан с ОВЗ и инвалидов при</a:t>
            </a: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организации занятий и положительно влияет на процесс адаптации.  Особенность </a:t>
            </a: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практики в том, что она создает равные возможности в мобильности для различных</a:t>
            </a:r>
          </a:p>
          <a:p>
            <a:pPr marL="342900" indent="-342900" algn="just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категорий инвалидов и людей с ОВЗ.</a:t>
            </a:r>
          </a:p>
          <a:p>
            <a:pPr marL="342900" indent="-339725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ru-RU" sz="1400" b="1" dirty="0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 flipV="1">
            <a:off x="714375" y="6715125"/>
            <a:ext cx="8229600" cy="46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D565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009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Обучение людей с ОВЗ и инвалидов использованию велоустройстройств (электроскутеров) и разработка индивидуальных маршрутов.</a:t>
            </a: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Целевая аудитория: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Граждане с ОВЗ и инвалиды.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1. Создание инклюзивной практики использования велоустройств и электроскутеров;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2. Предоставление людям с ОВЗ и инвалидам возможности свободного передвижения по локации в месте проживания;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3. Обеспечение равных возможностей людям с ОВЗ и инвалидам для участия в культурно – спортивных мероприятиях различного уровня;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4. Комплексная подготовка людей с ОВЗ, инвалидов и их родственников для преодоления психологических барьеров.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150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На сегодня средства мобилизации предусмотренные программой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реабилитации трости, ходунки, коляски (электро – коляска по показаням) не учитывают реальных потребносте людей с ОВЗ и инвалидов;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Неосведомленность людей с ОВЗ и инвалидов о существующих видах, назначении и возможностях использования вело-циклов (нет культуры — вело-циклы как транспортное средство, средство отдыха, средство реабилитации, спорта);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не сформирована адаптационная развивающая среда (отсутствуют школы, клубы где обучают людей с ОВЗ и инвалидов);</a:t>
            </a:r>
            <a:b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- не адаптирована, неразвита под нужды  лиц с ОВЗ и инвалидов транспортная инфраструктура и объекты общего пользования (доступность и инклюзивность вело маршрутов);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- сложности с поиском и приобретением транспортных средств (такие устройства не купить в обычном магазине и как правило приходится делать на заказ, что в свою очередь сильно увеличивает их стоимость).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Решение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проблемы через создание на базе учреждения вело туристического клуба «Хэндбайк» и вовлечение в его работу проживающих дома — интерната, получателей социальных услуг Приморского центра социального обслуживания населения  (ПЦСОН), общества инвалидов, сотрудников и других заинтересованных лиц.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515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Этапы: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Изучить уже существующие подобные практики и методики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Провести опрос – анкетирование целевой группы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Разработать положение о клубе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Оборудовать тренировочную площадку и разработать тренировочные маршруты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Приобрести необходимый инвентарь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Обучить сотрудников (инструктор АФК)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Организовать обучающий процесс участников велодвижения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- Организация соревнований различного уровня, участие в массовых мероприятиях, акциях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Оказание помощи в подборе подходящего устройства с учетом ограничений и разработка индивидуального маршрута</a:t>
            </a: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Для реализации практики необходим обученный персонал сотрудников, волонтеров и материально техническое обеспечение.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   Сотрудники прошли профессиональную переподготовку в Академии современных технологий г. Тюмень по программе «Адаптивная физическая культура и спорт», волонтеры прошли обучающие курсы на ресурсе Добро.ру и получили сертификаты «Событийное волонтерство».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 Приобретены 3 электроскутера – 240 000 руб., трицикл – 145 000 руб., 2 туристических велосипеда – 60 000 руб., 5 комплектов защиты (шлемы, перчатки, наколенники, налокотники) – 10 000 руб.,   на территории учреждения оборудована тренировочная площадка – 15 000 руб., при отсутствии своего зала, необходима аренда помещения для занятий в зимний период. Финансовые затраты составили 470 000 рублей без учета аренды зала.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Для полноценной работы клуба разработано Положение о клубе и утверждено расписание. Занятия проводятся 2 раза в неделю.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36469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endParaRPr lang="ru-RU" sz="1400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0"/>
            <a:ext cx="5072063" cy="3756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0"/>
            <a:ext cx="2879725" cy="50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735388"/>
            <a:ext cx="5072063" cy="312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5857875" y="5214938"/>
            <a:ext cx="32861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Виды циклов: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Инвалидная коляска адаптированная под установку ручного привода,                                                                                      трицикл с ручным приводом, дуэт</a:t>
            </a:r>
          </a:p>
        </p:txBody>
      </p:sp>
    </p:spTree>
  </p:cSld>
  <p:clrMapOvr>
    <a:masterClrMapping/>
  </p:clrMapOvr>
  <p:transition spd="slow" advTm="6922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5963" y="0"/>
            <a:ext cx="4618037" cy="4560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0"/>
            <a:ext cx="3897313" cy="2393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2357438"/>
            <a:ext cx="3841750" cy="3929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200" name="TextBox 10"/>
          <p:cNvSpPr txBox="1">
            <a:spLocks noChangeArrowheads="1"/>
          </p:cNvSpPr>
          <p:nvPr/>
        </p:nvSpPr>
        <p:spPr bwMode="auto">
          <a:xfrm>
            <a:off x="5072063" y="5072063"/>
            <a:ext cx="3500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E77401"/>
                </a:solidFill>
                <a:latin typeface="Times New Roman" pitchFamily="18" charset="0"/>
                <a:cs typeface="Times New Roman" pitchFamily="18" charset="0"/>
              </a:rPr>
              <a:t>Трицикл с ножным приводом, электроскутер, тандем</a:t>
            </a:r>
          </a:p>
        </p:txBody>
      </p:sp>
    </p:spTree>
  </p:cSld>
  <p:clrMapOvr>
    <a:masterClrMapping/>
  </p:clrMapOvr>
  <p:transition spd="slow" advTm="684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Сравнительная карта  велодорожек в городах мира.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Ситуация в Приморском крае: на Русском острове на четырёхкилометровом участке от поворота на форт Поспелова до посёлка Канал велосипедистам отдали по одной полосе движения с каждой стороны дороги т.е. всего 8 км. Велодорожек адаптированных под нужды людей с ОВЗ и инвалидов нет.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285875"/>
            <a:ext cx="8429625" cy="557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812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14375" y="0"/>
            <a:ext cx="8429625" cy="6858000"/>
          </a:xfrm>
          <a:prstGeom prst="rect">
            <a:avLst/>
          </a:prstGeom>
          <a:solidFill>
            <a:srgbClr val="C3D69B"/>
          </a:solidFill>
          <a:ln w="25560" cap="sq">
            <a:solidFill>
              <a:srgbClr val="C3D69B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t>Для выявления заинтересованности в применении такой практики проводился опрос потенциальных участников клуба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5" y="1201738"/>
            <a:ext cx="8191500" cy="454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714375" cy="6858000"/>
          </a:xfrm>
          <a:prstGeom prst="rect">
            <a:avLst/>
          </a:prstGeom>
          <a:solidFill>
            <a:srgbClr val="D56509"/>
          </a:solidFill>
          <a:ln w="25560" cap="sq">
            <a:solidFill>
              <a:srgbClr val="D56509"/>
            </a:solidFill>
            <a:miter lim="800000"/>
            <a:headEnd/>
            <a:tailEnd/>
          </a:ln>
        </p:spPr>
        <p:txBody>
          <a:bodyPr vert="vert270" wrap="none" anchor="ctr"/>
          <a:lstStyle/>
          <a:p>
            <a:pPr>
              <a:defRPr/>
            </a:pPr>
            <a:r>
              <a:rPr lang="ru-RU" dirty="0"/>
              <a:t>                  </a:t>
            </a:r>
            <a:r>
              <a:rPr lang="ru-RU" sz="2400" b="1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СВОБОДА ПЕРЕДВИЖЕНИЯ </a:t>
            </a: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14375" cy="1109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736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6153</TotalTime>
  <Words>863</Words>
  <Application>Microsoft Office PowerPoint</Application>
  <PresentationFormat>Экран (4:3)</PresentationFormat>
  <Paragraphs>163</Paragraphs>
  <Slides>14</Slides>
  <Notes>14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Nasty</dc:creator>
  <cp:lastModifiedBy>Dir</cp:lastModifiedBy>
  <cp:revision>492</cp:revision>
  <cp:lastPrinted>1601-01-01T00:00:00Z</cp:lastPrinted>
  <dcterms:created xsi:type="dcterms:W3CDTF">2013-11-08T17:18:10Z</dcterms:created>
  <dcterms:modified xsi:type="dcterms:W3CDTF">2023-06-21T02:43:31Z</dcterms:modified>
</cp:coreProperties>
</file>