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2" r:id="rId1"/>
  </p:sldMasterIdLst>
  <p:sldIdLst>
    <p:sldId id="261" r:id="rId2"/>
    <p:sldId id="258" r:id="rId3"/>
    <p:sldId id="300" r:id="rId4"/>
    <p:sldId id="301" r:id="rId5"/>
    <p:sldId id="303" r:id="rId6"/>
    <p:sldId id="296" r:id="rId7"/>
    <p:sldId id="259" r:id="rId8"/>
    <p:sldId id="302" r:id="rId9"/>
    <p:sldId id="304" r:id="rId10"/>
    <p:sldId id="289" r:id="rId11"/>
    <p:sldId id="295" r:id="rId12"/>
    <p:sldId id="310" r:id="rId13"/>
    <p:sldId id="291" r:id="rId14"/>
    <p:sldId id="299" r:id="rId15"/>
    <p:sldId id="277" r:id="rId16"/>
    <p:sldId id="307" r:id="rId17"/>
    <p:sldId id="308" r:id="rId18"/>
    <p:sldId id="305" r:id="rId19"/>
    <p:sldId id="266" r:id="rId20"/>
    <p:sldId id="269" r:id="rId21"/>
    <p:sldId id="267" r:id="rId22"/>
    <p:sldId id="268" r:id="rId23"/>
    <p:sldId id="270" r:id="rId24"/>
    <p:sldId id="274" r:id="rId25"/>
    <p:sldId id="306" r:id="rId26"/>
    <p:sldId id="271" r:id="rId27"/>
    <p:sldId id="272" r:id="rId28"/>
    <p:sldId id="273" r:id="rId29"/>
    <p:sldId id="309" r:id="rId30"/>
    <p:sldId id="276" r:id="rId3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5987" autoAdjust="0"/>
    <p:restoredTop sz="96374" autoAdjust="0"/>
  </p:normalViewPr>
  <p:slideViewPr>
    <p:cSldViewPr snapToGrid="0">
      <p:cViewPr varScale="1">
        <p:scale>
          <a:sx n="116" d="100"/>
          <a:sy n="116" d="100"/>
        </p:scale>
        <p:origin x="-336" y="-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8B56B-3B9E-47E4-8FB8-5C9F24608818}" type="datetimeFigureOut">
              <a:rPr lang="ru-RU" smtClean="0"/>
              <a:pPr/>
              <a:t>14.03.2023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B3EEF-94DD-4D78-8C55-CBC7D80765DD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0775343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8B56B-3B9E-47E4-8FB8-5C9F24608818}" type="datetimeFigureOut">
              <a:rPr lang="ru-RU" smtClean="0"/>
              <a:pPr/>
              <a:t>14.03.2023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B3EEF-94DD-4D78-8C55-CBC7D80765D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452532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8B56B-3B9E-47E4-8FB8-5C9F24608818}" type="datetimeFigureOut">
              <a:rPr lang="ru-RU" smtClean="0"/>
              <a:pPr/>
              <a:t>14.03.2023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B3EEF-94DD-4D78-8C55-CBC7D80765D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588801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8B56B-3B9E-47E4-8FB8-5C9F24608818}" type="datetimeFigureOut">
              <a:rPr lang="ru-RU" smtClean="0"/>
              <a:pPr/>
              <a:t>14.03.2023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B3EEF-94DD-4D78-8C55-CBC7D80765D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41153666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8B56B-3B9E-47E4-8FB8-5C9F24608818}" type="datetimeFigureOut">
              <a:rPr lang="ru-RU" smtClean="0"/>
              <a:pPr/>
              <a:t>14.03.2023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B3EEF-94DD-4D78-8C55-CBC7D80765D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059920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8B56B-3B9E-47E4-8FB8-5C9F24608818}" type="datetimeFigureOut">
              <a:rPr lang="ru-RU" smtClean="0"/>
              <a:pPr/>
              <a:t>14.03.2023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B3EEF-94DD-4D78-8C55-CBC7D80765D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16622278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8B56B-3B9E-47E4-8FB8-5C9F24608818}" type="datetimeFigureOut">
              <a:rPr lang="ru-RU" smtClean="0"/>
              <a:pPr/>
              <a:t>14.03.2023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B3EEF-94DD-4D78-8C55-CBC7D80765D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281077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8B56B-3B9E-47E4-8FB8-5C9F24608818}" type="datetimeFigureOut">
              <a:rPr lang="ru-RU" smtClean="0"/>
              <a:pPr/>
              <a:t>14.03.2023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B3EEF-94DD-4D78-8C55-CBC7D80765D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575818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8B56B-3B9E-47E4-8FB8-5C9F24608818}" type="datetimeFigureOut">
              <a:rPr lang="ru-RU" smtClean="0"/>
              <a:pPr/>
              <a:t>14.03.2023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B3EEF-94DD-4D78-8C55-CBC7D80765D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500352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609600" y="277814"/>
            <a:ext cx="10972800" cy="11398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609600" y="1600201"/>
            <a:ext cx="5384800" cy="21891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6197600" y="1600201"/>
            <a:ext cx="5384800" cy="21891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609600" y="3941763"/>
            <a:ext cx="5384800" cy="218916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7600" y="3941763"/>
            <a:ext cx="5384800" cy="218916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0">
            <a:extLst>
              <a:ext uri="{FF2B5EF4-FFF2-40B4-BE49-F238E27FC236}">
                <a16:creationId xmlns:a16="http://schemas.microsoft.com/office/drawing/2014/main" xmlns="" id="{858980A6-F1A9-B1CB-F577-A48C27A2885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8" name="Rectangle 41">
            <a:extLst>
              <a:ext uri="{FF2B5EF4-FFF2-40B4-BE49-F238E27FC236}">
                <a16:creationId xmlns:a16="http://schemas.microsoft.com/office/drawing/2014/main" xmlns="" id="{5005BECA-F81D-01FA-C938-B8807FA9465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9" name="Rectangle 42">
            <a:extLst>
              <a:ext uri="{FF2B5EF4-FFF2-40B4-BE49-F238E27FC236}">
                <a16:creationId xmlns:a16="http://schemas.microsoft.com/office/drawing/2014/main" xmlns="" id="{2CB17FA7-51D7-06D7-AC03-D131FE7C0A0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AE60C1-DC00-4B3B-9C11-D6E8BA41E2F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31651385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7814"/>
            <a:ext cx="10972800" cy="11398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307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6197600" y="1600201"/>
            <a:ext cx="5384800" cy="21891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6197600" y="3941763"/>
            <a:ext cx="5384800" cy="218916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Rectangle 40">
            <a:extLst>
              <a:ext uri="{FF2B5EF4-FFF2-40B4-BE49-F238E27FC236}">
                <a16:creationId xmlns:a16="http://schemas.microsoft.com/office/drawing/2014/main" xmlns="" id="{7520ADEF-1F88-755F-02DD-B7EC78D6C0C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41">
            <a:extLst>
              <a:ext uri="{FF2B5EF4-FFF2-40B4-BE49-F238E27FC236}">
                <a16:creationId xmlns:a16="http://schemas.microsoft.com/office/drawing/2014/main" xmlns="" id="{7B650C83-6AC0-927E-8493-298A3FE6BFC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8" name="Rectangle 42">
            <a:extLst>
              <a:ext uri="{FF2B5EF4-FFF2-40B4-BE49-F238E27FC236}">
                <a16:creationId xmlns:a16="http://schemas.microsoft.com/office/drawing/2014/main" xmlns="" id="{D496DA77-8B20-C325-75D9-4383EC65264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78A1F1-067D-4A27-902F-4BF47D31416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25199705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8B56B-3B9E-47E4-8FB8-5C9F24608818}" type="datetimeFigureOut">
              <a:rPr lang="ru-RU" smtClean="0"/>
              <a:pPr/>
              <a:t>14.03.2023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B3EEF-94DD-4D78-8C55-CBC7D80765D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322533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8B56B-3B9E-47E4-8FB8-5C9F24608818}" type="datetimeFigureOut">
              <a:rPr lang="ru-RU" smtClean="0"/>
              <a:pPr/>
              <a:t>14.03.2023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B3EEF-94DD-4D78-8C55-CBC7D80765D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509988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8B56B-3B9E-47E4-8FB8-5C9F24608818}" type="datetimeFigureOut">
              <a:rPr lang="ru-RU" smtClean="0"/>
              <a:pPr/>
              <a:t>14.03.2023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B3EEF-94DD-4D78-8C55-CBC7D80765D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847493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8B56B-3B9E-47E4-8FB8-5C9F24608818}" type="datetimeFigureOut">
              <a:rPr lang="ru-RU" smtClean="0"/>
              <a:pPr/>
              <a:t>14.03.2023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B3EEF-94DD-4D78-8C55-CBC7D80765D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077708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8B56B-3B9E-47E4-8FB8-5C9F24608818}" type="datetimeFigureOut">
              <a:rPr lang="ru-RU" smtClean="0"/>
              <a:pPr/>
              <a:t>14.03.2023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B3EEF-94DD-4D78-8C55-CBC7D80765D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829758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8B56B-3B9E-47E4-8FB8-5C9F24608818}" type="datetimeFigureOut">
              <a:rPr lang="ru-RU" smtClean="0"/>
              <a:pPr/>
              <a:t>14.03.2023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B3EEF-94DD-4D78-8C55-CBC7D80765D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944494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8B56B-3B9E-47E4-8FB8-5C9F24608818}" type="datetimeFigureOut">
              <a:rPr lang="ru-RU" smtClean="0"/>
              <a:pPr/>
              <a:t>14.03.2023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B3EEF-94DD-4D78-8C55-CBC7D80765D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272079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8B56B-3B9E-47E4-8FB8-5C9F24608818}" type="datetimeFigureOut">
              <a:rPr lang="ru-RU" smtClean="0"/>
              <a:pPr/>
              <a:t>14.03.2023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B3EEF-94DD-4D78-8C55-CBC7D80765D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631907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5BA8B56B-3B9E-47E4-8FB8-5C9F24608818}" type="datetimeFigureOut">
              <a:rPr lang="ru-RU" smtClean="0"/>
              <a:pPr/>
              <a:t>14.03.2023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551B3EEF-94DD-4D78-8C55-CBC7D80765D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1750174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  <p:sldLayoutId id="2147483754" r:id="rId12"/>
    <p:sldLayoutId id="2147483755" r:id="rId13"/>
    <p:sldLayoutId id="2147483756" r:id="rId14"/>
    <p:sldLayoutId id="2147483757" r:id="rId15"/>
    <p:sldLayoutId id="2147483758" r:id="rId16"/>
    <p:sldLayoutId id="2147483759" r:id="rId17"/>
    <p:sldLayoutId id="2147483760" r:id="rId18"/>
    <p:sldLayoutId id="2147483761" r:id="rId19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Relationship Id="rId9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7" Type="http://schemas.openxmlformats.org/officeDocument/2006/relationships/image" Target="../media/image76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Rectangle 3">
            <a:extLst>
              <a:ext uri="{FF2B5EF4-FFF2-40B4-BE49-F238E27FC236}">
                <a16:creationId xmlns:a16="http://schemas.microsoft.com/office/drawing/2014/main" xmlns="" id="{A94F7264-E11A-2E3A-1569-13FB9ADE2B5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107347" y="5150840"/>
            <a:ext cx="9957731" cy="1302349"/>
          </a:xfrm>
        </p:spPr>
        <p:txBody>
          <a:bodyPr>
            <a:noAutofit/>
          </a:bodyPr>
          <a:lstStyle/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ru-RU" sz="1400" dirty="0">
                <a:latin typeface="Times New Roman" panose="02020603050405020304" pitchFamily="18" charset="0"/>
              </a:rPr>
              <a:t>       </a:t>
            </a:r>
          </a:p>
          <a:p>
            <a:pPr algn="ctr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ru-RU" altLang="ru-RU" sz="2000" b="1" dirty="0">
              <a:latin typeface="Times New Roman" panose="02020603050405020304" pitchFamily="18" charset="0"/>
            </a:endParaRPr>
          </a:p>
          <a:p>
            <a:pPr algn="ctr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ru-RU" altLang="ru-RU" sz="1400" b="1" dirty="0">
              <a:latin typeface="Arial" panose="020B0604020202020204" pitchFamily="34" charset="0"/>
            </a:endParaRPr>
          </a:p>
          <a:p>
            <a:pPr algn="just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ru-RU" altLang="ru-RU" sz="2000" b="1" dirty="0">
              <a:latin typeface="Times New Roman" panose="02020603050405020304" pitchFamily="18" charset="0"/>
            </a:endParaRPr>
          </a:p>
          <a:p>
            <a:pPr algn="r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ru-RU" altLang="ru-RU" sz="1600" b="1" dirty="0">
              <a:latin typeface="Times New Roman" panose="02020603050405020304" pitchFamily="18" charset="0"/>
            </a:endParaRPr>
          </a:p>
          <a:p>
            <a:pPr marL="285750" marR="0" lvl="0" indent="-285750" algn="ctr" defTabSz="4572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  <a:buFont typeface="Wingdings" panose="05000000000000000000" pitchFamily="2" charset="2"/>
              <a:buNone/>
              <a:tabLst/>
              <a:defRPr/>
            </a:pPr>
            <a:endParaRPr kumimoji="0" lang="ru-RU" altLang="ru-RU" sz="1700" b="1" i="0" u="none" strike="noStrike" kern="1200" cap="none" spc="0" normalizeH="0" baseline="0" noProof="0" dirty="0">
              <a:ln>
                <a:noFill/>
              </a:ln>
              <a:solidFill>
                <a:srgbClr val="146194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</a:endParaRPr>
          </a:p>
          <a:p>
            <a:pPr marL="285750" marR="0" lvl="0" indent="-285750" algn="ctr" defTabSz="4572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  <a:buFont typeface="Wingdings" panose="05000000000000000000" pitchFamily="2" charset="2"/>
              <a:buNone/>
              <a:tabLst/>
              <a:defRPr/>
            </a:pPr>
            <a:endParaRPr lang="ru-RU" altLang="ru-RU" sz="1700" b="1" dirty="0">
              <a:solidFill>
                <a:srgbClr val="146194">
                  <a:lumMod val="75000"/>
                </a:srgbClr>
              </a:solidFill>
              <a:latin typeface="Times New Roman" panose="02020603050405020304" pitchFamily="18" charset="0"/>
            </a:endParaRPr>
          </a:p>
          <a:p>
            <a:pPr marL="285750" marR="0" lvl="0" indent="-285750" algn="ctr" defTabSz="4572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  <a:buFont typeface="Wingdings" panose="05000000000000000000" pitchFamily="2" charset="2"/>
              <a:buNone/>
              <a:tabLst/>
              <a:defRPr/>
            </a:pPr>
            <a:r>
              <a:rPr kumimoji="0" lang="ru-RU" altLang="ru-RU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</a:rPr>
              <a:t>«Оказание помощи женщинам с детьми, находящимся в трудной жизненной ситуации»</a:t>
            </a:r>
            <a:r>
              <a:rPr kumimoji="0" lang="ru-RU" altLang="ru-RU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</a:p>
          <a:p>
            <a:pPr algn="r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ru-RU" altLang="ru-RU" sz="1600" b="1" dirty="0">
              <a:latin typeface="Times New Roman" panose="02020603050405020304" pitchFamily="18" charset="0"/>
            </a:endParaRPr>
          </a:p>
          <a:p>
            <a:pPr algn="r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ru-RU" altLang="ru-RU" sz="2400" b="1" i="1" u="sng" dirty="0">
              <a:latin typeface="Times New Roman" panose="02020603050405020304" pitchFamily="18" charset="0"/>
            </a:endParaRPr>
          </a:p>
          <a:p>
            <a:pPr algn="r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ru-RU" altLang="ru-RU" b="1" i="1" u="sng" dirty="0">
              <a:latin typeface="Times New Roman" panose="02020603050405020304" pitchFamily="18" charset="0"/>
            </a:endParaRPr>
          </a:p>
          <a:p>
            <a:pPr algn="r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altLang="ru-RU" sz="2400" b="1" dirty="0">
              <a:latin typeface="Times New Roman" panose="02020603050405020304" pitchFamily="18" charset="0"/>
            </a:endParaRPr>
          </a:p>
          <a:p>
            <a:pPr algn="ctr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ru-RU" altLang="ru-RU" sz="1900" dirty="0">
              <a:latin typeface="Times New Roman" panose="02020603050405020304" pitchFamily="18" charset="0"/>
            </a:endParaRPr>
          </a:p>
          <a:p>
            <a:pPr algn="ctr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ru-RU" altLang="ru-RU" sz="1900" dirty="0">
              <a:latin typeface="Times New Roman" panose="02020603050405020304" pitchFamily="18" charset="0"/>
            </a:endParaRPr>
          </a:p>
        </p:txBody>
      </p:sp>
      <p:pic>
        <p:nvPicPr>
          <p:cNvPr id="3079" name="Picture 2" descr="\\192.168.0.111\Users\777\Documents\Scanned Documents\луч надежды\2020\Семейная гостиная\логотипсоциальнойгостиной2 - копия.jpg">
            <a:extLst>
              <a:ext uri="{FF2B5EF4-FFF2-40B4-BE49-F238E27FC236}">
                <a16:creationId xmlns:a16="http://schemas.microsoft.com/office/drawing/2014/main" xmlns="" id="{977E37A8-9F74-49CC-7CA3-CC1AB9A7BD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57241" y="333376"/>
            <a:ext cx="4638675" cy="439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CBDB9BF-19F9-67E7-9A5D-C05E8EB91E8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331054" y="242406"/>
            <a:ext cx="9798340" cy="1208889"/>
          </a:xfrm>
          <a:solidFill>
            <a:schemeClr val="tx2">
              <a:lumMod val="75000"/>
            </a:schemeClr>
          </a:solidFill>
          <a:ln>
            <a:solidFill>
              <a:schemeClr val="accent3"/>
            </a:solidFill>
          </a:ln>
          <a:effectLst>
            <a:outerShdw blurRad="63500" dist="25400" dir="5400000" rotWithShape="0">
              <a:srgbClr val="000000">
                <a:alpha val="43137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/>
            <a:r>
              <a:rPr lang="ru-RU" alt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Социально-бытовые услуги</a:t>
            </a:r>
          </a:p>
        </p:txBody>
      </p:sp>
      <p:sp>
        <p:nvSpPr>
          <p:cNvPr id="41989" name="Содержимое 2">
            <a:extLst>
              <a:ext uri="{FF2B5EF4-FFF2-40B4-BE49-F238E27FC236}">
                <a16:creationId xmlns:a16="http://schemas.microsoft.com/office/drawing/2014/main" xmlns="" id="{465B0550-6EA1-4A63-E289-6CCFAF1B2764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331053" y="1451295"/>
            <a:ext cx="9798339" cy="2659311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fontScale="85000" lnSpcReduction="20000"/>
          </a:bodyPr>
          <a:lstStyle/>
          <a:p>
            <a:pPr marL="365125" indent="-282575" algn="ctr">
              <a:lnSpc>
                <a:spcPct val="80000"/>
              </a:lnSpc>
              <a:buNone/>
            </a:pPr>
            <a:endParaRPr lang="ru-RU" altLang="ru-RU" sz="2000" b="1" dirty="0"/>
          </a:p>
          <a:p>
            <a:pPr marL="365125" indent="-282575" algn="ctr">
              <a:buNone/>
            </a:pPr>
            <a:r>
              <a:rPr lang="ru-RU" alt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Социально-бытовые услуги</a:t>
            </a:r>
          </a:p>
          <a:p>
            <a:pPr marL="365125" indent="-282575" algn="ctr">
              <a:buNone/>
            </a:pPr>
            <a:r>
              <a:rPr lang="ru-RU" alt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стационарной форме:</a:t>
            </a:r>
            <a:endParaRPr lang="ru-RU" alt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5125" indent="-282575"/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alt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предоставление площади жилых помещений;</a:t>
            </a:r>
          </a:p>
          <a:p>
            <a:pPr marL="365125" indent="-282575"/>
            <a:r>
              <a:rPr lang="ru-RU" alt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предоставление мебели;</a:t>
            </a:r>
          </a:p>
          <a:p>
            <a:pPr marL="365125" indent="-282575"/>
            <a:r>
              <a:rPr lang="ru-RU" alt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 помощь в организации досуга и отдыха;</a:t>
            </a:r>
          </a:p>
          <a:p>
            <a:pPr marL="365125" indent="-282575"/>
            <a:r>
              <a:rPr lang="ru-RU" alt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содействие в организации предоставления услуг  предприятиями торговли и связи.</a:t>
            </a:r>
            <a:endParaRPr lang="ru-RU" alt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233DBAA6-1573-5008-63FE-342DB46EC69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2730" y="4198688"/>
            <a:ext cx="3447876" cy="228655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55A061F7-DC15-0476-1C50-4A210347671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99757" y="4198688"/>
            <a:ext cx="3732383" cy="228655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7DEF0EBC-3983-5EFC-EF37-6BFF58996C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32728" y="4202883"/>
            <a:ext cx="1585518" cy="2286552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8FCB3DC-5D02-44FE-1A83-864DD1C8AED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325461" y="469783"/>
            <a:ext cx="9093665" cy="1166069"/>
          </a:xfrm>
          <a:solidFill>
            <a:schemeClr val="tx2">
              <a:lumMod val="75000"/>
            </a:schemeClr>
          </a:solidFill>
          <a:ln>
            <a:solidFill>
              <a:schemeClr val="accent3"/>
            </a:solidFill>
          </a:ln>
          <a:effectLst>
            <a:outerShdw blurRad="63500" dist="25400" dir="5400000" rotWithShape="0">
              <a:srgbClr val="000000">
                <a:alpha val="43137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/>
            <a:r>
              <a:rPr lang="ru-RU" altLang="ru-RU" sz="4300" i="1" dirty="0">
                <a:solidFill>
                  <a:srgbClr val="3E8E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dirty="0">
                <a:ln>
                  <a:noFill/>
                </a:ln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Социально-бытовые услуги</a:t>
            </a:r>
          </a:p>
        </p:txBody>
      </p:sp>
      <p:sp>
        <p:nvSpPr>
          <p:cNvPr id="48133" name="Содержимое 2">
            <a:extLst>
              <a:ext uri="{FF2B5EF4-FFF2-40B4-BE49-F238E27FC236}">
                <a16:creationId xmlns:a16="http://schemas.microsoft.com/office/drawing/2014/main" xmlns="" id="{51ADFFAC-9053-0EAD-62A5-236860727962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451296" y="1635853"/>
            <a:ext cx="8967830" cy="4060272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fontScale="92500" lnSpcReduction="20000"/>
          </a:bodyPr>
          <a:lstStyle/>
          <a:p>
            <a:pPr marL="365125" indent="-282575" algn="ctr">
              <a:lnSpc>
                <a:spcPct val="80000"/>
              </a:lnSpc>
              <a:buNone/>
            </a:pPr>
            <a:endParaRPr lang="ru-RU" altLang="ru-RU" sz="2000" b="1" dirty="0"/>
          </a:p>
          <a:p>
            <a:pPr marL="365125" indent="-282575" algn="ctr">
              <a:buNone/>
            </a:pPr>
            <a:r>
              <a:rPr lang="ru-RU" altLang="ru-RU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Социально-бытовые услуги </a:t>
            </a:r>
          </a:p>
          <a:p>
            <a:pPr marL="365125" indent="-282575" algn="ctr">
              <a:buNone/>
            </a:pPr>
            <a:r>
              <a:rPr lang="ru-RU" altLang="ru-RU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 форме социального обслуживания на дому:</a:t>
            </a:r>
            <a:endParaRPr lang="ru-RU" altLang="ru-RU" sz="24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5125" indent="-282575"/>
            <a:endParaRPr lang="ru-RU" altLang="ru-RU" sz="24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5125" indent="-282575"/>
            <a:r>
              <a:rPr lang="ru-RU" altLang="ru-RU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обследование социально-бытового положения семьи (с выходом в семью) для выяснения фактов неблагополучия семьи (сбор документов, подтверждающих нахождение семьи в социально опасном положении);</a:t>
            </a:r>
          </a:p>
          <a:p>
            <a:pPr marL="365125" indent="-282575"/>
            <a:r>
              <a:rPr lang="ru-RU" altLang="ru-RU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патронаж семьи (</a:t>
            </a:r>
            <a:r>
              <a:rPr lang="ru-RU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индивидуальная социальная поддержка и предоставление необходимых услуг семьям и детям, попавшим в трудную, кризисную ситуацию, но не обладающим способностью или утратившим возможность самостоятельно её преодолеть</a:t>
            </a:r>
            <a:r>
              <a:rPr lang="ru-RU" altLang="ru-RU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marL="365125" indent="-282575">
              <a:buNone/>
            </a:pPr>
            <a:endParaRPr lang="ru-RU" altLang="ru-RU" dirty="0">
              <a:effectLst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AC0ACDB-284B-F937-40AA-C4E120076D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268448"/>
            <a:ext cx="10355700" cy="1149291"/>
          </a:xfrm>
        </p:spPr>
        <p:txBody>
          <a:bodyPr/>
          <a:lstStyle/>
          <a:p>
            <a:pPr algn="ctr"/>
            <a:r>
              <a:rPr kumimoji="0" lang="ru-RU" sz="3200" b="0" i="0" u="none" strike="noStrike" kern="1200" cap="all" spc="0" normalizeH="0" baseline="0" noProof="0" dirty="0">
                <a:ln>
                  <a:noFill/>
                </a:ln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Социально-экономические  и социально-правовые услуги:</a:t>
            </a:r>
            <a:endParaRPr lang="ru-RU" b="1" dirty="0">
              <a:effectLst>
                <a:reflection blurRad="12700" stA="48000" endA="300" endPos="550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xmlns="" id="{F8886898-1A2D-1B8A-6834-688765200D0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13809" y="2154502"/>
            <a:ext cx="3076019" cy="4086225"/>
          </a:xfr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xmlns="" id="{BFF3E32D-791C-D99F-4721-2E1E8B86877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823507" y="1005211"/>
            <a:ext cx="1931377" cy="1674703"/>
          </a:xfrm>
        </p:spPr>
      </p:pic>
      <p:sp>
        <p:nvSpPr>
          <p:cNvPr id="9" name="Содержимое 2">
            <a:extLst>
              <a:ext uri="{FF2B5EF4-FFF2-40B4-BE49-F238E27FC236}">
                <a16:creationId xmlns:a16="http://schemas.microsoft.com/office/drawing/2014/main" xmlns="" id="{51ADFFAC-9053-0EAD-62A5-236860727962}"/>
              </a:ext>
            </a:extLst>
          </p:cNvPr>
          <p:cNvSpPr txBox="1">
            <a:spLocks/>
          </p:cNvSpPr>
          <p:nvPr/>
        </p:nvSpPr>
        <p:spPr>
          <a:xfrm>
            <a:off x="0" y="1021492"/>
            <a:ext cx="7150443" cy="563468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rmAutofit fontScale="70000" lnSpcReduction="20000"/>
          </a:bodyPr>
          <a:lstStyle/>
          <a:p>
            <a:pPr marL="365125" marR="0" lvl="0" indent="-282575" algn="ctr" defTabSz="4572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tabLst/>
              <a:defRPr/>
            </a:pPr>
            <a:endParaRPr kumimoji="0" lang="ru-RU" altLang="ru-RU" sz="2000" b="1" i="0" u="none" strike="noStrike" kern="1200" cap="none" spc="0" normalizeH="0" baseline="0" noProof="0" dirty="0" smtClean="0">
              <a:ln>
                <a:noFill/>
              </a:ln>
              <a:solidFill>
                <a:schemeClr val="bg2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5125" marR="0" lvl="0" indent="-282575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tabLst/>
              <a:defRPr/>
            </a:pPr>
            <a:endParaRPr kumimoji="0" lang="ru-RU" altLang="ru-RU" sz="2400" b="0" i="0" u="none" strike="noStrike" kern="1200" cap="none" spc="0" normalizeH="0" baseline="0" noProof="0" dirty="0" smtClean="0">
              <a:ln>
                <a:noFill/>
              </a:ln>
              <a:solidFill>
                <a:schemeClr val="bg2">
                  <a:lumMod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365125" indent="-282575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</a:pPr>
            <a:r>
              <a:rPr kumimoji="0" lang="ru-RU" alt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содействие в получении полагающихся льгот, пособий, компенсаций, алиментов и других выплат;</a:t>
            </a:r>
          </a:p>
          <a:p>
            <a:pPr marL="365125" lvl="0" indent="-282575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</a:pP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содействие в решении вопросов занятости: трудоустройстве, поиске временной (сезонной) работы, работы с сокращенным рабочим 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днем;</a:t>
            </a:r>
          </a:p>
          <a:p>
            <a:pPr marL="365125" lvl="0" indent="-282575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</a:pP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Социально-правовые услуги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365125" lvl="0" indent="-282575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</a:pP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консультирование 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вопросам, связанным с правом на социальное обслуживание и защиту своих 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интересов;</a:t>
            </a:r>
          </a:p>
          <a:p>
            <a:pPr marL="365125" lvl="0" indent="-282575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</a:pP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содействие 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получении помощи адвоката, в порядке установленном законодательством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365125" lvl="0" indent="-282575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</a:pP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содействие 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получении страхового медицинского 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полиса;</a:t>
            </a:r>
          </a:p>
          <a:p>
            <a:pPr marL="365125" lvl="0" indent="-282575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</a:pP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консультирование 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социально-правовым вопросам – гражданское, жилищное, семейное, трудовое право и по правам детей и 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женщин;</a:t>
            </a:r>
          </a:p>
          <a:p>
            <a:pPr marL="365125" lvl="0" indent="-282575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</a:pP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оказание 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помощи в оформлении документов для направления детей и подростков в учреждения социального обслуживания для временного пребывания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ru-RU" altLang="ru-RU" sz="24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365125" marR="0" lvl="0" indent="-282575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tabLst/>
              <a:defRPr/>
            </a:pPr>
            <a:endParaRPr kumimoji="0" lang="ru-RU" altLang="ru-RU" sz="20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804741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>
            <a:extLst>
              <a:ext uri="{FF2B5EF4-FFF2-40B4-BE49-F238E27FC236}">
                <a16:creationId xmlns:a16="http://schemas.microsoft.com/office/drawing/2014/main" xmlns="" id="{3885306D-8251-4CA5-07F2-820C388CBFE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62403" y="346216"/>
            <a:ext cx="10427516" cy="1490822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/>
          <a:p>
            <a:pPr algn="ctr"/>
            <a:r>
              <a:rPr lang="ru-RU" altLang="ru-RU" sz="44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Социально-педагогические услуги</a:t>
            </a:r>
          </a:p>
        </p:txBody>
      </p:sp>
      <p:sp>
        <p:nvSpPr>
          <p:cNvPr id="44035" name="Rectangle 3">
            <a:extLst>
              <a:ext uri="{FF2B5EF4-FFF2-40B4-BE49-F238E27FC236}">
                <a16:creationId xmlns:a16="http://schemas.microsoft.com/office/drawing/2014/main" xmlns="" id="{5EAD64E6-822B-F364-3E8D-B3CBC8598B5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25837" y="2130803"/>
            <a:ext cx="6123962" cy="4513277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fontScale="92500" lnSpcReduction="10000"/>
          </a:bodyPr>
          <a:lstStyle/>
          <a:p>
            <a:pPr>
              <a:lnSpc>
                <a:spcPct val="80000"/>
              </a:lnSpc>
            </a:pPr>
            <a:r>
              <a:rPr lang="ru-RU" alt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социально-педагогическая </a:t>
            </a:r>
            <a:r>
              <a:rPr lang="ru-RU" alt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коррекция, включая диагностику и консультирование;</a:t>
            </a:r>
          </a:p>
          <a:p>
            <a:pPr>
              <a:lnSpc>
                <a:spcPct val="80000"/>
              </a:lnSpc>
            </a:pPr>
            <a:r>
              <a:rPr lang="ru-RU" alt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социально-педагогическое </a:t>
            </a:r>
            <a:r>
              <a:rPr lang="ru-RU" alt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консультирование по вопросам налаживания межличностных и внутрисемейных отношений и иным вопросам;</a:t>
            </a:r>
          </a:p>
          <a:p>
            <a:pPr>
              <a:lnSpc>
                <a:spcPct val="80000"/>
              </a:lnSpc>
            </a:pPr>
            <a:r>
              <a:rPr lang="ru-RU" alt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</a:t>
            </a:r>
            <a:r>
              <a:rPr lang="ru-RU" alt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работы с родителями в целях реабилитации семьи;</a:t>
            </a:r>
          </a:p>
          <a:p>
            <a:pPr>
              <a:lnSpc>
                <a:spcPct val="80000"/>
              </a:lnSpc>
            </a:pPr>
            <a:r>
              <a:rPr lang="ru-RU" alt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</a:t>
            </a:r>
            <a:r>
              <a:rPr lang="ru-RU" alt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индивидуальных программ реабилитации (адаптации) семей и детей, находящихся в социально опасном положении;</a:t>
            </a:r>
          </a:p>
          <a:p>
            <a:pPr>
              <a:lnSpc>
                <a:spcPct val="80000"/>
              </a:lnSpc>
            </a:pPr>
            <a:r>
              <a:rPr lang="ru-RU" alt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</a:t>
            </a:r>
            <a:r>
              <a:rPr lang="ru-RU" alt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позитивных интересов (в том числе в сфере досуга);</a:t>
            </a:r>
          </a:p>
          <a:p>
            <a:pPr>
              <a:lnSpc>
                <a:spcPct val="80000"/>
              </a:lnSpc>
            </a:pPr>
            <a:r>
              <a:rPr lang="ru-RU" alt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</a:t>
            </a:r>
            <a:r>
              <a:rPr lang="ru-RU" alt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досуга (праздники, экскурсии и другие культурные мероприятия);</a:t>
            </a:r>
          </a:p>
          <a:p>
            <a:pPr>
              <a:lnSpc>
                <a:spcPct val="80000"/>
              </a:lnSpc>
            </a:pPr>
            <a:r>
              <a:rPr lang="ru-RU" alt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содействие </a:t>
            </a:r>
            <a:r>
              <a:rPr lang="ru-RU" alt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получении образования с учётом физических и умственных способностей (контроль за посещением занятий в школе, выполнением заданий, помощь в выполнении заданий).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8838394B-151F-5D00-EA90-6061D019C4C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49799" y="1971412"/>
            <a:ext cx="2583671" cy="246372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CE430CC9-31FF-0FF8-5AF9-FEF87B4828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434402" y="1971412"/>
            <a:ext cx="2293409" cy="243457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C758B7E5-4532-7604-B30E-2FAA4745AA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73392" y="4244319"/>
            <a:ext cx="2754124" cy="2463723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E1452A2-B517-6C29-2BCA-5DA4633DDD5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10394" y="330201"/>
            <a:ext cx="8204432" cy="1314042"/>
          </a:xfrm>
          <a:solidFill>
            <a:schemeClr val="tx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 eaLnBrk="1" hangingPunct="1"/>
            <a:r>
              <a:rPr lang="ru-RU" alt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 – психологические услуги:</a:t>
            </a:r>
            <a:br>
              <a:rPr lang="ru-RU" alt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alt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одержимое 2">
            <a:extLst>
              <a:ext uri="{FF2B5EF4-FFF2-40B4-BE49-F238E27FC236}">
                <a16:creationId xmlns:a16="http://schemas.microsoft.com/office/drawing/2014/main" xmlns="" id="{CD1A33D1-631B-98BE-1919-634DD7A6EF63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10394" y="1711354"/>
            <a:ext cx="5654178" cy="4932727"/>
          </a:xfrm>
        </p:spPr>
        <p:txBody>
          <a:bodyPr>
            <a:normAutofit/>
          </a:bodyPr>
          <a:lstStyle/>
          <a:p>
            <a:pPr marL="365125" indent="-282575"/>
            <a:r>
              <a:rPr lang="ru-RU" alt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социально-психологическая </a:t>
            </a:r>
            <a:r>
              <a:rPr lang="ru-RU" alt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диагностика и обследование личности, психологическое тестирование, коррекция; </a:t>
            </a:r>
          </a:p>
          <a:p>
            <a:pPr marL="365125" indent="-282575"/>
            <a:r>
              <a:rPr lang="ru-RU" alt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социально-психологическое </a:t>
            </a:r>
            <a:r>
              <a:rPr lang="ru-RU" alt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консультирование, в том числе по вопросам внутрисемейных отношений.</a:t>
            </a:r>
          </a:p>
        </p:txBody>
      </p:sp>
      <p:pic>
        <p:nvPicPr>
          <p:cNvPr id="37889" name="Picture 1" descr="C:\Users\я\Desktop\фото соцгост\Mobilnaya-socialnaya-slujba.jpg">
            <a:extLst>
              <a:ext uri="{FF2B5EF4-FFF2-40B4-BE49-F238E27FC236}">
                <a16:creationId xmlns:a16="http://schemas.microsoft.com/office/drawing/2014/main" xmlns="" id="{335D77DB-5342-0586-3622-79BAA32C8B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763000" y="1"/>
            <a:ext cx="1905000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0" name="Picture 7" descr="SAM_1250">
            <a:extLst>
              <a:ext uri="{FF2B5EF4-FFF2-40B4-BE49-F238E27FC236}">
                <a16:creationId xmlns:a16="http://schemas.microsoft.com/office/drawing/2014/main" xmlns="" id="{F8522443-1208-109B-41BF-041E7C345C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83338" y="3429000"/>
            <a:ext cx="4284662" cy="309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78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78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>
            <a:extLst>
              <a:ext uri="{FF2B5EF4-FFF2-40B4-BE49-F238E27FC236}">
                <a16:creationId xmlns:a16="http://schemas.microsoft.com/office/drawing/2014/main" xmlns="" id="{B63E0D62-A584-40F6-52C3-8B3C1FAFCC36}"/>
              </a:ext>
            </a:extLst>
          </p:cNvPr>
          <p:cNvSpPr>
            <a:spLocks noGrp="1" noChangeArrowheads="1"/>
          </p:cNvSpPr>
          <p:nvPr>
            <p:ph type="title" sz="quarter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alt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Комната психологической разгрузки</a:t>
            </a:r>
          </a:p>
        </p:txBody>
      </p:sp>
      <p:pic>
        <p:nvPicPr>
          <p:cNvPr id="13315" name="Picture 8">
            <a:extLst>
              <a:ext uri="{FF2B5EF4-FFF2-40B4-BE49-F238E27FC236}">
                <a16:creationId xmlns:a16="http://schemas.microsoft.com/office/drawing/2014/main" xmlns="" id="{30D22F4E-311C-3E61-E070-7355B54EC06F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60128" y="1600200"/>
            <a:ext cx="3283744" cy="2189163"/>
          </a:xfrm>
        </p:spPr>
      </p:pic>
      <p:pic>
        <p:nvPicPr>
          <p:cNvPr id="13316" name="Picture 9">
            <a:extLst>
              <a:ext uri="{FF2B5EF4-FFF2-40B4-BE49-F238E27FC236}">
                <a16:creationId xmlns:a16="http://schemas.microsoft.com/office/drawing/2014/main" xmlns="" id="{E6F66130-090B-BF51-AAA2-4AF429E4FBC2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3071813" y="4221163"/>
            <a:ext cx="1458912" cy="2189162"/>
          </a:xfrm>
        </p:spPr>
      </p:pic>
      <p:pic>
        <p:nvPicPr>
          <p:cNvPr id="13317" name="Picture 10">
            <a:extLst>
              <a:ext uri="{FF2B5EF4-FFF2-40B4-BE49-F238E27FC236}">
                <a16:creationId xmlns:a16="http://schemas.microsoft.com/office/drawing/2014/main" xmlns="" id="{DDA34AB5-D685-EF93-D703-F5370BB4F400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72279" y="3941763"/>
            <a:ext cx="1459441" cy="2189162"/>
          </a:xfrm>
        </p:spPr>
      </p:pic>
      <p:pic>
        <p:nvPicPr>
          <p:cNvPr id="13318" name="Picture 11">
            <a:extLst>
              <a:ext uri="{FF2B5EF4-FFF2-40B4-BE49-F238E27FC236}">
                <a16:creationId xmlns:a16="http://schemas.microsoft.com/office/drawing/2014/main" xmlns="" id="{3CE874DD-86CD-88D7-BA9A-2A61D6BEF91F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7896226" y="4149726"/>
            <a:ext cx="1458913" cy="2189163"/>
          </a:xfrm>
        </p:spPr>
      </p:pic>
      <p:pic>
        <p:nvPicPr>
          <p:cNvPr id="13319" name="Picture 13">
            <a:extLst>
              <a:ext uri="{FF2B5EF4-FFF2-40B4-BE49-F238E27FC236}">
                <a16:creationId xmlns:a16="http://schemas.microsoft.com/office/drawing/2014/main" xmlns="" id="{16978A4F-BD71-6593-F864-D1B65AFD2D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16726" y="1628775"/>
            <a:ext cx="3275013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CEA04BD-C217-EDD7-2746-F63110FAEA07}"/>
              </a:ext>
            </a:extLst>
          </p:cNvPr>
          <p:cNvSpPr>
            <a:spLocks noGrp="1"/>
          </p:cNvSpPr>
          <p:nvPr>
            <p:ph type="title" sz="quarter"/>
          </p:nvPr>
        </p:nvSpPr>
        <p:spPr/>
        <p:txBody>
          <a:bodyPr/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ИНФОРМАЦИОННОЕ СОПРОВОЖДЕНИЕ</a:t>
            </a:r>
          </a:p>
        </p:txBody>
      </p:sp>
      <p:pic>
        <p:nvPicPr>
          <p:cNvPr id="10" name="Объект 9">
            <a:extLst>
              <a:ext uri="{FF2B5EF4-FFF2-40B4-BE49-F238E27FC236}">
                <a16:creationId xmlns:a16="http://schemas.microsoft.com/office/drawing/2014/main" xmlns="" id="{486400BE-D7A7-D8FF-2EEE-EA5E3515599C}"/>
              </a:ext>
            </a:extLst>
          </p:cNvPr>
          <p:cNvPicPr>
            <a:picLocks noGrp="1" noChangeAspect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9753" y="2033038"/>
            <a:ext cx="3110915" cy="2189163"/>
          </a:xfrm>
        </p:spPr>
      </p:pic>
      <p:pic>
        <p:nvPicPr>
          <p:cNvPr id="12" name="Объект 11">
            <a:extLst>
              <a:ext uri="{FF2B5EF4-FFF2-40B4-BE49-F238E27FC236}">
                <a16:creationId xmlns:a16="http://schemas.microsoft.com/office/drawing/2014/main" xmlns="" id="{EF3DF983-3101-893C-9A83-65DEE4131A9A}"/>
              </a:ext>
            </a:extLst>
          </p:cNvPr>
          <p:cNvPicPr>
            <a:picLocks noGrp="1" noChangeAspect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7050" y="4736009"/>
            <a:ext cx="5384800" cy="1600687"/>
          </a:xfrm>
        </p:spPr>
      </p:pic>
      <p:pic>
        <p:nvPicPr>
          <p:cNvPr id="14" name="Объект 13">
            <a:extLst>
              <a:ext uri="{FF2B5EF4-FFF2-40B4-BE49-F238E27FC236}">
                <a16:creationId xmlns:a16="http://schemas.microsoft.com/office/drawing/2014/main" xmlns="" id="{495641B0-F549-4CEE-D04C-7A8916C15BD3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30950" y="4736009"/>
            <a:ext cx="5384800" cy="1665922"/>
          </a:xfr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F16AAFFD-32F0-ACAD-2984-FFC5ADDB82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73640" y="1417639"/>
            <a:ext cx="3318370" cy="3242869"/>
          </a:xfrm>
          <a:prstGeom prst="rect">
            <a:avLst/>
          </a:prstGeom>
        </p:spPr>
      </p:pic>
      <p:pic>
        <p:nvPicPr>
          <p:cNvPr id="20" name="Объект 19">
            <a:extLst>
              <a:ext uri="{FF2B5EF4-FFF2-40B4-BE49-F238E27FC236}">
                <a16:creationId xmlns:a16="http://schemas.microsoft.com/office/drawing/2014/main" xmlns="" id="{A3CF47BB-F764-8993-5CEB-4224FC949561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84983" y="2033038"/>
            <a:ext cx="3179428" cy="2189163"/>
          </a:xfrm>
        </p:spPr>
      </p:pic>
    </p:spTree>
    <p:extLst>
      <p:ext uri="{BB962C8B-B14F-4D97-AF65-F5344CB8AC3E}">
        <p14:creationId xmlns:p14="http://schemas.microsoft.com/office/powerpoint/2010/main" xmlns="" val="8982115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EA1E4D7-F0BC-5592-A39B-164AAF23BC05}"/>
              </a:ext>
            </a:extLst>
          </p:cNvPr>
          <p:cNvSpPr>
            <a:spLocks noGrp="1"/>
          </p:cNvSpPr>
          <p:nvPr>
            <p:ph type="title" sz="quarter"/>
          </p:nvPr>
        </p:nvSpPr>
        <p:spPr/>
        <p:txBody>
          <a:bodyPr/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СОДЕЙСТВИЕ В ЖИЗНЕОБЕСПЕЧЕНИИ</a:t>
            </a: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xmlns="" id="{60055369-D9B3-7F4C-0443-3CD11D22921B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16635" y="4254029"/>
            <a:ext cx="1759025" cy="2471468"/>
          </a:xfrm>
        </p:spPr>
      </p:pic>
      <p:pic>
        <p:nvPicPr>
          <p:cNvPr id="10" name="Объект 9">
            <a:extLst>
              <a:ext uri="{FF2B5EF4-FFF2-40B4-BE49-F238E27FC236}">
                <a16:creationId xmlns:a16="http://schemas.microsoft.com/office/drawing/2014/main" xmlns="" id="{2A2ED507-E7AE-46B7-0F03-9DB3049902F0}"/>
              </a:ext>
            </a:extLst>
          </p:cNvPr>
          <p:cNvPicPr>
            <a:picLocks noGrp="1" noChangeAspect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74189" y="1417639"/>
            <a:ext cx="1665429" cy="2390963"/>
          </a:xfrm>
        </p:spPr>
      </p:pic>
      <p:pic>
        <p:nvPicPr>
          <p:cNvPr id="14" name="Объект 13">
            <a:extLst>
              <a:ext uri="{FF2B5EF4-FFF2-40B4-BE49-F238E27FC236}">
                <a16:creationId xmlns:a16="http://schemas.microsoft.com/office/drawing/2014/main" xmlns="" id="{7A287D39-C29A-F7C1-B70C-27C849E458DA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04314" y="1417639"/>
            <a:ext cx="1508830" cy="2315259"/>
          </a:xfr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96E228DD-C517-ACB2-71F8-8CD173BFDDC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07558" y="4799027"/>
            <a:ext cx="2568627" cy="192647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B462CDE4-3B2C-B6B1-D839-644907ED462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459929" y="4262459"/>
            <a:ext cx="1855514" cy="2474019"/>
          </a:xfrm>
          <a:prstGeom prst="rect">
            <a:avLst/>
          </a:prstGeom>
        </p:spPr>
      </p:pic>
      <p:pic>
        <p:nvPicPr>
          <p:cNvPr id="22" name="Объект 21">
            <a:extLst>
              <a:ext uri="{FF2B5EF4-FFF2-40B4-BE49-F238E27FC236}">
                <a16:creationId xmlns:a16="http://schemas.microsoft.com/office/drawing/2014/main" xmlns="" id="{2736CCE1-67AC-F697-5A61-024EAA9B83FB}"/>
              </a:ext>
            </a:extLst>
          </p:cNvPr>
          <p:cNvPicPr>
            <a:picLocks noGrp="1" noChangeAspect="1"/>
          </p:cNvPicPr>
          <p:nvPr>
            <p:ph sz="quarter" idx="3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968348" y="1456396"/>
            <a:ext cx="1759024" cy="2767306"/>
          </a:xfr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D77CCB85-E80A-370D-D7E1-7661422D11E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9590" y="1395723"/>
            <a:ext cx="2118366" cy="2827979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xmlns="" id="{0F4EEB38-6FE0-4841-4719-BCAA4D51BB4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13464" y="1422593"/>
            <a:ext cx="3265394" cy="3265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051244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351CDA1D-2B04-8578-24EF-6F91A981165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53057" y="1560352"/>
            <a:ext cx="2531185" cy="366598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64B2EE9-480C-AC5B-98D8-1F0FFFB46BC3}"/>
              </a:ext>
            </a:extLst>
          </p:cNvPr>
          <p:cNvSpPr txBox="1"/>
          <p:nvPr/>
        </p:nvSpPr>
        <p:spPr>
          <a:xfrm>
            <a:off x="276837" y="1560352"/>
            <a:ext cx="4865614" cy="50475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реализации проекта по развитию эффективных практик социально-психологической поддержки несовершеннолетних матерей, нуждающихся в помощи и поддержке государства на 2021-2022 годы с одноименным названием «Подарок аиста» при Социальной гостиной функционирует пункт проката предметов первой необходимости для детей первых трех лет жизни.</a:t>
            </a:r>
          </a:p>
          <a:p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 категориям граждан, имеющим право на получение предметов первой необходимости для детей первых трех лет жизни в пункте проката в учреждении, относятся семьи с детьми, признанные в установленном порядке нуждающимися в социальном сопровождении и состоящие на патронате Социальной гостиной, в том числе матери, изменившие решение отказаться от новорожденного ребенка.</a:t>
            </a:r>
          </a:p>
          <a:p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Предметы первой необходимости для детей первых трех лет жизни предоставляются получателям на безвозмездной основе на основании договора о предоставлении предметов первой необходимости для детей первых лет жизни, заключенного между директором учреждения и получателем (его законным представителем).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EC1AE3A-6AE6-8676-35CC-770A8FE0FDF8}"/>
              </a:ext>
            </a:extLst>
          </p:cNvPr>
          <p:cNvSpPr txBox="1"/>
          <p:nvPr/>
        </p:nvSpPr>
        <p:spPr>
          <a:xfrm>
            <a:off x="2915174" y="746619"/>
            <a:ext cx="56290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ПОДАРОК АИСТА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4042F362-3088-1C4D-BB3A-EA22E93FFA9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29680" y="2331905"/>
            <a:ext cx="3035941" cy="4047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83363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:a16="http://schemas.microsoft.com/office/drawing/2014/main" xmlns="" id="{893F7B43-0A00-1ACD-2880-4F3B35FCD059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098957" y="184558"/>
            <a:ext cx="9798341" cy="1233080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alt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психологический клуб </a:t>
            </a:r>
            <a:br>
              <a:rPr lang="ru-RU" alt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«Луч надежды»</a:t>
            </a:r>
            <a:r>
              <a:rPr lang="ru-RU" alt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6630" name="Rectangle 6">
            <a:extLst>
              <a:ext uri="{FF2B5EF4-FFF2-40B4-BE49-F238E27FC236}">
                <a16:creationId xmlns:a16="http://schemas.microsoft.com/office/drawing/2014/main" xmlns="" id="{95A1D07C-1416-7D62-926B-B642BE705E00}"/>
              </a:ext>
            </a:extLst>
          </p:cNvPr>
          <p:cNvSpPr>
            <a:spLocks noGrp="1" noChangeArrowheads="1"/>
          </p:cNvSpPr>
          <p:nvPr>
            <p:ph sz="quarter" idx="4294967295"/>
          </p:nvPr>
        </p:nvSpPr>
        <p:spPr>
          <a:xfrm>
            <a:off x="5905851" y="4236440"/>
            <a:ext cx="5914237" cy="1894485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ru-RU" altLang="ru-RU" sz="1800" b="1" dirty="0">
              <a:solidFill>
                <a:schemeClr val="tx2"/>
              </a:solidFill>
            </a:endParaRPr>
          </a:p>
          <a:p>
            <a:pPr algn="ctr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ru-RU" alt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формы работы клуба позволяют женщинам преодолеть социальную изоляцию, установить новые контакты, получить новые знания и сформировать активную жизненную позицию.</a:t>
            </a:r>
          </a:p>
          <a:p>
            <a:pPr eaLnBrk="1" hangingPunct="1">
              <a:defRPr/>
            </a:pPr>
            <a:endParaRPr lang="ru-RU" altLang="ru-RU" sz="2400" dirty="0"/>
          </a:p>
        </p:txBody>
      </p:sp>
      <p:sp>
        <p:nvSpPr>
          <p:cNvPr id="26627" name="Rectangle 3">
            <a:extLst>
              <a:ext uri="{FF2B5EF4-FFF2-40B4-BE49-F238E27FC236}">
                <a16:creationId xmlns:a16="http://schemas.microsoft.com/office/drawing/2014/main" xmlns="" id="{AE8219B5-70A1-4955-178C-F911E351E2AE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771786" y="1700213"/>
            <a:ext cx="4865616" cy="4430712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ru-RU" alt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жестокость </a:t>
            </a:r>
            <a:r>
              <a:rPr lang="ru-RU" alt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отношению к детям</a:t>
            </a:r>
          </a:p>
          <a:p>
            <a:pPr eaLnBrk="1" hangingPunct="1">
              <a:defRPr/>
            </a:pPr>
            <a:r>
              <a:rPr lang="ru-RU" alt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поведение </a:t>
            </a:r>
            <a:r>
              <a:rPr lang="ru-RU" alt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 конфликтах в  семье </a:t>
            </a:r>
          </a:p>
          <a:p>
            <a:pPr eaLnBrk="1" hangingPunct="1">
              <a:defRPr/>
            </a:pPr>
            <a:r>
              <a:rPr lang="ru-RU" alt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проблема </a:t>
            </a:r>
            <a:r>
              <a:rPr lang="ru-RU" alt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трудоустройства</a:t>
            </a:r>
          </a:p>
        </p:txBody>
      </p:sp>
      <p:pic>
        <p:nvPicPr>
          <p:cNvPr id="14341" name="Picture 7">
            <a:extLst>
              <a:ext uri="{FF2B5EF4-FFF2-40B4-BE49-F238E27FC236}">
                <a16:creationId xmlns:a16="http://schemas.microsoft.com/office/drawing/2014/main" xmlns="" id="{4BEE18A5-2F08-8BE6-6BBF-362ECE742799}"/>
              </a:ext>
            </a:extLst>
          </p:cNvPr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7067040" y="1838712"/>
            <a:ext cx="3522662" cy="2189162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xmlns="" id="{FD8FBB38-C9DD-B81C-9930-58616C62740F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822121" y="257174"/>
            <a:ext cx="10276514" cy="1357315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МБУСОН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г.Курска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«Социальная гостиная для оказания помощи женщинам с детьми, оказавшимся в трудной жизненной ситуации» открыто в  ноябре 2011 г. </a:t>
            </a:r>
          </a:p>
        </p:txBody>
      </p:sp>
      <p:sp>
        <p:nvSpPr>
          <p:cNvPr id="37891" name="Rectangle 3">
            <a:extLst>
              <a:ext uri="{FF2B5EF4-FFF2-40B4-BE49-F238E27FC236}">
                <a16:creationId xmlns:a16="http://schemas.microsoft.com/office/drawing/2014/main" xmlns="" id="{861517E2-333C-B18E-E170-C37264CC2CE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992313" y="1844676"/>
            <a:ext cx="8229600" cy="4525963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  <a:defRPr/>
            </a:pPr>
            <a:endParaRPr lang="ru-RU"/>
          </a:p>
        </p:txBody>
      </p:sp>
      <p:pic>
        <p:nvPicPr>
          <p:cNvPr id="4100" name="Picture 4" descr="открытие">
            <a:extLst>
              <a:ext uri="{FF2B5EF4-FFF2-40B4-BE49-F238E27FC236}">
                <a16:creationId xmlns:a16="http://schemas.microsoft.com/office/drawing/2014/main" xmlns="" id="{763A621B-A210-78FD-E988-57E403A0C6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61019" y="1844677"/>
            <a:ext cx="8538667" cy="4756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>
            <a:extLst>
              <a:ext uri="{FF2B5EF4-FFF2-40B4-BE49-F238E27FC236}">
                <a16:creationId xmlns:a16="http://schemas.microsoft.com/office/drawing/2014/main" xmlns="" id="{AF10E6E9-5E5A-00A5-CED2-679834E38476}"/>
              </a:ext>
            </a:extLst>
          </p:cNvPr>
          <p:cNvSpPr>
            <a:spLocks noGrp="1" noChangeArrowheads="1"/>
          </p:cNvSpPr>
          <p:nvPr>
            <p:ph type="title" sz="quarter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ru-RU" altLang="ru-RU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занятия по </a:t>
            </a:r>
            <a:r>
              <a:rPr lang="ru-RU" altLang="ru-RU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нейрографике</a:t>
            </a:r>
            <a:r>
              <a:rPr lang="ru-RU" altLang="ru-RU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5363" name="Picture 8">
            <a:extLst>
              <a:ext uri="{FF2B5EF4-FFF2-40B4-BE49-F238E27FC236}">
                <a16:creationId xmlns:a16="http://schemas.microsoft.com/office/drawing/2014/main" xmlns="" id="{1914A08D-4AF4-E604-5496-94116FCC9AB7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07418" y="1600200"/>
            <a:ext cx="2189163" cy="2189163"/>
          </a:xfrm>
        </p:spPr>
      </p:pic>
      <p:pic>
        <p:nvPicPr>
          <p:cNvPr id="15364" name="Picture 11">
            <a:extLst>
              <a:ext uri="{FF2B5EF4-FFF2-40B4-BE49-F238E27FC236}">
                <a16:creationId xmlns:a16="http://schemas.microsoft.com/office/drawing/2014/main" xmlns="" id="{2A2F9033-9BF5-DEF0-3A5C-B12067AA9884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7096126" y="1600201"/>
            <a:ext cx="2189163" cy="2189163"/>
          </a:xfrm>
        </p:spPr>
      </p:pic>
      <p:pic>
        <p:nvPicPr>
          <p:cNvPr id="15365" name="Picture 12">
            <a:extLst>
              <a:ext uri="{FF2B5EF4-FFF2-40B4-BE49-F238E27FC236}">
                <a16:creationId xmlns:a16="http://schemas.microsoft.com/office/drawing/2014/main" xmlns="" id="{201F9946-1AA6-1C5D-7C2E-BC71CFBA9782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33645" y="3941763"/>
            <a:ext cx="3136709" cy="2189162"/>
          </a:xfrm>
        </p:spPr>
      </p:pic>
      <p:pic>
        <p:nvPicPr>
          <p:cNvPr id="15366" name="Picture 13">
            <a:extLst>
              <a:ext uri="{FF2B5EF4-FFF2-40B4-BE49-F238E27FC236}">
                <a16:creationId xmlns:a16="http://schemas.microsoft.com/office/drawing/2014/main" xmlns="" id="{E4ABE948-CFB1-91E1-6CCF-86FB53509281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6245225" y="3941763"/>
            <a:ext cx="3892550" cy="2189162"/>
          </a:xfr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>
            <a:extLst>
              <a:ext uri="{FF2B5EF4-FFF2-40B4-BE49-F238E27FC236}">
                <a16:creationId xmlns:a16="http://schemas.microsoft.com/office/drawing/2014/main" xmlns="" id="{86B626CC-9454-5299-5DD7-96B4970771F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alt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социальный проект </a:t>
            </a:r>
            <a:br>
              <a:rPr lang="ru-RU" alt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«Семейная гостиная»</a:t>
            </a:r>
            <a:r>
              <a:rPr lang="ru-RU" alt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2779" name="Rectangle 11">
            <a:extLst>
              <a:ext uri="{FF2B5EF4-FFF2-40B4-BE49-F238E27FC236}">
                <a16:creationId xmlns:a16="http://schemas.microsoft.com/office/drawing/2014/main" xmlns="" id="{392F5181-B516-4BE8-98CB-00B42802B0EF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385894" y="1694576"/>
            <a:ext cx="6187901" cy="4464925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ru-RU" alt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дополнительная форма работы учреждения, направленная на развитие детей, сплочение семьи, проведение совместного досуга.</a:t>
            </a:r>
          </a:p>
          <a:p>
            <a:pPr eaLnBrk="1" hangingPunct="1">
              <a:defRPr/>
            </a:pPr>
            <a:r>
              <a:rPr lang="ru-RU" alt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alt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alt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рамках работы «Семейной гостиной» предусмотрены: мастер-классы, выставки художественной самодеятельности детей , концертные программы , проведение семейных праздников и культурно-просветительных мероприятий </a:t>
            </a:r>
          </a:p>
          <a:p>
            <a:pPr eaLnBrk="1" hangingPunct="1">
              <a:defRPr/>
            </a:pPr>
            <a:endParaRPr lang="ru-RU" altLang="ru-RU" sz="1800" dirty="0"/>
          </a:p>
        </p:txBody>
      </p:sp>
      <p:pic>
        <p:nvPicPr>
          <p:cNvPr id="16388" name="Picture 14">
            <a:extLst>
              <a:ext uri="{FF2B5EF4-FFF2-40B4-BE49-F238E27FC236}">
                <a16:creationId xmlns:a16="http://schemas.microsoft.com/office/drawing/2014/main" xmlns="" id="{F05E97EE-308C-4955-7128-DD035C144106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6964726" y="1585119"/>
            <a:ext cx="3175000" cy="2189163"/>
          </a:xfrm>
        </p:spPr>
      </p:pic>
      <p:pic>
        <p:nvPicPr>
          <p:cNvPr id="16389" name="Picture 15">
            <a:extLst>
              <a:ext uri="{FF2B5EF4-FFF2-40B4-BE49-F238E27FC236}">
                <a16:creationId xmlns:a16="http://schemas.microsoft.com/office/drawing/2014/main" xmlns="" id="{5B678416-C457-9E0F-C4B7-A3AB4E993DD7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7516382" y="4042430"/>
            <a:ext cx="2071687" cy="2189162"/>
          </a:xfr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>
            <a:extLst>
              <a:ext uri="{FF2B5EF4-FFF2-40B4-BE49-F238E27FC236}">
                <a16:creationId xmlns:a16="http://schemas.microsoft.com/office/drawing/2014/main" xmlns="" id="{925DED39-D884-CF5E-C739-221DF88BDF46}"/>
              </a:ext>
            </a:extLst>
          </p:cNvPr>
          <p:cNvSpPr>
            <a:spLocks noGrp="1" noChangeArrowheads="1"/>
          </p:cNvSpPr>
          <p:nvPr>
            <p:ph type="title" sz="quarter"/>
          </p:nvPr>
        </p:nvSpPr>
        <p:spPr/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ru-RU" alt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alt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 </a:t>
            </a:r>
            <a:r>
              <a:rPr lang="ru-RU" alt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небом голубым есть </a:t>
            </a:r>
            <a:br>
              <a:rPr lang="ru-RU" alt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 </a:t>
            </a:r>
            <a:r>
              <a:rPr lang="ru-RU" alt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золотой» </a:t>
            </a:r>
            <a:endParaRPr lang="ru-RU" alt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411" name="Picture 11">
            <a:extLst>
              <a:ext uri="{FF2B5EF4-FFF2-40B4-BE49-F238E27FC236}">
                <a16:creationId xmlns:a16="http://schemas.microsoft.com/office/drawing/2014/main" xmlns="" id="{7AB3012D-1C33-A80F-C653-B9D33E6C16D4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1774826" y="1557338"/>
            <a:ext cx="2919413" cy="2189162"/>
          </a:xfrm>
        </p:spPr>
      </p:pic>
      <p:pic>
        <p:nvPicPr>
          <p:cNvPr id="17412" name="Picture 13">
            <a:extLst>
              <a:ext uri="{FF2B5EF4-FFF2-40B4-BE49-F238E27FC236}">
                <a16:creationId xmlns:a16="http://schemas.microsoft.com/office/drawing/2014/main" xmlns="" id="{5EF5647B-C59A-37FF-5785-3CEFAA66FF54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3287714" y="4005263"/>
            <a:ext cx="1641475" cy="2405062"/>
          </a:xfrm>
        </p:spPr>
      </p:pic>
      <p:pic>
        <p:nvPicPr>
          <p:cNvPr id="17413" name="Picture 14">
            <a:extLst>
              <a:ext uri="{FF2B5EF4-FFF2-40B4-BE49-F238E27FC236}">
                <a16:creationId xmlns:a16="http://schemas.microsoft.com/office/drawing/2014/main" xmlns="" id="{9381D020-5C4B-9749-8B97-38224D3C1BFB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5159375" y="1773239"/>
            <a:ext cx="2559050" cy="1919287"/>
          </a:xfrm>
        </p:spPr>
      </p:pic>
      <p:pic>
        <p:nvPicPr>
          <p:cNvPr id="17414" name="Picture 15">
            <a:extLst>
              <a:ext uri="{FF2B5EF4-FFF2-40B4-BE49-F238E27FC236}">
                <a16:creationId xmlns:a16="http://schemas.microsoft.com/office/drawing/2014/main" xmlns="" id="{3F809D50-5FB8-B47E-5277-FEFD01B9BCE6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8401050" y="1557338"/>
            <a:ext cx="1352550" cy="2189162"/>
          </a:xfrm>
        </p:spPr>
      </p:pic>
      <p:pic>
        <p:nvPicPr>
          <p:cNvPr id="17415" name="Picture 18">
            <a:extLst>
              <a:ext uri="{FF2B5EF4-FFF2-40B4-BE49-F238E27FC236}">
                <a16:creationId xmlns:a16="http://schemas.microsoft.com/office/drawing/2014/main" xmlns="" id="{728DAEB9-EAE1-A527-C845-C1176BF8F0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67438" y="3933826"/>
            <a:ext cx="3382962" cy="261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xmlns="" id="{79E831EA-F2DC-95CF-4553-955F65BA28E4}"/>
              </a:ext>
            </a:extLst>
          </p:cNvPr>
          <p:cNvSpPr>
            <a:spLocks noGrp="1" noChangeArrowheads="1"/>
          </p:cNvSpPr>
          <p:nvPr>
            <p:ph type="title" sz="quarter"/>
          </p:nvPr>
        </p:nvSpPr>
        <p:spPr/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ru-RU" altLang="ru-RU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Жизненные ценности </a:t>
            </a:r>
          </a:p>
        </p:txBody>
      </p:sp>
      <p:pic>
        <p:nvPicPr>
          <p:cNvPr id="18435" name="Picture 8">
            <a:extLst>
              <a:ext uri="{FF2B5EF4-FFF2-40B4-BE49-F238E27FC236}">
                <a16:creationId xmlns:a16="http://schemas.microsoft.com/office/drawing/2014/main" xmlns="" id="{6142AB78-3882-A710-F48D-A8BA533B18C4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82393" y="1515393"/>
            <a:ext cx="1932566" cy="2189163"/>
          </a:xfrm>
        </p:spPr>
      </p:pic>
      <p:pic>
        <p:nvPicPr>
          <p:cNvPr id="18436" name="Picture 9">
            <a:extLst>
              <a:ext uri="{FF2B5EF4-FFF2-40B4-BE49-F238E27FC236}">
                <a16:creationId xmlns:a16="http://schemas.microsoft.com/office/drawing/2014/main" xmlns="" id="{E3073B74-B68F-58CF-2EC4-6219EA5B66CC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8019874" y="1515393"/>
            <a:ext cx="1932566" cy="2189162"/>
          </a:xfrm>
        </p:spPr>
      </p:pic>
      <p:pic>
        <p:nvPicPr>
          <p:cNvPr id="18437" name="Picture 10">
            <a:extLst>
              <a:ext uri="{FF2B5EF4-FFF2-40B4-BE49-F238E27FC236}">
                <a16:creationId xmlns:a16="http://schemas.microsoft.com/office/drawing/2014/main" xmlns="" id="{7FACF6A6-BFDF-5CD4-C435-0F7AA3DA3F27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6461664" y="3887117"/>
            <a:ext cx="1987550" cy="2579687"/>
          </a:xfrm>
        </p:spPr>
      </p:pic>
      <p:pic>
        <p:nvPicPr>
          <p:cNvPr id="18438" name="Picture 12">
            <a:extLst>
              <a:ext uri="{FF2B5EF4-FFF2-40B4-BE49-F238E27FC236}">
                <a16:creationId xmlns:a16="http://schemas.microsoft.com/office/drawing/2014/main" xmlns="" id="{03BFD385-F83E-8D62-4737-4654BB6136CC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853886" y="1515393"/>
            <a:ext cx="2919412" cy="2189162"/>
          </a:xfrm>
        </p:spPr>
      </p:pic>
      <p:pic>
        <p:nvPicPr>
          <p:cNvPr id="18439" name="Picture 14">
            <a:extLst>
              <a:ext uri="{FF2B5EF4-FFF2-40B4-BE49-F238E27FC236}">
                <a16:creationId xmlns:a16="http://schemas.microsoft.com/office/drawing/2014/main" xmlns="" id="{1535BEE6-5EF4-0A0F-4F06-5B2A8A3DF3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36369" y="3887116"/>
            <a:ext cx="1987550" cy="257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>
            <a:extLst>
              <a:ext uri="{FF2B5EF4-FFF2-40B4-BE49-F238E27FC236}">
                <a16:creationId xmlns:a16="http://schemas.microsoft.com/office/drawing/2014/main" xmlns="" id="{AF0D5DEA-43EE-2A1B-3E15-DC92527EF6B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44431" y="453007"/>
            <a:ext cx="9910986" cy="1221748"/>
          </a:xfrm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ru-RU" altLang="ru-RU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Профилактические беседы</a:t>
            </a:r>
          </a:p>
        </p:txBody>
      </p:sp>
      <p:pic>
        <p:nvPicPr>
          <p:cNvPr id="19459" name="Picture 6">
            <a:extLst>
              <a:ext uri="{FF2B5EF4-FFF2-40B4-BE49-F238E27FC236}">
                <a16:creationId xmlns:a16="http://schemas.microsoft.com/office/drawing/2014/main" xmlns="" id="{26FE326A-3B9F-C448-C0E1-E71FBA5DF92E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4430" y="2539767"/>
            <a:ext cx="4830755" cy="3614738"/>
          </a:xfrm>
        </p:spPr>
      </p:pic>
      <p:pic>
        <p:nvPicPr>
          <p:cNvPr id="19460" name="Picture 7">
            <a:extLst>
              <a:ext uri="{FF2B5EF4-FFF2-40B4-BE49-F238E27FC236}">
                <a16:creationId xmlns:a16="http://schemas.microsoft.com/office/drawing/2014/main" xmlns="" id="{DAD16D4F-C321-F93C-845F-F8143B5E023E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6616817" y="2835836"/>
            <a:ext cx="4038600" cy="3022600"/>
          </a:xfr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0A176DA-D5D1-3DF7-99B3-DB6D71C32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598" y="260060"/>
            <a:ext cx="10201014" cy="1031845"/>
          </a:xfrm>
        </p:spPr>
        <p:txBody>
          <a:bodyPr>
            <a:normAutofit/>
          </a:bodyPr>
          <a:lstStyle/>
          <a:p>
            <a:pPr algn="ctr"/>
            <a:r>
              <a:rPr 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ПАТРИОТИЧЕСКОЕ ВОСПИТАНИЕ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xmlns="" id="{5C328CFD-9F4F-6A18-320C-D1CC5C91238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3790" y="1640721"/>
            <a:ext cx="3976381" cy="2493250"/>
          </a:xfr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xmlns="" id="{4A8606DB-D26C-59A1-3530-C61573C1F8A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67245" y="1640721"/>
            <a:ext cx="3909270" cy="2513322"/>
          </a:xfr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1EF34304-501A-6372-E4FA-2A44A7A50C6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09270" y="4385639"/>
            <a:ext cx="3825298" cy="2026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956407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>
            <a:extLst>
              <a:ext uri="{FF2B5EF4-FFF2-40B4-BE49-F238E27FC236}">
                <a16:creationId xmlns:a16="http://schemas.microsoft.com/office/drawing/2014/main" xmlns="" id="{E8F9D6D7-BED0-273D-A321-3819F90E3CE2}"/>
              </a:ext>
            </a:extLst>
          </p:cNvPr>
          <p:cNvSpPr>
            <a:spLocks noGrp="1" noChangeArrowheads="1"/>
          </p:cNvSpPr>
          <p:nvPr>
            <p:ph type="title" sz="quarter" idx="4294967295"/>
          </p:nvPr>
        </p:nvSpPr>
        <p:spPr>
          <a:xfrm>
            <a:off x="1098958" y="226503"/>
            <a:ext cx="10041622" cy="1191135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altLang="ru-RU" sz="5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онлайн-конкурсы </a:t>
            </a:r>
            <a:r>
              <a:rPr lang="ru-RU" alt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alt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488" name="Picture 15">
            <a:extLst>
              <a:ext uri="{FF2B5EF4-FFF2-40B4-BE49-F238E27FC236}">
                <a16:creationId xmlns:a16="http://schemas.microsoft.com/office/drawing/2014/main" xmlns="" id="{4C009768-A81F-C0F9-037B-1289F028FB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51312" y="1585519"/>
            <a:ext cx="3675616" cy="2394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AEB7A492-8160-2967-2C30-3D5E28C42D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8677" y="1355950"/>
            <a:ext cx="2345583" cy="354741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016FB82E-EEA1-7AA4-98E0-63875776DCE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717036" y="1355950"/>
            <a:ext cx="2423544" cy="323139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637F427F-971D-DA93-7F55-30A23D39289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31097" y="4105010"/>
            <a:ext cx="1610686" cy="256172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B009C6C5-C07F-1F91-5C69-A1F8CDCFC49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40477" y="4105010"/>
            <a:ext cx="1763955" cy="2632768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xmlns="" id="{F126CA6B-4E68-41C6-FF2E-4429EB6CDCB0}"/>
              </a:ext>
            </a:extLst>
          </p:cNvPr>
          <p:cNvSpPr>
            <a:spLocks noGrp="1" noChangeArrowheads="1"/>
          </p:cNvSpPr>
          <p:nvPr>
            <p:ph type="title" sz="quarter"/>
          </p:nvPr>
        </p:nvSpPr>
        <p:spPr/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ru-RU" alt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творческий онлайн-конкурс </a:t>
            </a:r>
            <a:br>
              <a:rPr lang="ru-RU" alt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«Для той, что дарует нам жизнь и любовь!»</a:t>
            </a:r>
          </a:p>
        </p:txBody>
      </p:sp>
      <p:pic>
        <p:nvPicPr>
          <p:cNvPr id="21507" name="Picture 9">
            <a:extLst>
              <a:ext uri="{FF2B5EF4-FFF2-40B4-BE49-F238E27FC236}">
                <a16:creationId xmlns:a16="http://schemas.microsoft.com/office/drawing/2014/main" xmlns="" id="{16FD9F2B-5D53-C4DA-E489-54D5B3FEFAC8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2889003" y="1557338"/>
            <a:ext cx="1458912" cy="2189162"/>
          </a:xfrm>
        </p:spPr>
      </p:pic>
      <p:pic>
        <p:nvPicPr>
          <p:cNvPr id="21508" name="Picture 10">
            <a:extLst>
              <a:ext uri="{FF2B5EF4-FFF2-40B4-BE49-F238E27FC236}">
                <a16:creationId xmlns:a16="http://schemas.microsoft.com/office/drawing/2014/main" xmlns="" id="{8F60A719-A24E-1F8B-035D-C920B68AA979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6456363" y="1557338"/>
            <a:ext cx="2919412" cy="2189162"/>
          </a:xfrm>
        </p:spPr>
      </p:pic>
      <p:pic>
        <p:nvPicPr>
          <p:cNvPr id="21509" name="Picture 11">
            <a:extLst>
              <a:ext uri="{FF2B5EF4-FFF2-40B4-BE49-F238E27FC236}">
                <a16:creationId xmlns:a16="http://schemas.microsoft.com/office/drawing/2014/main" xmlns="" id="{15835240-2873-1400-0B44-467033317C8E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65996" y="4206081"/>
            <a:ext cx="1641871" cy="2189162"/>
          </a:xfrm>
        </p:spPr>
      </p:pic>
      <p:pic>
        <p:nvPicPr>
          <p:cNvPr id="21510" name="Picture 12">
            <a:extLst>
              <a:ext uri="{FF2B5EF4-FFF2-40B4-BE49-F238E27FC236}">
                <a16:creationId xmlns:a16="http://schemas.microsoft.com/office/drawing/2014/main" xmlns="" id="{87A66BD6-4CEE-9A15-FC59-76BAF38ED757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4347915" y="4206081"/>
            <a:ext cx="2919412" cy="2189163"/>
          </a:xfrm>
        </p:spPr>
      </p:pic>
      <p:pic>
        <p:nvPicPr>
          <p:cNvPr id="21511" name="Picture 14">
            <a:extLst>
              <a:ext uri="{FF2B5EF4-FFF2-40B4-BE49-F238E27FC236}">
                <a16:creationId xmlns:a16="http://schemas.microsoft.com/office/drawing/2014/main" xmlns="" id="{47F80914-565A-FFFE-3130-8FD13F5436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68830" y="3978273"/>
            <a:ext cx="1981200" cy="260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>
            <a:extLst>
              <a:ext uri="{FF2B5EF4-FFF2-40B4-BE49-F238E27FC236}">
                <a16:creationId xmlns:a16="http://schemas.microsoft.com/office/drawing/2014/main" xmlns="" id="{1D509E22-757B-E23A-018A-A8A15DD25F8B}"/>
              </a:ext>
            </a:extLst>
          </p:cNvPr>
          <p:cNvSpPr>
            <a:spLocks noGrp="1" noChangeArrowheads="1"/>
          </p:cNvSpPr>
          <p:nvPr>
            <p:ph type="title" sz="quarter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ru-RU" altLang="ru-RU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акция «Подари улыбку другу» </a:t>
            </a:r>
          </a:p>
        </p:txBody>
      </p:sp>
      <p:pic>
        <p:nvPicPr>
          <p:cNvPr id="22533" name="Picture 13">
            <a:extLst>
              <a:ext uri="{FF2B5EF4-FFF2-40B4-BE49-F238E27FC236}">
                <a16:creationId xmlns:a16="http://schemas.microsoft.com/office/drawing/2014/main" xmlns="" id="{F9726690-E2F3-6295-F47D-01F3A5605DCC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4251252" y="1600200"/>
            <a:ext cx="2919412" cy="2189162"/>
          </a:xfrm>
        </p:spPr>
      </p:pic>
      <p:pic>
        <p:nvPicPr>
          <p:cNvPr id="22531" name="Picture 8">
            <a:extLst>
              <a:ext uri="{FF2B5EF4-FFF2-40B4-BE49-F238E27FC236}">
                <a16:creationId xmlns:a16="http://schemas.microsoft.com/office/drawing/2014/main" xmlns="" id="{062FE858-9E2C-EA22-93EE-AEDB301CAEB7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460136" y="1450976"/>
            <a:ext cx="1698628" cy="2520950"/>
          </a:xfrm>
        </p:spPr>
      </p:pic>
      <p:pic>
        <p:nvPicPr>
          <p:cNvPr id="22532" name="Picture 9">
            <a:extLst>
              <a:ext uri="{FF2B5EF4-FFF2-40B4-BE49-F238E27FC236}">
                <a16:creationId xmlns:a16="http://schemas.microsoft.com/office/drawing/2014/main" xmlns="" id="{CDC094E2-3972-C14E-7457-DABFB6AE7DD6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30374" y="4168266"/>
            <a:ext cx="1641871" cy="2189162"/>
          </a:xfrm>
        </p:spPr>
      </p:pic>
      <p:pic>
        <p:nvPicPr>
          <p:cNvPr id="22534" name="Picture 16">
            <a:extLst>
              <a:ext uri="{FF2B5EF4-FFF2-40B4-BE49-F238E27FC236}">
                <a16:creationId xmlns:a16="http://schemas.microsoft.com/office/drawing/2014/main" xmlns="" id="{8DDBDBB7-C06D-423F-EC56-9E66B6BB4A53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7795557" y="4168266"/>
            <a:ext cx="1639888" cy="2189162"/>
          </a:xfrm>
        </p:spPr>
      </p:pic>
      <p:pic>
        <p:nvPicPr>
          <p:cNvPr id="22535" name="Picture 18">
            <a:extLst>
              <a:ext uri="{FF2B5EF4-FFF2-40B4-BE49-F238E27FC236}">
                <a16:creationId xmlns:a16="http://schemas.microsoft.com/office/drawing/2014/main" xmlns="" id="{F46D9E2A-4B84-0BFE-1C62-0DC3B9AB21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46564" y="4268278"/>
            <a:ext cx="1728788" cy="208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6" name="Picture 20">
            <a:extLst>
              <a:ext uri="{FF2B5EF4-FFF2-40B4-BE49-F238E27FC236}">
                <a16:creationId xmlns:a16="http://schemas.microsoft.com/office/drawing/2014/main" xmlns="" id="{8C156F0A-AE63-2F6E-2B66-252382D84A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85018" y="1450976"/>
            <a:ext cx="1890712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649BE3D-BB30-2F7D-46E6-F1455D56DE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0" y="141514"/>
            <a:ext cx="10734903" cy="205558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Практика Социальной гостиной города Курска </a:t>
            </a:r>
            <a:br>
              <a:rPr lang="ru-RU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«Оказание помощи женщинам с детьми, находящимся в трудной жизненной ситуации» </a:t>
            </a:r>
            <a:br>
              <a:rPr lang="ru-RU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размещена на платформе обмена практиками устойчивого развития </a:t>
            </a:r>
            <a:br>
              <a:rPr lang="ru-RU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«СМАРТЭКА» </a:t>
            </a:r>
            <a:r>
              <a:rPr lang="ru-RU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для применения в других субъектах Российской Федерации </a:t>
            </a:r>
            <a:r>
              <a:rPr lang="ru-RU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xmlns="" id="{BB966E97-1BB8-4E3B-B3B3-E7E02C9CAD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xmlns="" id="{DA32A27E-492F-3447-633F-101FC86BC706}"/>
              </a:ext>
            </a:extLst>
          </p:cNvPr>
          <p:cNvPicPr>
            <a:picLocks noGrp="1" noChangeAspect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4211" y="2273300"/>
            <a:ext cx="10613800" cy="4115962"/>
          </a:xfrm>
        </p:spPr>
      </p:pic>
    </p:spTree>
    <p:extLst>
      <p:ext uri="{BB962C8B-B14F-4D97-AF65-F5344CB8AC3E}">
        <p14:creationId xmlns:p14="http://schemas.microsoft.com/office/powerpoint/2010/main" xmlns="" val="22516296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>
            <a:extLst>
              <a:ext uri="{FF2B5EF4-FFF2-40B4-BE49-F238E27FC236}">
                <a16:creationId xmlns:a16="http://schemas.microsoft.com/office/drawing/2014/main" xmlns="" id="{1F9E9661-06CB-D7CE-01C7-14EE0C9B12B0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931179" y="369116"/>
            <a:ext cx="10268124" cy="1691459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fontScale="90000"/>
          </a:bodyPr>
          <a:lstStyle/>
          <a:p>
            <a:pPr algn="ctr"/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Учреждение расположено в 2-х помещениях многоэтажных жилых домов. </a:t>
            </a:r>
          </a:p>
        </p:txBody>
      </p:sp>
      <p:pic>
        <p:nvPicPr>
          <p:cNvPr id="54277" name="Picture 5">
            <a:extLst>
              <a:ext uri="{FF2B5EF4-FFF2-40B4-BE49-F238E27FC236}">
                <a16:creationId xmlns:a16="http://schemas.microsoft.com/office/drawing/2014/main" xmlns="" id="{8CE61153-826D-F236-6805-4C97498A73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63751" y="2060576"/>
            <a:ext cx="8207375" cy="4797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2" name="Rectangle 4">
            <a:extLst>
              <a:ext uri="{FF2B5EF4-FFF2-40B4-BE49-F238E27FC236}">
                <a16:creationId xmlns:a16="http://schemas.microsoft.com/office/drawing/2014/main" xmlns="" id="{46A01BCD-F358-00D3-81F4-0444AA8262F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92313" y="260350"/>
            <a:ext cx="8229600" cy="5888038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altLang="ru-RU" sz="8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</a:t>
            </a:r>
            <a:br>
              <a:rPr lang="ru-RU" altLang="ru-RU" sz="8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8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ВНИМАНИЕ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01" name="Rectangle 5">
            <a:extLst>
              <a:ext uri="{FF2B5EF4-FFF2-40B4-BE49-F238E27FC236}">
                <a16:creationId xmlns:a16="http://schemas.microsoft.com/office/drawing/2014/main" xmlns="" id="{86A0D802-C564-10C2-3302-E1A17A7C348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518408" y="159391"/>
            <a:ext cx="8462206" cy="1694576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noAutofit/>
          </a:bodyPr>
          <a:lstStyle/>
          <a:p>
            <a:pPr algn="ctr"/>
            <a:r>
              <a:rPr lang="ru-RU" alt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Мы оказываем помощь женщинам с детьми, женщинам, которые были вынуждены </a:t>
            </a:r>
            <a:br>
              <a:rPr lang="ru-RU" alt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уйти из семьи, подвергшимся физическому или психическому насилию или попавшим в иную трудную жизненную ситуацию. </a:t>
            </a:r>
          </a:p>
        </p:txBody>
      </p:sp>
      <p:sp>
        <p:nvSpPr>
          <p:cNvPr id="55302" name="Rectangle 6">
            <a:extLst>
              <a:ext uri="{FF2B5EF4-FFF2-40B4-BE49-F238E27FC236}">
                <a16:creationId xmlns:a16="http://schemas.microsoft.com/office/drawing/2014/main" xmlns="" id="{FCA5241B-01B8-C1D9-5EF4-F56C6429C675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2895600" y="3886200"/>
            <a:ext cx="6400800" cy="17526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z="3200"/>
          </a:p>
        </p:txBody>
      </p:sp>
      <p:pic>
        <p:nvPicPr>
          <p:cNvPr id="55300" name="Picture 4">
            <a:extLst>
              <a:ext uri="{FF2B5EF4-FFF2-40B4-BE49-F238E27FC236}">
                <a16:creationId xmlns:a16="http://schemas.microsoft.com/office/drawing/2014/main" xmlns="" id="{BB5BFCC9-CB5A-5140-6F25-2B685B8DB2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11387" y="1982473"/>
            <a:ext cx="7358063" cy="4491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xmlns="" id="{FB44D972-AB22-519C-8BA0-A0C917162D2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6796" y="698499"/>
            <a:ext cx="8699384" cy="1608472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ru-RU" alt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Типы проблемных семей</a:t>
            </a:r>
          </a:p>
        </p:txBody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xmlns="" id="{28432BFD-9A25-296A-E1D2-F8308C290C1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803633" y="2105637"/>
            <a:ext cx="8288323" cy="4053864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ru-RU" alt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семьи</a:t>
            </a:r>
            <a:r>
              <a:rPr lang="ru-RU" alt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в которых «трудные родители»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ru-RU" alt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семьи</a:t>
            </a:r>
            <a:r>
              <a:rPr lang="ru-RU" alt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где господствует безнадзорность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ru-RU" alt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семьи</a:t>
            </a:r>
            <a:r>
              <a:rPr lang="ru-RU" alt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характеризующиеся педагогической неграмотностью родителей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ru-RU" alt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семьи</a:t>
            </a:r>
            <a:r>
              <a:rPr lang="ru-RU" alt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где родители предъявляют детям завышенные требования, граничащие с жестокостью  </a:t>
            </a:r>
          </a:p>
          <a:p>
            <a:pPr eaLnBrk="1" hangingPunct="1">
              <a:lnSpc>
                <a:spcPct val="90000"/>
              </a:lnSpc>
              <a:defRPr/>
            </a:pPr>
            <a:endParaRPr lang="ru-RU" altLang="ru-RU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>
            <a:extLst>
              <a:ext uri="{FF2B5EF4-FFF2-40B4-BE49-F238E27FC236}">
                <a16:creationId xmlns:a16="http://schemas.microsoft.com/office/drawing/2014/main" xmlns="" id="{F19ACF94-A75F-9720-064F-9851B4CEF05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02004" y="83890"/>
            <a:ext cx="10740283" cy="1400961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fontScale="90000"/>
          </a:bodyPr>
          <a:lstStyle/>
          <a:p>
            <a:pPr algn="ctr" eaLnBrk="1" hangingPunct="1"/>
            <a:r>
              <a:rPr lang="ru-RU" altLang="ru-RU" sz="2600" dirty="0"/>
              <a:t/>
            </a:r>
            <a:br>
              <a:rPr lang="ru-RU" altLang="ru-RU" sz="2600" dirty="0"/>
            </a:br>
            <a:r>
              <a:rPr lang="ru-RU" altLang="ru-RU" sz="2600" dirty="0"/>
              <a:t/>
            </a:r>
            <a:br>
              <a:rPr lang="ru-RU" altLang="ru-RU" sz="2600" dirty="0"/>
            </a:br>
            <a:r>
              <a:rPr lang="ru-RU" alt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Основными целями</a:t>
            </a:r>
            <a:r>
              <a:rPr lang="ru-RU" altLang="ru-RU" sz="27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 Учреждения являются:</a:t>
            </a:r>
            <a:br>
              <a:rPr lang="ru-RU" alt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altLang="ru-RU" sz="27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9156" name="Picture 4" descr="IMG_0500">
            <a:extLst>
              <a:ext uri="{FF2B5EF4-FFF2-40B4-BE49-F238E27FC236}">
                <a16:creationId xmlns:a16="http://schemas.microsoft.com/office/drawing/2014/main" xmlns="" id="{6898DB54-D12D-CB83-E1B4-D1327C1692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14756" y="1820411"/>
            <a:ext cx="5027531" cy="3810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xmlns="" id="{28432BFD-9A25-296A-E1D2-F8308C290C19}"/>
              </a:ext>
            </a:extLst>
          </p:cNvPr>
          <p:cNvSpPr txBox="1">
            <a:spLocks noChangeArrowheads="1"/>
          </p:cNvSpPr>
          <p:nvPr/>
        </p:nvSpPr>
        <p:spPr>
          <a:xfrm>
            <a:off x="304346" y="1734934"/>
            <a:ext cx="5651611" cy="4053864"/>
          </a:xfrm>
          <a:prstGeom prst="rect">
            <a:avLst/>
          </a:prstGeom>
        </p:spPr>
        <p:txBody>
          <a:bodyPr/>
          <a:lstStyle/>
          <a:p>
            <a:pPr marL="285750" lvl="0" indent="-28575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/>
            </a:pPr>
            <a:r>
              <a:rPr lang="ru-RU" alt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помощь </a:t>
            </a:r>
            <a:r>
              <a:rPr lang="ru-RU" alt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женщинам с детьми, ушедшим из семьи, подвергшимся физическому или психическому насилию или попавшим в иную трудную жизненную </a:t>
            </a:r>
            <a:r>
              <a:rPr lang="ru-RU" alt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ситуацию;</a:t>
            </a:r>
            <a:endParaRPr kumimoji="0" lang="ru-RU" altLang="ru-RU" sz="160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285750" indent="-28575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/>
            </a:pPr>
            <a:r>
              <a:rPr lang="ru-RU" alt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оказание помощи в преодолении трудной жизненной ситуации в семье;</a:t>
            </a:r>
            <a:endParaRPr kumimoji="0" lang="ru-RU" altLang="ru-RU" sz="160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285750" indent="-28575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/>
            </a:pPr>
            <a:r>
              <a:rPr lang="ru-RU" alt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содействие в получении квалифицированной психологической, социальной, правовой </a:t>
            </a:r>
            <a:r>
              <a:rPr lang="ru-RU" alt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помощи;</a:t>
            </a:r>
          </a:p>
          <a:p>
            <a:pPr marL="285750" indent="-28575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/>
            </a:pPr>
            <a:r>
              <a:rPr lang="ru-RU" alt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здорового образа </a:t>
            </a:r>
            <a:r>
              <a:rPr lang="ru-RU" alt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жизни;</a:t>
            </a:r>
          </a:p>
          <a:p>
            <a:pPr marL="285750" indent="-28575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/>
            </a:pPr>
            <a:r>
              <a:rPr lang="ru-RU" alt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обучение основам ведения домашнего </a:t>
            </a:r>
            <a:r>
              <a:rPr lang="ru-RU" alt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хозяйства;</a:t>
            </a:r>
          </a:p>
          <a:p>
            <a:pPr marL="285750" indent="-28575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/>
            </a:pPr>
            <a:r>
              <a:rPr lang="ru-RU" alt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анализ причин, обусловивших социальную </a:t>
            </a:r>
            <a:r>
              <a:rPr lang="ru-RU" altLang="ru-RU" sz="1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дезадаптацию</a:t>
            </a:r>
            <a:r>
              <a:rPr lang="ru-RU" alt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разработка и реализация программы социальной </a:t>
            </a:r>
            <a:r>
              <a:rPr lang="ru-RU" alt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реабилитации;</a:t>
            </a:r>
          </a:p>
          <a:p>
            <a:pPr marL="285750" indent="-28575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/>
            </a:pPr>
            <a:r>
              <a:rPr lang="ru-RU" alt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деятельности групп </a:t>
            </a:r>
            <a:r>
              <a:rPr lang="ru-RU" altLang="ru-RU" sz="1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взаимоподдержки</a:t>
            </a:r>
            <a:r>
              <a:rPr lang="ru-RU" alt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285750" indent="-28575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/>
            </a:pPr>
            <a:r>
              <a:rPr lang="ru-RU" alt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клубов общения, проведение мероприятий         по проблемам, входящим в компетенцию учреждения. </a:t>
            </a:r>
          </a:p>
          <a:p>
            <a:pPr marL="285750" indent="-28575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/>
            </a:pPr>
            <a:endParaRPr lang="ru-RU" altLang="ru-RU" sz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defRPr/>
            </a:pPr>
            <a:endParaRPr lang="ru-RU" altLang="ru-RU" sz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/>
            </a:pPr>
            <a:endParaRPr lang="ru-RU" altLang="ru-RU" sz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/>
            </a:pPr>
            <a:endParaRPr kumimoji="0" lang="ru-RU" altLang="ru-RU" sz="28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tabLst/>
              <a:defRPr/>
            </a:pPr>
            <a:endParaRPr kumimoji="0" lang="ru-RU" altLang="ru-RU" sz="28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tabLst/>
              <a:defRPr/>
            </a:pPr>
            <a:endParaRPr kumimoji="0" lang="ru-RU" altLang="ru-RU" sz="20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>
            <a:extLst>
              <a:ext uri="{FF2B5EF4-FFF2-40B4-BE49-F238E27FC236}">
                <a16:creationId xmlns:a16="http://schemas.microsoft.com/office/drawing/2014/main" xmlns="" id="{D68FDFA3-2FD5-2D25-5D08-4B246D30FE6B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1124125" y="335851"/>
            <a:ext cx="10214994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2800" b="1" dirty="0">
                <a:latin typeface="Times New Roman" pitchFamily="18" charset="0"/>
              </a:rPr>
              <a:t>МБУСОН   г. Курска   «Социальная гостиная»</a:t>
            </a:r>
          </a:p>
        </p:txBody>
      </p:sp>
      <p:sp>
        <p:nvSpPr>
          <p:cNvPr id="38915" name="Rectangle 3">
            <a:extLst>
              <a:ext uri="{FF2B5EF4-FFF2-40B4-BE49-F238E27FC236}">
                <a16:creationId xmlns:a16="http://schemas.microsoft.com/office/drawing/2014/main" xmlns="" id="{B7D1D907-A1E3-AD89-F61F-B85434818C1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644242" y="1317072"/>
            <a:ext cx="8649108" cy="3293029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altLang="ru-RU" sz="2400" dirty="0">
                <a:solidFill>
                  <a:schemeClr val="bg1"/>
                </a:solidFill>
                <a:latin typeface="Times New Roman" panose="02020603050405020304" pitchFamily="18" charset="0"/>
              </a:rPr>
              <a:t>за 11 лет помощь оказана более 3-м  тыс. семей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sz="2400" dirty="0">
                <a:solidFill>
                  <a:schemeClr val="bg1"/>
                </a:solidFill>
                <a:latin typeface="Times New Roman" panose="02020603050405020304" pitchFamily="18" charset="0"/>
              </a:rPr>
              <a:t>с момента открытия в учреждении получили приют более 200 женщин с  детьми (из них больше половины являлись лицами из числа детей-сирот, оставшихся без попечения родителей);</a:t>
            </a:r>
            <a:endParaRPr lang="en-US" altLang="ru-RU" sz="2400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ru-RU" altLang="ru-RU" sz="2400" dirty="0">
                <a:solidFill>
                  <a:schemeClr val="bg1"/>
                </a:solidFill>
                <a:latin typeface="Times New Roman" panose="02020603050405020304" pitchFamily="18" charset="0"/>
              </a:rPr>
              <a:t>предоставление услуг женщинам с детьми, оказавшимся в трудной жизненной ситуации, осуществляется в стационаре и вне стационара.</a:t>
            </a:r>
            <a:r>
              <a:rPr lang="ru-RU" altLang="ru-RU" sz="2400" dirty="0">
                <a:solidFill>
                  <a:schemeClr val="bg1"/>
                </a:solidFill>
              </a:rPr>
              <a:t> </a:t>
            </a:r>
          </a:p>
          <a:p>
            <a:pPr eaLnBrk="1" hangingPunct="1">
              <a:lnSpc>
                <a:spcPct val="90000"/>
              </a:lnSpc>
            </a:pPr>
            <a:endParaRPr lang="ru-RU" altLang="ru-RU" sz="2400" dirty="0"/>
          </a:p>
        </p:txBody>
      </p:sp>
      <p:pic>
        <p:nvPicPr>
          <p:cNvPr id="7172" name="Picture 4" descr="1">
            <a:extLst>
              <a:ext uri="{FF2B5EF4-FFF2-40B4-BE49-F238E27FC236}">
                <a16:creationId xmlns:a16="http://schemas.microsoft.com/office/drawing/2014/main" xmlns="" id="{71649EE8-3F7C-4849-1139-31760E36B2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03389" y="4581525"/>
            <a:ext cx="2759075" cy="207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 descr="2">
            <a:extLst>
              <a:ext uri="{FF2B5EF4-FFF2-40B4-BE49-F238E27FC236}">
                <a16:creationId xmlns:a16="http://schemas.microsoft.com/office/drawing/2014/main" xmlns="" id="{0A74F552-1F13-E10D-6E4A-8BB4A246EB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56138" y="4581526"/>
            <a:ext cx="2830512" cy="208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 descr="3">
            <a:extLst>
              <a:ext uri="{FF2B5EF4-FFF2-40B4-BE49-F238E27FC236}">
                <a16:creationId xmlns:a16="http://schemas.microsoft.com/office/drawing/2014/main" xmlns="" id="{577E95E9-1876-A845-267A-3CA47F9650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80325" y="4581526"/>
            <a:ext cx="2757488" cy="206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>
            <a:extLst>
              <a:ext uri="{FF2B5EF4-FFF2-40B4-BE49-F238E27FC236}">
                <a16:creationId xmlns:a16="http://schemas.microsoft.com/office/drawing/2014/main" xmlns="" id="{C6B72604-69A8-78E2-7444-176FF741E53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15825" y="0"/>
            <a:ext cx="10175844" cy="1526795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r>
              <a:rPr lang="ru-RU" altLang="ru-RU" sz="3200" b="1" dirty="0">
                <a:latin typeface="Times New Roman" panose="02020603050405020304" pitchFamily="18" charset="0"/>
              </a:rPr>
              <a:t>МБУСОН  города Курска </a:t>
            </a:r>
            <a:br>
              <a:rPr lang="ru-RU" altLang="ru-RU" sz="3200" b="1" dirty="0">
                <a:latin typeface="Times New Roman" panose="02020603050405020304" pitchFamily="18" charset="0"/>
              </a:rPr>
            </a:br>
            <a:r>
              <a:rPr lang="ru-RU" altLang="ru-RU" sz="3200" b="1" dirty="0">
                <a:latin typeface="Times New Roman" panose="02020603050405020304" pitchFamily="18" charset="0"/>
              </a:rPr>
              <a:t>«Социальная гостиная»</a:t>
            </a:r>
          </a:p>
        </p:txBody>
      </p:sp>
      <p:sp>
        <p:nvSpPr>
          <p:cNvPr id="61443" name="Rectangle 3">
            <a:extLst>
              <a:ext uri="{FF2B5EF4-FFF2-40B4-BE49-F238E27FC236}">
                <a16:creationId xmlns:a16="http://schemas.microsoft.com/office/drawing/2014/main" xmlns="" id="{D4E94A8E-DDE2-0F50-981A-723B5B2C431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157831" y="2027869"/>
            <a:ext cx="10066789" cy="4655891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ru-RU" alt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оказано </a:t>
            </a:r>
            <a:r>
              <a:rPr lang="ru-RU" alt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содействие в трудоустройстве более  220 семей</a:t>
            </a:r>
            <a:r>
              <a:rPr lang="ru-RU" alt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>
              <a:lnSpc>
                <a:spcPct val="80000"/>
              </a:lnSpc>
            </a:pPr>
            <a:r>
              <a:rPr lang="ru-RU" alt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оказано </a:t>
            </a:r>
            <a:r>
              <a:rPr lang="ru-RU" alt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содействие по определению ребенка в дошкольное образовательное учреждение, в т.ч. в группы социальной поддержки – более 200 детей</a:t>
            </a:r>
            <a:r>
              <a:rPr lang="ru-RU" alt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>
              <a:lnSpc>
                <a:spcPct val="80000"/>
              </a:lnSpc>
            </a:pPr>
            <a:r>
              <a:rPr lang="ru-RU" alt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оказано </a:t>
            </a:r>
            <a:r>
              <a:rPr lang="ru-RU" alt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содействие в прохождении бесплатного курса лечения от алкогольной и наркотической зависимости – более 200 семей</a:t>
            </a:r>
            <a:r>
              <a:rPr lang="ru-RU" alt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>
              <a:lnSpc>
                <a:spcPct val="80000"/>
              </a:lnSpc>
            </a:pPr>
            <a:r>
              <a:rPr lang="ru-RU" alt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оказано </a:t>
            </a:r>
            <a:r>
              <a:rPr lang="ru-RU" alt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содействие в получении продуктовой и вещевой помощи – более 4 700 раз</a:t>
            </a:r>
            <a:r>
              <a:rPr lang="ru-RU" alt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>
              <a:lnSpc>
                <a:spcPct val="80000"/>
              </a:lnSpc>
            </a:pPr>
            <a:r>
              <a:rPr lang="ru-RU" alt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оказано </a:t>
            </a:r>
            <a:r>
              <a:rPr lang="ru-RU" alt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содействие в получении путевок в летник оздоровительные лагеря и санаторно-курортное лечении – более 1000 семей</a:t>
            </a:r>
            <a:r>
              <a:rPr lang="ru-RU" alt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>
              <a:lnSpc>
                <a:spcPct val="80000"/>
              </a:lnSpc>
            </a:pPr>
            <a:r>
              <a:rPr lang="ru-RU" alt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оказано </a:t>
            </a:r>
            <a:r>
              <a:rPr lang="ru-RU" alt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содействие в улучшении жилищных условий – 32 семей (в т.ч. 4 домовладения были восстановлены после пожара</a:t>
            </a:r>
            <a:r>
              <a:rPr lang="ru-RU" alt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  <a:p>
            <a:pPr>
              <a:lnSpc>
                <a:spcPct val="80000"/>
              </a:lnSpc>
            </a:pPr>
            <a:r>
              <a:rPr lang="ru-RU" alt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проведено </a:t>
            </a:r>
            <a:r>
              <a:rPr lang="ru-RU" alt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более 190 культурно-просветительных массовых мероприятий;</a:t>
            </a:r>
            <a:br>
              <a:rPr lang="ru-RU" alt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alt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xmlns="" id="{663912F8-1933-1AB3-B96D-B2C52700AB4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40902" y="444617"/>
            <a:ext cx="10050012" cy="2306972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ru-RU" alt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направления работы специалистов учреждения с семьёй</a:t>
            </a:r>
          </a:p>
        </p:txBody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xmlns="" id="{5E363268-9B5C-2388-B6BE-3703EEB050C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038523" y="2994870"/>
            <a:ext cx="8183389" cy="3164631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ru-RU" alt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изучение причин семейного неблагополучия, отношения в семье к ребенку</a:t>
            </a:r>
          </a:p>
          <a:p>
            <a:pPr eaLnBrk="1" hangingPunct="1">
              <a:defRPr/>
            </a:pPr>
            <a:r>
              <a:rPr lang="ru-RU" alt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психолого-педагогическое просвещение родителей по вопросам семейного воспитания, знакомство с положительным опытом воспитания детей</a:t>
            </a:r>
          </a:p>
          <a:p>
            <a:pPr eaLnBrk="1" hangingPunct="1">
              <a:defRPr/>
            </a:pPr>
            <a:r>
              <a:rPr lang="ru-RU" alt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оказание практической помощи и психологической поддержки семье</a:t>
            </a:r>
          </a:p>
          <a:p>
            <a:pPr eaLnBrk="1" hangingPunct="1">
              <a:defRPr/>
            </a:pPr>
            <a:endParaRPr lang="ru-RU" altLang="ru-RU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626</TotalTime>
  <Words>803</Words>
  <Application>Microsoft Office PowerPoint</Application>
  <PresentationFormat>Произвольный</PresentationFormat>
  <Paragraphs>115</Paragraphs>
  <Slides>30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Сектор</vt:lpstr>
      <vt:lpstr>Слайд 1</vt:lpstr>
      <vt:lpstr>МБУСОН г.Курска «Социальная гостиная для оказания помощи женщинам с детьми, оказавшимся в трудной жизненной ситуации» открыто в  ноябре 2011 г. </vt:lpstr>
      <vt:lpstr>Учреждение расположено в 2-х помещениях многоэтажных жилых домов. </vt:lpstr>
      <vt:lpstr>Мы оказываем помощь женщинам с детьми, женщинам, которые были вынуждены   уйти из семьи, подвергшимся физическому или психическому насилию или попавшим в иную трудную жизненную ситуацию. </vt:lpstr>
      <vt:lpstr>Типы проблемных семей</vt:lpstr>
      <vt:lpstr>  Основными целями деятельности Учреждения являются:  </vt:lpstr>
      <vt:lpstr>МБУСОН   г. Курска   «Социальная гостиная»</vt:lpstr>
      <vt:lpstr>МБУСОН  города Курска  «Социальная гостиная»</vt:lpstr>
      <vt:lpstr>Основные направления работы специалистов учреждения с семьёй</vt:lpstr>
      <vt:lpstr>Социально-бытовые услуги</vt:lpstr>
      <vt:lpstr> Социально-бытовые услуги</vt:lpstr>
      <vt:lpstr>Социально-экономические  и социально-правовые услуги:</vt:lpstr>
      <vt:lpstr>Социально-педагогические услуги</vt:lpstr>
      <vt:lpstr> Социально – психологические услуги: </vt:lpstr>
      <vt:lpstr>Комната психологической разгрузки</vt:lpstr>
      <vt:lpstr>ИНФОРМАЦИОННОЕ СОПРОВОЖДЕНИЕ</vt:lpstr>
      <vt:lpstr>СОДЕЙСТВИЕ В ЖИЗНЕОБЕСПЕЧЕНИИ</vt:lpstr>
      <vt:lpstr>Слайд 18</vt:lpstr>
      <vt:lpstr>психологический клуб  «Луч надежды» </vt:lpstr>
      <vt:lpstr>занятия по нейрографике </vt:lpstr>
      <vt:lpstr>социальный проект  «Семейная гостиная» </vt:lpstr>
      <vt:lpstr>«Под небом голубым есть  город золотой» </vt:lpstr>
      <vt:lpstr>Жизненные ценности </vt:lpstr>
      <vt:lpstr>Профилактические беседы</vt:lpstr>
      <vt:lpstr>ПАТРИОТИЧЕСКОЕ ВОСПИТАНИЕ</vt:lpstr>
      <vt:lpstr>онлайн-конкурсы  </vt:lpstr>
      <vt:lpstr>творческий онлайн-конкурс  «Для той, что дарует нам жизнь и любовь!»</vt:lpstr>
      <vt:lpstr>акция «Подари улыбку другу» </vt:lpstr>
      <vt:lpstr>  Практика Социальной гостиной города Курска  «Оказание помощи женщинам с детьми, находящимся в трудной жизненной ситуации»  размещена на платформе обмена практиками устойчивого развития  «СМАРТЭКА» для применения в других субъектах Российской Федерации  </vt:lpstr>
      <vt:lpstr>СПАСИБО  ЗА ВНИМАНИЕ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Kursk Kursk</dc:creator>
  <cp:lastModifiedBy>Алина С. Бессонова</cp:lastModifiedBy>
  <cp:revision>27</cp:revision>
  <dcterms:created xsi:type="dcterms:W3CDTF">2022-08-16T07:07:23Z</dcterms:created>
  <dcterms:modified xsi:type="dcterms:W3CDTF">2023-03-14T06:33:15Z</dcterms:modified>
</cp:coreProperties>
</file>