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8" r:id="rId1"/>
  </p:sldMasterIdLst>
  <p:sldIdLst>
    <p:sldId id="261" r:id="rId2"/>
    <p:sldId id="264" r:id="rId3"/>
    <p:sldId id="265" r:id="rId4"/>
    <p:sldId id="257" r:id="rId5"/>
    <p:sldId id="262" r:id="rId6"/>
    <p:sldId id="258" r:id="rId7"/>
    <p:sldId id="266"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ru-RU"/>
              <a:t>Образец заголовка</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3C6B54FF-BE59-48B2-AA7E-50ADCA77D640}" type="datetimeFigureOut">
              <a:rPr lang="ru-RU" smtClean="0">
                <a:solidFill>
                  <a:prstClr val="black">
                    <a:lumMod val="50000"/>
                    <a:lumOff val="50000"/>
                  </a:prstClr>
                </a:solidFill>
              </a:rPr>
              <a:pPr/>
              <a:t>21.06.2023</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ED02EA62-9C6C-4014-84B9-3320ACEE339D}"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932298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3C6B54FF-BE59-48B2-AA7E-50ADCA77D640}" type="datetimeFigureOut">
              <a:rPr lang="ru-RU" smtClean="0">
                <a:solidFill>
                  <a:prstClr val="black">
                    <a:lumMod val="50000"/>
                    <a:lumOff val="50000"/>
                  </a:prstClr>
                </a:solidFill>
              </a:rPr>
              <a:pPr/>
              <a:t>21.06.2023</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ED02EA62-9C6C-4014-84B9-3320ACEE339D}"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409737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3C6B54FF-BE59-48B2-AA7E-50ADCA77D640}" type="datetimeFigureOut">
              <a:rPr lang="ru-RU" smtClean="0">
                <a:solidFill>
                  <a:prstClr val="black">
                    <a:lumMod val="50000"/>
                    <a:lumOff val="50000"/>
                  </a:prstClr>
                </a:solidFill>
              </a:rPr>
              <a:pPr/>
              <a:t>21.06.2023</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ED02EA62-9C6C-4014-84B9-3320ACEE339D}"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191410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3C6B54FF-BE59-48B2-AA7E-50ADCA77D640}" type="datetimeFigureOut">
              <a:rPr lang="ru-RU" smtClean="0">
                <a:solidFill>
                  <a:prstClr val="black">
                    <a:lumMod val="50000"/>
                    <a:lumOff val="50000"/>
                  </a:prstClr>
                </a:solidFill>
              </a:rPr>
              <a:pPr/>
              <a:t>21.06.2023</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ED02EA62-9C6C-4014-84B9-3320ACEE339D}"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698406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3C6B54FF-BE59-48B2-AA7E-50ADCA77D640}" type="datetimeFigureOut">
              <a:rPr lang="ru-RU" smtClean="0">
                <a:solidFill>
                  <a:prstClr val="black">
                    <a:lumMod val="50000"/>
                    <a:lumOff val="50000"/>
                  </a:prstClr>
                </a:solidFill>
              </a:rPr>
              <a:pPr/>
              <a:t>21.06.2023</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ED02EA62-9C6C-4014-84B9-3320ACEE339D}"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927835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ru-RU"/>
              <a:t>Образец заголовка</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3C6B54FF-BE59-48B2-AA7E-50ADCA77D640}" type="datetimeFigureOut">
              <a:rPr lang="ru-RU" smtClean="0">
                <a:solidFill>
                  <a:prstClr val="black">
                    <a:lumMod val="50000"/>
                    <a:lumOff val="50000"/>
                  </a:prstClr>
                </a:solidFill>
              </a:rPr>
              <a:pPr/>
              <a:t>21.06.2023</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ED02EA62-9C6C-4014-84B9-3320ACEE339D}"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825737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8" name="Date Placeholder 7"/>
          <p:cNvSpPr>
            <a:spLocks noGrp="1"/>
          </p:cNvSpPr>
          <p:nvPr>
            <p:ph type="dt" sz="half" idx="10"/>
          </p:nvPr>
        </p:nvSpPr>
        <p:spPr/>
        <p:txBody>
          <a:bodyPr/>
          <a:lstStyle/>
          <a:p>
            <a:fld id="{3C6B54FF-BE59-48B2-AA7E-50ADCA77D640}" type="datetimeFigureOut">
              <a:rPr lang="ru-RU" smtClean="0">
                <a:solidFill>
                  <a:prstClr val="black">
                    <a:lumMod val="50000"/>
                    <a:lumOff val="50000"/>
                  </a:prstClr>
                </a:solidFill>
              </a:rPr>
              <a:pPr/>
              <a:t>21.06.2023</a:t>
            </a:fld>
            <a:endParaRPr lang="ru-RU">
              <a:solidFill>
                <a:prstClr val="black">
                  <a:lumMod val="50000"/>
                  <a:lumOff val="50000"/>
                </a:prstClr>
              </a:solidFill>
            </a:endParaRPr>
          </a:p>
        </p:txBody>
      </p:sp>
      <p:sp>
        <p:nvSpPr>
          <p:cNvPr id="9" name="Footer Placeholder 8"/>
          <p:cNvSpPr>
            <a:spLocks noGrp="1"/>
          </p:cNvSpPr>
          <p:nvPr>
            <p:ph type="ftr" sz="quarter" idx="11"/>
          </p:nvPr>
        </p:nvSpPr>
        <p:spPr/>
        <p:txBody>
          <a:bodyPr/>
          <a:lstStyle/>
          <a:p>
            <a:endParaRPr lang="ru-RU">
              <a:solidFill>
                <a:prstClr val="black">
                  <a:lumMod val="50000"/>
                  <a:lumOff val="50000"/>
                </a:prstClr>
              </a:solidFill>
            </a:endParaRPr>
          </a:p>
        </p:txBody>
      </p:sp>
      <p:sp>
        <p:nvSpPr>
          <p:cNvPr id="10" name="Slide Number Placeholder 9"/>
          <p:cNvSpPr>
            <a:spLocks noGrp="1"/>
          </p:cNvSpPr>
          <p:nvPr>
            <p:ph type="sldNum" sz="quarter" idx="12"/>
          </p:nvPr>
        </p:nvSpPr>
        <p:spPr/>
        <p:txBody>
          <a:bodyPr/>
          <a:lstStyle/>
          <a:p>
            <a:fld id="{ED02EA62-9C6C-4014-84B9-3320ACEE339D}"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651436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2" name="Date Placeholder 1"/>
          <p:cNvSpPr>
            <a:spLocks noGrp="1"/>
          </p:cNvSpPr>
          <p:nvPr>
            <p:ph type="dt" sz="half" idx="10"/>
          </p:nvPr>
        </p:nvSpPr>
        <p:spPr/>
        <p:txBody>
          <a:bodyPr/>
          <a:lstStyle/>
          <a:p>
            <a:fld id="{3C6B54FF-BE59-48B2-AA7E-50ADCA77D640}" type="datetimeFigureOut">
              <a:rPr lang="ru-RU" smtClean="0">
                <a:solidFill>
                  <a:prstClr val="black">
                    <a:lumMod val="50000"/>
                    <a:lumOff val="50000"/>
                  </a:prstClr>
                </a:solidFill>
              </a:rPr>
              <a:pPr/>
              <a:t>21.06.2023</a:t>
            </a:fld>
            <a:endParaRPr lang="ru-RU">
              <a:solidFill>
                <a:prstClr val="black">
                  <a:lumMod val="50000"/>
                  <a:lumOff val="50000"/>
                </a:prstClr>
              </a:solidFill>
            </a:endParaRPr>
          </a:p>
        </p:txBody>
      </p:sp>
      <p:sp>
        <p:nvSpPr>
          <p:cNvPr id="11" name="Footer Placeholder 10"/>
          <p:cNvSpPr>
            <a:spLocks noGrp="1"/>
          </p:cNvSpPr>
          <p:nvPr>
            <p:ph type="ftr" sz="quarter" idx="11"/>
          </p:nvPr>
        </p:nvSpPr>
        <p:spPr/>
        <p:txBody>
          <a:bodyPr/>
          <a:lstStyle/>
          <a:p>
            <a:endParaRPr lang="ru-RU">
              <a:solidFill>
                <a:prstClr val="black">
                  <a:lumMod val="50000"/>
                  <a:lumOff val="50000"/>
                </a:prstClr>
              </a:solidFill>
            </a:endParaRPr>
          </a:p>
        </p:txBody>
      </p:sp>
      <p:sp>
        <p:nvSpPr>
          <p:cNvPr id="12" name="Slide Number Placeholder 11"/>
          <p:cNvSpPr>
            <a:spLocks noGrp="1"/>
          </p:cNvSpPr>
          <p:nvPr>
            <p:ph type="sldNum" sz="quarter" idx="12"/>
          </p:nvPr>
        </p:nvSpPr>
        <p:spPr/>
        <p:txBody>
          <a:bodyPr/>
          <a:lstStyle/>
          <a:p>
            <a:fld id="{ED02EA62-9C6C-4014-84B9-3320ACEE339D}"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913921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ru-RU"/>
              <a:t>Образец заголовка</a:t>
            </a:r>
            <a:endParaRPr lang="en-US" dirty="0"/>
          </a:p>
        </p:txBody>
      </p:sp>
      <p:sp>
        <p:nvSpPr>
          <p:cNvPr id="2" name="Date Placeholder 1"/>
          <p:cNvSpPr>
            <a:spLocks noGrp="1"/>
          </p:cNvSpPr>
          <p:nvPr>
            <p:ph type="dt" sz="half" idx="10"/>
          </p:nvPr>
        </p:nvSpPr>
        <p:spPr/>
        <p:txBody>
          <a:bodyPr/>
          <a:lstStyle/>
          <a:p>
            <a:fld id="{3C6B54FF-BE59-48B2-AA7E-50ADCA77D640}" type="datetimeFigureOut">
              <a:rPr lang="ru-RU" smtClean="0">
                <a:solidFill>
                  <a:prstClr val="black">
                    <a:lumMod val="50000"/>
                    <a:lumOff val="50000"/>
                  </a:prstClr>
                </a:solidFill>
              </a:rPr>
              <a:pPr/>
              <a:t>21.06.2023</a:t>
            </a:fld>
            <a:endParaRPr lang="ru-RU">
              <a:solidFill>
                <a:prstClr val="black">
                  <a:lumMod val="50000"/>
                  <a:lumOff val="50000"/>
                </a:prstClr>
              </a:solidFill>
            </a:endParaRPr>
          </a:p>
        </p:txBody>
      </p:sp>
      <p:sp>
        <p:nvSpPr>
          <p:cNvPr id="7" name="Footer Placeholder 6"/>
          <p:cNvSpPr>
            <a:spLocks noGrp="1"/>
          </p:cNvSpPr>
          <p:nvPr>
            <p:ph type="ftr" sz="quarter" idx="11"/>
          </p:nvPr>
        </p:nvSpPr>
        <p:spPr/>
        <p:txBody>
          <a:bodyPr/>
          <a:lstStyle/>
          <a:p>
            <a:endParaRPr lang="ru-RU">
              <a:solidFill>
                <a:prstClr val="black">
                  <a:lumMod val="50000"/>
                  <a:lumOff val="50000"/>
                </a:prstClr>
              </a:solidFill>
            </a:endParaRPr>
          </a:p>
        </p:txBody>
      </p:sp>
      <p:sp>
        <p:nvSpPr>
          <p:cNvPr id="8" name="Slide Number Placeholder 7"/>
          <p:cNvSpPr>
            <a:spLocks noGrp="1"/>
          </p:cNvSpPr>
          <p:nvPr>
            <p:ph type="sldNum" sz="quarter" idx="12"/>
          </p:nvPr>
        </p:nvSpPr>
        <p:spPr/>
        <p:txBody>
          <a:bodyPr/>
          <a:lstStyle/>
          <a:p>
            <a:fld id="{ED02EA62-9C6C-4014-84B9-3320ACEE339D}"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626892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C6B54FF-BE59-48B2-AA7E-50ADCA77D640}" type="datetimeFigureOut">
              <a:rPr lang="ru-RU" smtClean="0">
                <a:solidFill>
                  <a:prstClr val="black">
                    <a:lumMod val="50000"/>
                    <a:lumOff val="50000"/>
                  </a:prstClr>
                </a:solidFill>
              </a:rPr>
              <a:pPr/>
              <a:t>21.06.2023</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ED02EA62-9C6C-4014-84B9-3320ACEE339D}"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208384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ru-RU"/>
              <a:t>Образец заголовка</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8" name="Date Placeholder 7"/>
          <p:cNvSpPr>
            <a:spLocks noGrp="1"/>
          </p:cNvSpPr>
          <p:nvPr>
            <p:ph type="dt" sz="half" idx="10"/>
          </p:nvPr>
        </p:nvSpPr>
        <p:spPr/>
        <p:txBody>
          <a:bodyPr/>
          <a:lstStyle/>
          <a:p>
            <a:fld id="{3C6B54FF-BE59-48B2-AA7E-50ADCA77D640}" type="datetimeFigureOut">
              <a:rPr lang="ru-RU" smtClean="0">
                <a:solidFill>
                  <a:prstClr val="black">
                    <a:lumMod val="50000"/>
                    <a:lumOff val="50000"/>
                  </a:prstClr>
                </a:solidFill>
              </a:rPr>
              <a:pPr/>
              <a:t>21.06.2023</a:t>
            </a:fld>
            <a:endParaRPr lang="ru-RU">
              <a:solidFill>
                <a:prstClr val="black">
                  <a:lumMod val="50000"/>
                  <a:lumOff val="50000"/>
                </a:prstClr>
              </a:solidFill>
            </a:endParaRPr>
          </a:p>
        </p:txBody>
      </p:sp>
      <p:sp>
        <p:nvSpPr>
          <p:cNvPr id="9" name="Footer Placeholder 8"/>
          <p:cNvSpPr>
            <a:spLocks noGrp="1"/>
          </p:cNvSpPr>
          <p:nvPr>
            <p:ph type="ftr" sz="quarter" idx="11"/>
          </p:nvPr>
        </p:nvSpPr>
        <p:spPr/>
        <p:txBody>
          <a:bodyPr/>
          <a:lstStyle/>
          <a:p>
            <a:endParaRPr lang="ru-RU">
              <a:solidFill>
                <a:prstClr val="black">
                  <a:lumMod val="50000"/>
                  <a:lumOff val="50000"/>
                </a:prstClr>
              </a:solidFill>
            </a:endParaRPr>
          </a:p>
        </p:txBody>
      </p:sp>
      <p:sp>
        <p:nvSpPr>
          <p:cNvPr id="10" name="Slide Number Placeholder 9"/>
          <p:cNvSpPr>
            <a:spLocks noGrp="1"/>
          </p:cNvSpPr>
          <p:nvPr>
            <p:ph type="sldNum" sz="quarter" idx="12"/>
          </p:nvPr>
        </p:nvSpPr>
        <p:spPr/>
        <p:txBody>
          <a:bodyPr/>
          <a:lstStyle/>
          <a:p>
            <a:fld id="{ED02EA62-9C6C-4014-84B9-3320ACEE339D}"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574671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8" name="Date Placeholder 7"/>
          <p:cNvSpPr>
            <a:spLocks noGrp="1"/>
          </p:cNvSpPr>
          <p:nvPr>
            <p:ph type="dt" sz="half" idx="10"/>
          </p:nvPr>
        </p:nvSpPr>
        <p:spPr/>
        <p:txBody>
          <a:bodyPr/>
          <a:lstStyle/>
          <a:p>
            <a:fld id="{3C6B54FF-BE59-48B2-AA7E-50ADCA77D640}" type="datetimeFigureOut">
              <a:rPr lang="ru-RU" smtClean="0">
                <a:solidFill>
                  <a:prstClr val="black">
                    <a:lumMod val="50000"/>
                    <a:lumOff val="50000"/>
                  </a:prstClr>
                </a:solidFill>
              </a:rPr>
              <a:pPr/>
              <a:t>21.06.2023</a:t>
            </a:fld>
            <a:endParaRPr lang="ru-RU">
              <a:solidFill>
                <a:prstClr val="black">
                  <a:lumMod val="50000"/>
                  <a:lumOff val="50000"/>
                </a:prstClr>
              </a:solidFill>
            </a:endParaRPr>
          </a:p>
        </p:txBody>
      </p:sp>
      <p:sp>
        <p:nvSpPr>
          <p:cNvPr id="9" name="Footer Placeholder 8"/>
          <p:cNvSpPr>
            <a:spLocks noGrp="1"/>
          </p:cNvSpPr>
          <p:nvPr>
            <p:ph type="ftr" sz="quarter" idx="11"/>
          </p:nvPr>
        </p:nvSpPr>
        <p:spPr>
          <a:xfrm>
            <a:off x="3499101" y="6356350"/>
            <a:ext cx="5911517" cy="365125"/>
          </a:xfrm>
        </p:spPr>
        <p:txBody>
          <a:bodyPr/>
          <a:lstStyle/>
          <a:p>
            <a:endParaRPr lang="ru-RU">
              <a:solidFill>
                <a:prstClr val="black">
                  <a:lumMod val="50000"/>
                  <a:lumOff val="50000"/>
                </a:prstClr>
              </a:solidFill>
            </a:endParaRPr>
          </a:p>
        </p:txBody>
      </p:sp>
      <p:sp>
        <p:nvSpPr>
          <p:cNvPr id="10" name="Slide Number Placeholder 9"/>
          <p:cNvSpPr>
            <a:spLocks noGrp="1"/>
          </p:cNvSpPr>
          <p:nvPr>
            <p:ph type="sldNum" sz="quarter" idx="12"/>
          </p:nvPr>
        </p:nvSpPr>
        <p:spPr/>
        <p:txBody>
          <a:bodyPr/>
          <a:lstStyle/>
          <a:p>
            <a:fld id="{ED02EA62-9C6C-4014-84B9-3320ACEE339D}"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717504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3C6B54FF-BE59-48B2-AA7E-50ADCA77D640}" type="datetimeFigureOut">
              <a:rPr lang="ru-RU" smtClean="0">
                <a:solidFill>
                  <a:prstClr val="black">
                    <a:lumMod val="50000"/>
                    <a:lumOff val="50000"/>
                  </a:prstClr>
                </a:solidFill>
              </a:rPr>
              <a:pPr/>
              <a:t>21.06.2023</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ED02EA62-9C6C-4014-84B9-3320ACEE339D}"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720181320"/>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12.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1.png"/><Relationship Id="rId10" Type="http://schemas.openxmlformats.org/officeDocument/2006/relationships/image" Target="../media/image14.png"/><Relationship Id="rId4" Type="http://schemas.microsoft.com/office/2007/relationships/hdphoto" Target="../media/hdphoto1.wdp"/><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hyperlink" Target="https://&#1080;&#1076;&#1077;&#1103;.&#1088;&#1086;&#1089;&#1082;&#1086;&#1085;&#1075;&#1088;&#1077;&#1089;&#1089;.&#1088;&#1092;/improject-47084/users/408039" TargetMode="External"/><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Рисунок 4">
            <a:extLst>
              <a:ext uri="{FF2B5EF4-FFF2-40B4-BE49-F238E27FC236}">
                <a16:creationId xmlns:a16="http://schemas.microsoft.com/office/drawing/2014/main" xmlns="" id="{5E3224D4-4FF1-3155-BFF3-A88A7840768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6" t="20405" r="66559" b="33100"/>
          <a:stretch/>
        </p:blipFill>
        <p:spPr>
          <a:xfrm>
            <a:off x="6832601" y="2533787"/>
            <a:ext cx="4978400" cy="3740013"/>
          </a:xfrm>
          <a:prstGeom prst="rect">
            <a:avLst/>
          </a:prstGeom>
        </p:spPr>
      </p:pic>
      <p:sp>
        <p:nvSpPr>
          <p:cNvPr id="5" name="TextBox 4"/>
          <p:cNvSpPr txBox="1"/>
          <p:nvPr/>
        </p:nvSpPr>
        <p:spPr>
          <a:xfrm>
            <a:off x="533400" y="2855199"/>
            <a:ext cx="6134100" cy="2123658"/>
          </a:xfrm>
          <a:prstGeom prst="rect">
            <a:avLst/>
          </a:prstGeom>
          <a:noFill/>
        </p:spPr>
        <p:txBody>
          <a:bodyPr wrap="square" rtlCol="0">
            <a:spAutoFit/>
          </a:bodyPr>
          <a:lstStyle/>
          <a:p>
            <a:pPr algn="ctr"/>
            <a:r>
              <a:rPr lang="ru-RU" sz="6600" b="1" i="1" dirty="0">
                <a:solidFill>
                  <a:schemeClr val="bg1"/>
                </a:solidFill>
                <a:latin typeface="Arial Narrow" panose="020B0606020202030204" pitchFamily="34" charset="0"/>
              </a:rPr>
              <a:t>Движение</a:t>
            </a:r>
          </a:p>
          <a:p>
            <a:pPr algn="ctr"/>
            <a:r>
              <a:rPr lang="ru-RU" sz="6600" b="1" i="1" dirty="0">
                <a:solidFill>
                  <a:schemeClr val="bg1"/>
                </a:solidFill>
                <a:latin typeface="Arial Narrow" panose="020B0606020202030204" pitchFamily="34" charset="0"/>
              </a:rPr>
              <a:t>«Брат отца»</a:t>
            </a:r>
          </a:p>
        </p:txBody>
      </p:sp>
      <p:pic>
        <p:nvPicPr>
          <p:cNvPr id="3" name="Рисунок 2">
            <a:extLst>
              <a:ext uri="{FF2B5EF4-FFF2-40B4-BE49-F238E27FC236}">
                <a16:creationId xmlns:a16="http://schemas.microsoft.com/office/drawing/2014/main" xmlns="" id="{033EFDEF-EF95-2D61-3535-F599C365D5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000" y="927100"/>
            <a:ext cx="1473200" cy="1473200"/>
          </a:xfrm>
          <a:prstGeom prst="rect">
            <a:avLst/>
          </a:prstGeom>
        </p:spPr>
      </p:pic>
      <p:sp>
        <p:nvSpPr>
          <p:cNvPr id="7" name="TextBox 6">
            <a:extLst>
              <a:ext uri="{FF2B5EF4-FFF2-40B4-BE49-F238E27FC236}">
                <a16:creationId xmlns:a16="http://schemas.microsoft.com/office/drawing/2014/main" xmlns="" id="{02101756-7EF8-9B82-F7F6-E71B58CAD40D}"/>
              </a:ext>
            </a:extLst>
          </p:cNvPr>
          <p:cNvSpPr txBox="1"/>
          <p:nvPr/>
        </p:nvSpPr>
        <p:spPr>
          <a:xfrm>
            <a:off x="1689100" y="1263134"/>
            <a:ext cx="4665060" cy="400110"/>
          </a:xfrm>
          <a:prstGeom prst="rect">
            <a:avLst/>
          </a:prstGeom>
          <a:noFill/>
        </p:spPr>
        <p:txBody>
          <a:bodyPr wrap="none" rtlCol="0">
            <a:spAutoFit/>
          </a:bodyPr>
          <a:lstStyle/>
          <a:p>
            <a:r>
              <a:rPr lang="ru-RU" sz="2000" dirty="0">
                <a:solidFill>
                  <a:schemeClr val="tx1">
                    <a:lumMod val="75000"/>
                    <a:lumOff val="25000"/>
                  </a:schemeClr>
                </a:solidFill>
                <a:effectLst>
                  <a:outerShdw blurRad="38100" dist="38100" dir="2700000" algn="tl">
                    <a:srgbClr val="000000">
                      <a:alpha val="43137"/>
                    </a:srgbClr>
                  </a:outerShdw>
                </a:effectLst>
                <a:latin typeface="Arial Narrow" panose="020B0606020202030204" pitchFamily="34" charset="0"/>
              </a:rPr>
              <a:t>ПРАВИТЕЛЬСТВО РЕСПУБЛИКИ БУРЯТИЯ</a:t>
            </a:r>
          </a:p>
        </p:txBody>
      </p:sp>
    </p:spTree>
    <p:extLst>
      <p:ext uri="{BB962C8B-B14F-4D97-AF65-F5344CB8AC3E}">
        <p14:creationId xmlns:p14="http://schemas.microsoft.com/office/powerpoint/2010/main" val="1992336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5584719" y="635687"/>
            <a:ext cx="5815913" cy="2018957"/>
          </a:xfrm>
        </p:spPr>
        <p:txBody>
          <a:bodyPr>
            <a:normAutofit/>
          </a:bodyPr>
          <a:lstStyle/>
          <a:p>
            <a:pPr marL="45720" indent="0" algn="just">
              <a:buNone/>
            </a:pPr>
            <a:r>
              <a:rPr lang="ru-RU" b="1" dirty="0">
                <a:solidFill>
                  <a:schemeClr val="tx1">
                    <a:lumMod val="75000"/>
                    <a:lumOff val="25000"/>
                  </a:schemeClr>
                </a:solidFill>
                <a:latin typeface="Arial Narrow" panose="020B0606020202030204" pitchFamily="34" charset="0"/>
              </a:rPr>
              <a:t>В традиционной культуре бурят было не принято оставлять на произвол судьбы детей-сирот, поэтому их могли усыновлять семьи, уже имевшие детей. Детей брали на воспитание в случае, когда умирали родные дети.</a:t>
            </a:r>
          </a:p>
        </p:txBody>
      </p:sp>
      <p:pic>
        <p:nvPicPr>
          <p:cNvPr id="4" name="Рисунок 3"/>
          <p:cNvPicPr>
            <a:picLocks noChangeAspect="1"/>
          </p:cNvPicPr>
          <p:nvPr/>
        </p:nvPicPr>
        <p:blipFill>
          <a:blip r:embed="rId2"/>
          <a:stretch>
            <a:fillRect/>
          </a:stretch>
        </p:blipFill>
        <p:spPr>
          <a:xfrm>
            <a:off x="626076" y="527566"/>
            <a:ext cx="4473146" cy="3154405"/>
          </a:xfrm>
          <a:prstGeom prst="rect">
            <a:avLst/>
          </a:prstGeom>
        </p:spPr>
      </p:pic>
      <p:sp>
        <p:nvSpPr>
          <p:cNvPr id="5" name="Прямоугольник 4"/>
          <p:cNvSpPr/>
          <p:nvPr/>
        </p:nvSpPr>
        <p:spPr>
          <a:xfrm>
            <a:off x="462606" y="4668047"/>
            <a:ext cx="4800085" cy="1138773"/>
          </a:xfrm>
          <a:prstGeom prst="rect">
            <a:avLst/>
          </a:prstGeom>
        </p:spPr>
        <p:txBody>
          <a:bodyPr wrap="square">
            <a:spAutoFit/>
          </a:bodyPr>
          <a:lstStyle/>
          <a:p>
            <a:pPr algn="just"/>
            <a:r>
              <a:rPr lang="ru-RU" sz="2000" b="1" dirty="0" smtClean="0">
                <a:solidFill>
                  <a:schemeClr val="tx1">
                    <a:lumMod val="75000"/>
                    <a:lumOff val="25000"/>
                  </a:schemeClr>
                </a:solidFill>
                <a:latin typeface="Arial Narrow" panose="020B0606020202030204" pitchFamily="34" charset="0"/>
              </a:rPr>
              <a:t>Духовные традиции сильны и по сей день в республике.</a:t>
            </a:r>
          </a:p>
          <a:p>
            <a:pPr algn="just"/>
            <a:r>
              <a:rPr lang="ru-RU" sz="2800" b="1" dirty="0" smtClean="0">
                <a:solidFill>
                  <a:schemeClr val="tx1">
                    <a:lumMod val="75000"/>
                    <a:lumOff val="25000"/>
                  </a:schemeClr>
                </a:solidFill>
                <a:latin typeface="Arial Narrow" panose="020B0606020202030204" pitchFamily="34" charset="0"/>
              </a:rPr>
              <a:t>Чужих детей не бывает. </a:t>
            </a:r>
            <a:r>
              <a:rPr lang="ru-RU" sz="2800" b="1" dirty="0">
                <a:solidFill>
                  <a:schemeClr val="tx1">
                    <a:lumMod val="75000"/>
                    <a:lumOff val="25000"/>
                  </a:schemeClr>
                </a:solidFill>
                <a:latin typeface="Arial Narrow" panose="020B0606020202030204" pitchFamily="34" charset="0"/>
              </a:rPr>
              <a:t> </a:t>
            </a:r>
          </a:p>
        </p:txBody>
      </p:sp>
      <p:pic>
        <p:nvPicPr>
          <p:cNvPr id="7" name="Рисунок 6">
            <a:extLst>
              <a:ext uri="{FF2B5EF4-FFF2-40B4-BE49-F238E27FC236}">
                <a16:creationId xmlns:a16="http://schemas.microsoft.com/office/drawing/2014/main" xmlns="" id="{827B8E1E-A752-76DC-E7CE-73A90EF371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0184" y="2744828"/>
            <a:ext cx="6109931" cy="3579772"/>
          </a:xfrm>
          <a:prstGeom prst="rect">
            <a:avLst/>
          </a:prstGeom>
        </p:spPr>
      </p:pic>
      <p:pic>
        <p:nvPicPr>
          <p:cNvPr id="8" name="Рисунок 7">
            <a:extLst>
              <a:ext uri="{FF2B5EF4-FFF2-40B4-BE49-F238E27FC236}">
                <a16:creationId xmlns:a16="http://schemas.microsoft.com/office/drawing/2014/main" xmlns="" id="{F844DD56-5326-675F-BEB2-63FB5D37C9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4274" y="102116"/>
            <a:ext cx="723900" cy="723900"/>
          </a:xfrm>
          <a:prstGeom prst="rect">
            <a:avLst/>
          </a:prstGeom>
        </p:spPr>
      </p:pic>
      <p:sp>
        <p:nvSpPr>
          <p:cNvPr id="9" name="TextBox 8">
            <a:extLst>
              <a:ext uri="{FF2B5EF4-FFF2-40B4-BE49-F238E27FC236}">
                <a16:creationId xmlns:a16="http://schemas.microsoft.com/office/drawing/2014/main" xmlns="" id="{FC93BE12-3F44-D15F-2D3D-13717F7F4B15}"/>
              </a:ext>
            </a:extLst>
          </p:cNvPr>
          <p:cNvSpPr txBox="1"/>
          <p:nvPr/>
        </p:nvSpPr>
        <p:spPr>
          <a:xfrm>
            <a:off x="11788174" y="6386552"/>
            <a:ext cx="303288" cy="369332"/>
          </a:xfrm>
          <a:prstGeom prst="rect">
            <a:avLst/>
          </a:prstGeom>
          <a:noFill/>
        </p:spPr>
        <p:txBody>
          <a:bodyPr wrap="none" rtlCol="0">
            <a:spAutoFit/>
          </a:bodyPr>
          <a:lstStyle/>
          <a:p>
            <a:r>
              <a:rPr lang="ru-RU" dirty="0"/>
              <a:t>2</a:t>
            </a:r>
          </a:p>
        </p:txBody>
      </p:sp>
      <p:cxnSp>
        <p:nvCxnSpPr>
          <p:cNvPr id="11" name="Прямая соединительная линия 10">
            <a:extLst>
              <a:ext uri="{FF2B5EF4-FFF2-40B4-BE49-F238E27FC236}">
                <a16:creationId xmlns:a16="http://schemas.microsoft.com/office/drawing/2014/main" xmlns="" id="{20D7F849-2123-848F-2FD0-1F7F93108DE3}"/>
              </a:ext>
            </a:extLst>
          </p:cNvPr>
          <p:cNvCxnSpPr/>
          <p:nvPr/>
        </p:nvCxnSpPr>
        <p:spPr>
          <a:xfrm>
            <a:off x="5540184" y="889516"/>
            <a:ext cx="0" cy="157428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a:extLst>
              <a:ext uri="{FF2B5EF4-FFF2-40B4-BE49-F238E27FC236}">
                <a16:creationId xmlns:a16="http://schemas.microsoft.com/office/drawing/2014/main" xmlns="" id="{7CA0A9FE-D2E6-5AB3-25C7-0C2576FBC3BC}"/>
              </a:ext>
            </a:extLst>
          </p:cNvPr>
          <p:cNvCxnSpPr/>
          <p:nvPr/>
        </p:nvCxnSpPr>
        <p:spPr>
          <a:xfrm>
            <a:off x="460184" y="4081221"/>
            <a:ext cx="0" cy="1574284"/>
          </a:xfrm>
          <a:prstGeom prst="line">
            <a:avLst/>
          </a:prstGeom>
          <a:ln w="1270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63755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a:extLst>
              <a:ext uri="{FF2B5EF4-FFF2-40B4-BE49-F238E27FC236}">
                <a16:creationId xmlns:a16="http://schemas.microsoft.com/office/drawing/2014/main" xmlns="" id="{5B6A4268-9B19-0898-1F5D-E0815FBF9140}"/>
              </a:ext>
            </a:extLst>
          </p:cNvPr>
          <p:cNvSpPr/>
          <p:nvPr/>
        </p:nvSpPr>
        <p:spPr>
          <a:xfrm>
            <a:off x="5734136" y="2531964"/>
            <a:ext cx="5581564" cy="4039254"/>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ru-RU"/>
          </a:p>
        </p:txBody>
      </p:sp>
      <p:pic>
        <p:nvPicPr>
          <p:cNvPr id="4" name="Рисунок 3"/>
          <p:cNvPicPr>
            <a:picLocks noChangeAspect="1"/>
          </p:cNvPicPr>
          <p:nvPr/>
        </p:nvPicPr>
        <p:blipFill rotWithShape="1">
          <a:blip r:embed="rId2"/>
          <a:srcRect l="4657" t="3063" r="7080" b="14817"/>
          <a:stretch/>
        </p:blipFill>
        <p:spPr>
          <a:xfrm>
            <a:off x="500617" y="3058512"/>
            <a:ext cx="4813301" cy="3167449"/>
          </a:xfrm>
          <a:prstGeom prst="rect">
            <a:avLst/>
          </a:prstGeom>
        </p:spPr>
      </p:pic>
      <p:sp>
        <p:nvSpPr>
          <p:cNvPr id="2" name="TextBox 1"/>
          <p:cNvSpPr txBox="1"/>
          <p:nvPr/>
        </p:nvSpPr>
        <p:spPr>
          <a:xfrm>
            <a:off x="5969086" y="2586256"/>
            <a:ext cx="5111664" cy="3908762"/>
          </a:xfrm>
          <a:prstGeom prst="rect">
            <a:avLst/>
          </a:prstGeom>
          <a:noFill/>
        </p:spPr>
        <p:txBody>
          <a:bodyPr wrap="square" rtlCol="0">
            <a:spAutoFit/>
          </a:bodyPr>
          <a:lstStyle/>
          <a:p>
            <a:pPr lvl="0" indent="449580" algn="just" fontAlgn="base">
              <a:spcBef>
                <a:spcPts val="600"/>
              </a:spcBef>
              <a:spcAft>
                <a:spcPts val="600"/>
              </a:spcAft>
            </a:pPr>
            <a:r>
              <a:rPr lang="ru-RU" sz="1700" b="1" i="1" dirty="0">
                <a:solidFill>
                  <a:schemeClr val="bg1"/>
                </a:solidFill>
                <a:latin typeface="Times New Roman" panose="02020603050405020304" pitchFamily="18" charset="0"/>
                <a:ea typeface="Times New Roman" panose="02020603050405020304" pitchFamily="18" charset="0"/>
              </a:rPr>
              <a:t>«Семья погибшего получает значительную денежную компенсацию от Президента России, страховую выплату от Министерства обороны РФ, но дальше </a:t>
            </a:r>
            <a:r>
              <a:rPr lang="ru-RU" sz="1700" b="1" i="1" u="sng" dirty="0">
                <a:solidFill>
                  <a:schemeClr val="bg1"/>
                </a:solidFill>
                <a:latin typeface="Times New Roman" panose="02020603050405020304" pitchFamily="18" charset="0"/>
                <a:ea typeface="Times New Roman" panose="02020603050405020304" pitchFamily="18" charset="0"/>
              </a:rPr>
              <a:t>по жизни им идти самим – без отца.</a:t>
            </a:r>
            <a:endParaRPr lang="ru-RU" sz="1700" b="1" i="1" u="sng" dirty="0">
              <a:solidFill>
                <a:schemeClr val="bg1"/>
              </a:solidFill>
              <a:latin typeface="Times New Roman" panose="02020603050405020304" pitchFamily="18" charset="0"/>
              <a:ea typeface="SimSun" panose="02010600030101010101" pitchFamily="2" charset="-122"/>
            </a:endParaRPr>
          </a:p>
          <a:p>
            <a:pPr lvl="0" indent="449580" algn="just" fontAlgn="base">
              <a:spcBef>
                <a:spcPts val="600"/>
              </a:spcBef>
              <a:spcAft>
                <a:spcPts val="600"/>
              </a:spcAft>
            </a:pPr>
            <a:r>
              <a:rPr lang="ru-RU" sz="1700" b="1" i="1" u="sng" dirty="0">
                <a:solidFill>
                  <a:schemeClr val="bg1"/>
                </a:solidFill>
                <a:latin typeface="Times New Roman" panose="02020603050405020304" pitchFamily="18" charset="0"/>
                <a:ea typeface="Times New Roman" panose="02020603050405020304" pitchFamily="18" charset="0"/>
              </a:rPr>
              <a:t>Поддержка</a:t>
            </a:r>
            <a:r>
              <a:rPr lang="ru-RU" sz="1700" b="1" i="1" dirty="0">
                <a:solidFill>
                  <a:schemeClr val="bg1"/>
                </a:solidFill>
                <a:latin typeface="Times New Roman" panose="02020603050405020304" pitchFamily="18" charset="0"/>
                <a:ea typeface="Times New Roman" panose="02020603050405020304" pitchFamily="18" charset="0"/>
              </a:rPr>
              <a:t> нужна не одноразовая, а </a:t>
            </a:r>
            <a:r>
              <a:rPr lang="ru-RU" sz="1700" b="1" i="1" u="sng" dirty="0">
                <a:solidFill>
                  <a:schemeClr val="bg1"/>
                </a:solidFill>
                <a:latin typeface="Times New Roman" panose="02020603050405020304" pitchFamily="18" charset="0"/>
                <a:ea typeface="Times New Roman" panose="02020603050405020304" pitchFamily="18" charset="0"/>
              </a:rPr>
              <a:t>постоянная</a:t>
            </a:r>
            <a:r>
              <a:rPr lang="ru-RU" sz="1700" b="1" i="1" dirty="0">
                <a:solidFill>
                  <a:schemeClr val="bg1"/>
                </a:solidFill>
                <a:latin typeface="Times New Roman" panose="02020603050405020304" pitchFamily="18" charset="0"/>
                <a:ea typeface="Times New Roman" panose="02020603050405020304" pitchFamily="18" charset="0"/>
              </a:rPr>
              <a:t>, по жизни. Необходимо, чтобы рядом были близкие люди, к которым семья погибшего воина может обратиться за помощью, вместе провести праздники, быть более уверенным в своем будущем и в будущем своих детей. </a:t>
            </a:r>
            <a:r>
              <a:rPr lang="ru-RU" sz="1700" b="1" i="1" u="sng" dirty="0">
                <a:solidFill>
                  <a:schemeClr val="bg1"/>
                </a:solidFill>
                <a:latin typeface="Times New Roman" panose="02020603050405020304" pitchFamily="18" charset="0"/>
                <a:ea typeface="Times New Roman" panose="02020603050405020304" pitchFamily="18" charset="0"/>
              </a:rPr>
              <a:t>Неравнодушные люди, в первую очередь мужчины, могут взять под постоянную опеку такую семью. Встать рядом</a:t>
            </a:r>
            <a:r>
              <a:rPr lang="ru-RU" sz="1700" b="1" i="1" dirty="0">
                <a:solidFill>
                  <a:schemeClr val="bg1"/>
                </a:solidFill>
                <a:latin typeface="Times New Roman" panose="02020603050405020304" pitchFamily="18" charset="0"/>
                <a:ea typeface="Times New Roman" panose="02020603050405020304" pitchFamily="18" charset="0"/>
              </a:rPr>
              <a:t>». </a:t>
            </a:r>
            <a:endParaRPr lang="ru-RU" sz="1700" b="1" i="1" dirty="0">
              <a:solidFill>
                <a:schemeClr val="bg1"/>
              </a:solidFill>
              <a:latin typeface="Times New Roman" panose="02020603050405020304" pitchFamily="18" charset="0"/>
              <a:ea typeface="SimSun" panose="02010600030101010101" pitchFamily="2" charset="-122"/>
            </a:endParaRPr>
          </a:p>
        </p:txBody>
      </p:sp>
      <p:sp>
        <p:nvSpPr>
          <p:cNvPr id="6" name="TextBox 5">
            <a:extLst>
              <a:ext uri="{FF2B5EF4-FFF2-40B4-BE49-F238E27FC236}">
                <a16:creationId xmlns:a16="http://schemas.microsoft.com/office/drawing/2014/main" xmlns="" id="{352CC2F4-750F-F61A-F208-5524BB589164}"/>
              </a:ext>
            </a:extLst>
          </p:cNvPr>
          <p:cNvSpPr txBox="1"/>
          <p:nvPr/>
        </p:nvSpPr>
        <p:spPr>
          <a:xfrm>
            <a:off x="4038600" y="978142"/>
            <a:ext cx="7429500" cy="1363322"/>
          </a:xfrm>
          <a:prstGeom prst="rect">
            <a:avLst/>
          </a:prstGeom>
          <a:noFill/>
        </p:spPr>
        <p:txBody>
          <a:bodyPr wrap="square">
            <a:spAutoFit/>
          </a:bodyPr>
          <a:lstStyle/>
          <a:p>
            <a:pPr lvl="0" indent="449580" algn="just" fontAlgn="base">
              <a:lnSpc>
                <a:spcPct val="107000"/>
              </a:lnSpc>
            </a:pPr>
            <a:r>
              <a:rPr lang="ru-RU" sz="2400" dirty="0">
                <a:solidFill>
                  <a:schemeClr val="accent6"/>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rPr>
              <a:t>ОСНОВНАЯ ЦЕЛЬ </a:t>
            </a:r>
            <a:r>
              <a:rPr lang="ru-RU" sz="1800" dirty="0">
                <a:solidFill>
                  <a:schemeClr val="tx1">
                    <a:lumMod val="75000"/>
                    <a:lumOff val="25000"/>
                  </a:schemeClr>
                </a:solidFill>
                <a:latin typeface="Arial Black" panose="020B0A04020102020204" pitchFamily="34" charset="0"/>
                <a:ea typeface="Times New Roman" panose="02020603050405020304" pitchFamily="18" charset="0"/>
              </a:rPr>
              <a:t>- поддержка семей погибшего участника специальной военной операции с несовершеннолетними детьми, которые не имеют близких родственников (среди них есть сироты).</a:t>
            </a:r>
            <a:endParaRPr lang="ru-RU" sz="1600" dirty="0">
              <a:solidFill>
                <a:schemeClr val="tx1">
                  <a:lumMod val="75000"/>
                  <a:lumOff val="25000"/>
                </a:schemeClr>
              </a:solidFill>
              <a:latin typeface="Arial Black" panose="020B0A04020102020204" pitchFamily="34" charset="0"/>
              <a:ea typeface="SimSun" panose="02010600030101010101" pitchFamily="2" charset="-122"/>
            </a:endParaRPr>
          </a:p>
        </p:txBody>
      </p:sp>
      <p:sp>
        <p:nvSpPr>
          <p:cNvPr id="8" name="TextBox 7">
            <a:extLst>
              <a:ext uri="{FF2B5EF4-FFF2-40B4-BE49-F238E27FC236}">
                <a16:creationId xmlns:a16="http://schemas.microsoft.com/office/drawing/2014/main" xmlns="" id="{2DD96019-FADF-9620-FE4A-EDB157607B2B}"/>
              </a:ext>
            </a:extLst>
          </p:cNvPr>
          <p:cNvSpPr txBox="1"/>
          <p:nvPr/>
        </p:nvSpPr>
        <p:spPr>
          <a:xfrm>
            <a:off x="475217" y="285234"/>
            <a:ext cx="5183663" cy="1261884"/>
          </a:xfrm>
          <a:prstGeom prst="rect">
            <a:avLst/>
          </a:prstGeom>
          <a:noFill/>
        </p:spPr>
        <p:txBody>
          <a:bodyPr wrap="none" rtlCol="0">
            <a:spAutoFit/>
          </a:bodyPr>
          <a:lstStyle/>
          <a:p>
            <a:r>
              <a:rPr lang="ru-RU" sz="2800" dirty="0"/>
              <a:t>ПРОЕКТ ЗАПУЩЕН 06.03.2023 г.</a:t>
            </a:r>
          </a:p>
          <a:p>
            <a:r>
              <a:rPr lang="ru-RU" sz="2400" dirty="0"/>
              <a:t>Инициатива Главы </a:t>
            </a:r>
          </a:p>
          <a:p>
            <a:r>
              <a:rPr lang="ru-RU" sz="2400" dirty="0"/>
              <a:t>Республики Бурятия</a:t>
            </a:r>
          </a:p>
        </p:txBody>
      </p:sp>
      <p:sp>
        <p:nvSpPr>
          <p:cNvPr id="9" name="TextBox 8">
            <a:extLst>
              <a:ext uri="{FF2B5EF4-FFF2-40B4-BE49-F238E27FC236}">
                <a16:creationId xmlns:a16="http://schemas.microsoft.com/office/drawing/2014/main" xmlns="" id="{3C8CA4EC-282F-C2BA-4B76-188CC5F4E62F}"/>
              </a:ext>
            </a:extLst>
          </p:cNvPr>
          <p:cNvSpPr txBox="1"/>
          <p:nvPr/>
        </p:nvSpPr>
        <p:spPr>
          <a:xfrm>
            <a:off x="11788174" y="6386552"/>
            <a:ext cx="288862" cy="369332"/>
          </a:xfrm>
          <a:prstGeom prst="rect">
            <a:avLst/>
          </a:prstGeom>
          <a:noFill/>
        </p:spPr>
        <p:txBody>
          <a:bodyPr wrap="none" rtlCol="0">
            <a:spAutoFit/>
          </a:bodyPr>
          <a:lstStyle/>
          <a:p>
            <a:r>
              <a:rPr lang="ru-RU" dirty="0"/>
              <a:t>3</a:t>
            </a:r>
          </a:p>
        </p:txBody>
      </p:sp>
      <p:pic>
        <p:nvPicPr>
          <p:cNvPr id="11" name="Рисунок 10">
            <a:extLst>
              <a:ext uri="{FF2B5EF4-FFF2-40B4-BE49-F238E27FC236}">
                <a16:creationId xmlns:a16="http://schemas.microsoft.com/office/drawing/2014/main" xmlns="" id="{BB57CCD9-4390-074C-32F6-615662AAC1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4274" y="102116"/>
            <a:ext cx="723900" cy="723900"/>
          </a:xfrm>
          <a:prstGeom prst="rect">
            <a:avLst/>
          </a:prstGeom>
        </p:spPr>
      </p:pic>
      <p:pic>
        <p:nvPicPr>
          <p:cNvPr id="3" name="Рисунок 2"/>
          <p:cNvPicPr>
            <a:picLocks noChangeAspect="1"/>
          </p:cNvPicPr>
          <p:nvPr/>
        </p:nvPicPr>
        <p:blipFill>
          <a:blip r:embed="rId4"/>
          <a:stretch>
            <a:fillRect/>
          </a:stretch>
        </p:blipFill>
        <p:spPr>
          <a:xfrm>
            <a:off x="475217" y="3034372"/>
            <a:ext cx="4914619" cy="3604054"/>
          </a:xfrm>
          <a:prstGeom prst="rect">
            <a:avLst/>
          </a:prstGeom>
        </p:spPr>
      </p:pic>
    </p:spTree>
    <p:extLst>
      <p:ext uri="{BB962C8B-B14F-4D97-AF65-F5344CB8AC3E}">
        <p14:creationId xmlns:p14="http://schemas.microsoft.com/office/powerpoint/2010/main" val="2914676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xmlns="" id="{3F781276-0D93-4803-85E1-EDCD785D5E6D}"/>
              </a:ext>
            </a:extLst>
          </p:cNvPr>
          <p:cNvPicPr>
            <a:picLocks noChangeAspect="1"/>
          </p:cNvPicPr>
          <p:nvPr/>
        </p:nvPicPr>
        <p:blipFill>
          <a:blip r:embed="rId2"/>
          <a:stretch>
            <a:fillRect/>
          </a:stretch>
        </p:blipFill>
        <p:spPr>
          <a:xfrm>
            <a:off x="475217" y="3655999"/>
            <a:ext cx="3427176" cy="1986600"/>
          </a:xfrm>
          <a:prstGeom prst="rect">
            <a:avLst/>
          </a:prstGeom>
        </p:spPr>
      </p:pic>
      <p:sp>
        <p:nvSpPr>
          <p:cNvPr id="3" name="TextBox 2">
            <a:extLst>
              <a:ext uri="{FF2B5EF4-FFF2-40B4-BE49-F238E27FC236}">
                <a16:creationId xmlns:a16="http://schemas.microsoft.com/office/drawing/2014/main" xmlns="" id="{C06E99C5-F19C-E1DC-4B66-0144FAA5465D}"/>
              </a:ext>
            </a:extLst>
          </p:cNvPr>
          <p:cNvSpPr txBox="1"/>
          <p:nvPr/>
        </p:nvSpPr>
        <p:spPr>
          <a:xfrm>
            <a:off x="11788174" y="6386552"/>
            <a:ext cx="303288" cy="369332"/>
          </a:xfrm>
          <a:prstGeom prst="rect">
            <a:avLst/>
          </a:prstGeom>
          <a:noFill/>
        </p:spPr>
        <p:txBody>
          <a:bodyPr wrap="none" rtlCol="0">
            <a:spAutoFit/>
          </a:bodyPr>
          <a:lstStyle/>
          <a:p>
            <a:r>
              <a:rPr lang="ru-RU" dirty="0"/>
              <a:t>4</a:t>
            </a:r>
          </a:p>
        </p:txBody>
      </p:sp>
      <p:sp>
        <p:nvSpPr>
          <p:cNvPr id="4" name="TextBox 3">
            <a:extLst>
              <a:ext uri="{FF2B5EF4-FFF2-40B4-BE49-F238E27FC236}">
                <a16:creationId xmlns:a16="http://schemas.microsoft.com/office/drawing/2014/main" xmlns="" id="{E2410DA1-E578-FB47-DE94-D314192E46E2}"/>
              </a:ext>
            </a:extLst>
          </p:cNvPr>
          <p:cNvSpPr txBox="1"/>
          <p:nvPr/>
        </p:nvSpPr>
        <p:spPr>
          <a:xfrm>
            <a:off x="475217" y="285234"/>
            <a:ext cx="3829318" cy="523220"/>
          </a:xfrm>
          <a:prstGeom prst="rect">
            <a:avLst/>
          </a:prstGeom>
          <a:noFill/>
        </p:spPr>
        <p:txBody>
          <a:bodyPr wrap="none" rtlCol="0">
            <a:spAutoFit/>
          </a:bodyPr>
          <a:lstStyle/>
          <a:p>
            <a:r>
              <a:rPr lang="ru-RU" sz="2800" dirty="0"/>
              <a:t>УСЛОВИЯ оформления</a:t>
            </a:r>
            <a:endParaRPr lang="ru-RU" sz="2400" dirty="0"/>
          </a:p>
        </p:txBody>
      </p:sp>
      <p:pic>
        <p:nvPicPr>
          <p:cNvPr id="5" name="Рисунок 4">
            <a:extLst>
              <a:ext uri="{FF2B5EF4-FFF2-40B4-BE49-F238E27FC236}">
                <a16:creationId xmlns:a16="http://schemas.microsoft.com/office/drawing/2014/main" xmlns="" id="{2F4BDCB3-EEBA-0D64-2F13-4B5FCA7273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4274" y="102116"/>
            <a:ext cx="723900" cy="723900"/>
          </a:xfrm>
          <a:prstGeom prst="rect">
            <a:avLst/>
          </a:prstGeom>
        </p:spPr>
      </p:pic>
      <p:sp>
        <p:nvSpPr>
          <p:cNvPr id="7" name="TextBox 6">
            <a:extLst>
              <a:ext uri="{FF2B5EF4-FFF2-40B4-BE49-F238E27FC236}">
                <a16:creationId xmlns:a16="http://schemas.microsoft.com/office/drawing/2014/main" xmlns="" id="{7A2BD3CE-1EC8-5E84-E3A6-5ED59B050C9F}"/>
              </a:ext>
            </a:extLst>
          </p:cNvPr>
          <p:cNvSpPr txBox="1"/>
          <p:nvPr/>
        </p:nvSpPr>
        <p:spPr>
          <a:xfrm>
            <a:off x="4046876" y="3448970"/>
            <a:ext cx="4719083" cy="1200329"/>
          </a:xfrm>
          <a:prstGeom prst="rect">
            <a:avLst/>
          </a:prstGeom>
          <a:noFill/>
        </p:spPr>
        <p:txBody>
          <a:bodyPr wrap="square">
            <a:spAutoFit/>
          </a:bodyPr>
          <a:lstStyle/>
          <a:p>
            <a:pPr marL="285750" indent="-285750" algn="just">
              <a:spcBef>
                <a:spcPts val="600"/>
              </a:spcBef>
              <a:spcAft>
                <a:spcPts val="600"/>
              </a:spcAft>
              <a:buFont typeface="Wingdings" panose="05000000000000000000" pitchFamily="2" charset="2"/>
              <a:buChar char="Ø"/>
            </a:pPr>
            <a:r>
              <a:rPr lang="ru-RU" sz="2400" dirty="0">
                <a:solidFill>
                  <a:schemeClr val="tx1">
                    <a:lumMod val="75000"/>
                    <a:lumOff val="25000"/>
                  </a:schemeClr>
                </a:solidFill>
                <a:latin typeface="Arial Narrow" panose="020B0606020202030204" pitchFamily="34" charset="0"/>
              </a:rPr>
              <a:t>Министерство социальной защиты населения Республики Бурятия -  выступает в роли куратора</a:t>
            </a:r>
            <a:r>
              <a:rPr lang="ru-RU" sz="2400" dirty="0" smtClean="0">
                <a:solidFill>
                  <a:schemeClr val="tx1">
                    <a:lumMod val="75000"/>
                    <a:lumOff val="25000"/>
                  </a:schemeClr>
                </a:solidFill>
                <a:latin typeface="Arial Narrow" panose="020B0606020202030204" pitchFamily="34" charset="0"/>
              </a:rPr>
              <a:t>.</a:t>
            </a:r>
            <a:endParaRPr lang="ru-RU" sz="2400" dirty="0">
              <a:solidFill>
                <a:schemeClr val="tx1">
                  <a:lumMod val="75000"/>
                  <a:lumOff val="25000"/>
                </a:schemeClr>
              </a:solidFill>
              <a:latin typeface="Arial Narrow" panose="020B0606020202030204" pitchFamily="34" charset="0"/>
            </a:endParaRPr>
          </a:p>
        </p:txBody>
      </p:sp>
      <p:sp>
        <p:nvSpPr>
          <p:cNvPr id="10" name="TextBox 9">
            <a:extLst>
              <a:ext uri="{FF2B5EF4-FFF2-40B4-BE49-F238E27FC236}">
                <a16:creationId xmlns:a16="http://schemas.microsoft.com/office/drawing/2014/main" xmlns="" id="{243175E6-1BEF-7A23-3BC4-F4D987762AD9}"/>
              </a:ext>
            </a:extLst>
          </p:cNvPr>
          <p:cNvSpPr txBox="1"/>
          <p:nvPr/>
        </p:nvSpPr>
        <p:spPr>
          <a:xfrm>
            <a:off x="9815588" y="4477027"/>
            <a:ext cx="2376412" cy="1384995"/>
          </a:xfrm>
          <a:prstGeom prst="rect">
            <a:avLst/>
          </a:prstGeom>
          <a:noFill/>
        </p:spPr>
        <p:txBody>
          <a:bodyPr wrap="square">
            <a:spAutoFit/>
          </a:bodyPr>
          <a:lstStyle/>
          <a:p>
            <a:r>
              <a:rPr lang="ru-RU" sz="2800" dirty="0">
                <a:solidFill>
                  <a:prstClr val="black"/>
                </a:solidFill>
                <a:latin typeface="Bahnschrift Condensed" panose="020B0502040204020203" pitchFamily="34" charset="0"/>
              </a:rPr>
              <a:t>       Телефон для</a:t>
            </a:r>
          </a:p>
          <a:p>
            <a:r>
              <a:rPr lang="ru-RU" sz="2800" dirty="0">
                <a:solidFill>
                  <a:prstClr val="black"/>
                </a:solidFill>
                <a:latin typeface="Bahnschrift Condensed" panose="020B0502040204020203" pitchFamily="34" charset="0"/>
              </a:rPr>
              <a:t>    консультации:</a:t>
            </a:r>
          </a:p>
          <a:p>
            <a:r>
              <a:rPr lang="ru-RU" sz="2800" dirty="0">
                <a:solidFill>
                  <a:prstClr val="black"/>
                </a:solidFill>
                <a:latin typeface="Bahnschrift Condensed" panose="020B0502040204020203" pitchFamily="34" charset="0"/>
              </a:rPr>
              <a:t>8 (3012) 44-93-55 </a:t>
            </a:r>
          </a:p>
        </p:txBody>
      </p:sp>
      <p:sp>
        <p:nvSpPr>
          <p:cNvPr id="13" name="TextBox 12">
            <a:extLst>
              <a:ext uri="{FF2B5EF4-FFF2-40B4-BE49-F238E27FC236}">
                <a16:creationId xmlns:a16="http://schemas.microsoft.com/office/drawing/2014/main" xmlns="" id="{D909A5D2-8E52-D570-9096-D79047400A16}"/>
              </a:ext>
            </a:extLst>
          </p:cNvPr>
          <p:cNvSpPr txBox="1"/>
          <p:nvPr/>
        </p:nvSpPr>
        <p:spPr>
          <a:xfrm>
            <a:off x="9424462" y="1081861"/>
            <a:ext cx="2654300" cy="313932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ru-RU" sz="1800" dirty="0">
                <a:solidFill>
                  <a:schemeClr val="tx1">
                    <a:lumMod val="75000"/>
                    <a:lumOff val="25000"/>
                  </a:schemeClr>
                </a:solidFill>
                <a:latin typeface="Roboto"/>
              </a:rPr>
              <a:t>Проект "Брат отца" предусматривает </a:t>
            </a:r>
            <a:r>
              <a:rPr lang="ru-RU" sz="1800" b="1" u="sng" dirty="0">
                <a:solidFill>
                  <a:schemeClr val="tx1">
                    <a:lumMod val="75000"/>
                    <a:lumOff val="25000"/>
                  </a:schemeClr>
                </a:solidFill>
                <a:latin typeface="Roboto"/>
              </a:rPr>
              <a:t>долговременную помощь </a:t>
            </a:r>
            <a:r>
              <a:rPr lang="ru-RU" sz="1800" dirty="0">
                <a:solidFill>
                  <a:schemeClr val="tx1">
                    <a:lumMod val="75000"/>
                    <a:lumOff val="25000"/>
                  </a:schemeClr>
                </a:solidFill>
                <a:latin typeface="Roboto"/>
              </a:rPr>
              <a:t>семье погибшего участника специальной военной операции с несовершеннолетним детьми, в качестве родственных отношений</a:t>
            </a:r>
            <a:endParaRPr lang="ru-RU" sz="18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16" name="Рисунок 15">
            <a:extLst>
              <a:ext uri="{FF2B5EF4-FFF2-40B4-BE49-F238E27FC236}">
                <a16:creationId xmlns:a16="http://schemas.microsoft.com/office/drawing/2014/main" xmlns="" id="{BBC3CEE7-0E2F-9301-C600-C621B1E185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11762" y="4640242"/>
            <a:ext cx="647238" cy="668358"/>
          </a:xfrm>
          <a:prstGeom prst="rect">
            <a:avLst/>
          </a:prstGeom>
        </p:spPr>
      </p:pic>
      <p:sp>
        <p:nvSpPr>
          <p:cNvPr id="19" name="TextBox 18">
            <a:extLst>
              <a:ext uri="{FF2B5EF4-FFF2-40B4-BE49-F238E27FC236}">
                <a16:creationId xmlns:a16="http://schemas.microsoft.com/office/drawing/2014/main" xmlns="" id="{E8645E27-9089-C57E-16D8-0B1F88E2CB8F}"/>
              </a:ext>
            </a:extLst>
          </p:cNvPr>
          <p:cNvSpPr txBox="1"/>
          <p:nvPr/>
        </p:nvSpPr>
        <p:spPr>
          <a:xfrm>
            <a:off x="697753" y="1485960"/>
            <a:ext cx="8068206" cy="1800493"/>
          </a:xfrm>
          <a:prstGeom prst="rect">
            <a:avLst/>
          </a:prstGeom>
          <a:noFill/>
        </p:spPr>
        <p:txBody>
          <a:bodyPr wrap="square">
            <a:spAutoFit/>
          </a:bodyPr>
          <a:lstStyle/>
          <a:p>
            <a:pPr marL="285750" indent="-285750" algn="just">
              <a:spcBef>
                <a:spcPts val="1200"/>
              </a:spcBef>
              <a:spcAft>
                <a:spcPts val="1200"/>
              </a:spcAft>
              <a:buFont typeface="Wingdings" panose="05000000000000000000" pitchFamily="2" charset="2"/>
              <a:buChar char="Ø"/>
            </a:pPr>
            <a:r>
              <a:rPr lang="ru-RU" sz="2400" dirty="0">
                <a:solidFill>
                  <a:schemeClr val="tx1">
                    <a:lumMod val="75000"/>
                    <a:lumOff val="25000"/>
                  </a:schemeClr>
                </a:solidFill>
                <a:latin typeface="Arial Narrow" panose="020B0606020202030204" pitchFamily="34" charset="0"/>
              </a:rPr>
              <a:t>Все желающие принять участие в движении обращаются в отделы социальной защиты по месту жительства</a:t>
            </a:r>
          </a:p>
          <a:p>
            <a:pPr marL="285750" indent="-285750" algn="just">
              <a:spcBef>
                <a:spcPts val="600"/>
              </a:spcBef>
              <a:spcAft>
                <a:spcPts val="600"/>
              </a:spcAft>
              <a:buFont typeface="Wingdings" panose="05000000000000000000" pitchFamily="2" charset="2"/>
              <a:buChar char="Ø"/>
            </a:pPr>
            <a:r>
              <a:rPr lang="ru-RU" sz="2400" dirty="0">
                <a:solidFill>
                  <a:schemeClr val="tx1">
                    <a:lumMod val="75000"/>
                    <a:lumOff val="25000"/>
                  </a:schemeClr>
                </a:solidFill>
                <a:latin typeface="Arial Narrow" panose="020B0606020202030204" pitchFamily="34" charset="0"/>
              </a:rPr>
              <a:t>На граждан, которые выразили желание взять семью погибшего отца под опеку, создается  социальный паспорт.</a:t>
            </a:r>
          </a:p>
        </p:txBody>
      </p:sp>
    </p:spTree>
    <p:extLst>
      <p:ext uri="{BB962C8B-B14F-4D97-AF65-F5344CB8AC3E}">
        <p14:creationId xmlns:p14="http://schemas.microsoft.com/office/powerpoint/2010/main" val="1632249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A5122729-E78D-1F63-B964-17D95A4B5D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64274" y="102116"/>
            <a:ext cx="723900" cy="723900"/>
          </a:xfrm>
          <a:prstGeom prst="rect">
            <a:avLst/>
          </a:prstGeom>
        </p:spPr>
      </p:pic>
      <p:sp>
        <p:nvSpPr>
          <p:cNvPr id="5" name="TextBox 4">
            <a:extLst>
              <a:ext uri="{FF2B5EF4-FFF2-40B4-BE49-F238E27FC236}">
                <a16:creationId xmlns:a16="http://schemas.microsoft.com/office/drawing/2014/main" xmlns="" id="{4B3CB725-8F94-3392-920F-9EC4BFB39C4C}"/>
              </a:ext>
            </a:extLst>
          </p:cNvPr>
          <p:cNvSpPr txBox="1"/>
          <p:nvPr/>
        </p:nvSpPr>
        <p:spPr>
          <a:xfrm>
            <a:off x="11788174" y="6386552"/>
            <a:ext cx="295274" cy="369332"/>
          </a:xfrm>
          <a:prstGeom prst="rect">
            <a:avLst/>
          </a:prstGeom>
          <a:noFill/>
        </p:spPr>
        <p:txBody>
          <a:bodyPr wrap="none" rtlCol="0">
            <a:spAutoFit/>
          </a:bodyPr>
          <a:lstStyle/>
          <a:p>
            <a:r>
              <a:rPr lang="ru-RU" dirty="0"/>
              <a:t>5</a:t>
            </a:r>
          </a:p>
        </p:txBody>
      </p:sp>
      <p:pic>
        <p:nvPicPr>
          <p:cNvPr id="18" name="Рисунок 17">
            <a:extLst>
              <a:ext uri="{FF2B5EF4-FFF2-40B4-BE49-F238E27FC236}">
                <a16:creationId xmlns:a16="http://schemas.microsoft.com/office/drawing/2014/main" xmlns="" id="{7DB15DB3-E5B4-9BBD-B7F9-66A748A6EC8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987999" y="793519"/>
            <a:ext cx="2578561" cy="3736930"/>
          </a:xfrm>
          <a:prstGeom prst="rect">
            <a:avLst/>
          </a:prstGeom>
        </p:spPr>
      </p:pic>
      <p:pic>
        <p:nvPicPr>
          <p:cNvPr id="11" name="Рисунок 10">
            <a:extLst>
              <a:ext uri="{FF2B5EF4-FFF2-40B4-BE49-F238E27FC236}">
                <a16:creationId xmlns:a16="http://schemas.microsoft.com/office/drawing/2014/main" xmlns="" id="{8F2F8781-C704-97BE-192C-D85B04836049}"/>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718321" y="1279081"/>
            <a:ext cx="2779504" cy="2020288"/>
          </a:xfrm>
          <a:prstGeom prst="rect">
            <a:avLst/>
          </a:prstGeom>
        </p:spPr>
      </p:pic>
      <p:pic>
        <p:nvPicPr>
          <p:cNvPr id="9" name="Рисунок 8">
            <a:extLst>
              <a:ext uri="{FF2B5EF4-FFF2-40B4-BE49-F238E27FC236}">
                <a16:creationId xmlns:a16="http://schemas.microsoft.com/office/drawing/2014/main" xmlns="" id="{23F5AC02-79CE-D8CE-3957-3692126C553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b="5420"/>
          <a:stretch/>
        </p:blipFill>
        <p:spPr>
          <a:xfrm>
            <a:off x="6896711" y="3609378"/>
            <a:ext cx="4643529" cy="2953959"/>
          </a:xfrm>
          <a:prstGeom prst="rect">
            <a:avLst/>
          </a:prstGeom>
        </p:spPr>
      </p:pic>
      <p:pic>
        <p:nvPicPr>
          <p:cNvPr id="14" name="Рисунок 13">
            <a:extLst>
              <a:ext uri="{FF2B5EF4-FFF2-40B4-BE49-F238E27FC236}">
                <a16:creationId xmlns:a16="http://schemas.microsoft.com/office/drawing/2014/main" xmlns="" id="{A3CD17A3-D65A-B6E8-303A-570A4097556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9211" r="20945" b="4211"/>
          <a:stretch/>
        </p:blipFill>
        <p:spPr>
          <a:xfrm>
            <a:off x="3513773" y="793519"/>
            <a:ext cx="2297065" cy="3192421"/>
          </a:xfrm>
          <a:prstGeom prst="rect">
            <a:avLst/>
          </a:prstGeom>
        </p:spPr>
      </p:pic>
      <p:sp>
        <p:nvSpPr>
          <p:cNvPr id="20" name="TextBox 19">
            <a:extLst>
              <a:ext uri="{FF2B5EF4-FFF2-40B4-BE49-F238E27FC236}">
                <a16:creationId xmlns:a16="http://schemas.microsoft.com/office/drawing/2014/main" xmlns="" id="{EA6C7AFA-D32B-E0FC-178A-F21033633C42}"/>
              </a:ext>
            </a:extLst>
          </p:cNvPr>
          <p:cNvSpPr txBox="1"/>
          <p:nvPr/>
        </p:nvSpPr>
        <p:spPr>
          <a:xfrm>
            <a:off x="174312" y="882149"/>
            <a:ext cx="3162300" cy="5093702"/>
          </a:xfrm>
          <a:prstGeom prst="rect">
            <a:avLst/>
          </a:prstGeom>
          <a:noFill/>
        </p:spPr>
        <p:txBody>
          <a:bodyPr wrap="square">
            <a:spAutoFit/>
          </a:bodyPr>
          <a:lstStyle/>
          <a:p>
            <a:pPr marL="285750" indent="-285750" algn="just">
              <a:spcBef>
                <a:spcPts val="600"/>
              </a:spcBef>
              <a:spcAft>
                <a:spcPts val="600"/>
              </a:spcAft>
              <a:buFont typeface="Wingdings" panose="05000000000000000000" pitchFamily="2" charset="2"/>
              <a:buChar char="ü"/>
            </a:pPr>
            <a:r>
              <a:rPr lang="ru-RU" sz="1900" b="1" dirty="0">
                <a:solidFill>
                  <a:schemeClr val="tx1">
                    <a:lumMod val="75000"/>
                    <a:lumOff val="25000"/>
                  </a:schemeClr>
                </a:solidFill>
                <a:latin typeface="Arial Narrow" panose="020B0606020202030204" pitchFamily="34" charset="0"/>
              </a:rPr>
              <a:t>Руководители </a:t>
            </a:r>
            <a:r>
              <a:rPr lang="ru-RU" sz="1900" b="1" dirty="0" smtClean="0">
                <a:solidFill>
                  <a:schemeClr val="tx1">
                    <a:lumMod val="75000"/>
                    <a:lumOff val="25000"/>
                  </a:schemeClr>
                </a:solidFill>
                <a:latin typeface="Arial Narrow" panose="020B0606020202030204" pitchFamily="34" charset="0"/>
              </a:rPr>
              <a:t>министерств </a:t>
            </a:r>
            <a:r>
              <a:rPr lang="ru-RU" sz="1900" b="1" dirty="0">
                <a:solidFill>
                  <a:schemeClr val="tx1">
                    <a:lumMod val="75000"/>
                    <a:lumOff val="25000"/>
                  </a:schemeClr>
                </a:solidFill>
                <a:latin typeface="Arial Narrow" panose="020B0606020202030204" pitchFamily="34" charset="0"/>
              </a:rPr>
              <a:t>и ведомств Правительства Республики Бурятия </a:t>
            </a:r>
          </a:p>
          <a:p>
            <a:pPr marL="285750" indent="-285750" algn="just">
              <a:spcBef>
                <a:spcPts val="600"/>
              </a:spcBef>
              <a:spcAft>
                <a:spcPts val="600"/>
              </a:spcAft>
              <a:buFont typeface="Wingdings" panose="05000000000000000000" pitchFamily="2" charset="2"/>
              <a:buChar char="ü"/>
            </a:pPr>
            <a:r>
              <a:rPr lang="ru-RU" sz="1900" b="1" dirty="0">
                <a:solidFill>
                  <a:schemeClr val="tx1">
                    <a:lumMod val="75000"/>
                    <a:lumOff val="25000"/>
                  </a:schemeClr>
                </a:solidFill>
                <a:latin typeface="Arial Narrow" panose="020B0606020202030204" pitchFamily="34" charset="0"/>
              </a:rPr>
              <a:t>Депутаты Народного Хурала Республики Бурятия</a:t>
            </a:r>
          </a:p>
          <a:p>
            <a:pPr marL="285750" indent="-285750" algn="just">
              <a:spcBef>
                <a:spcPts val="600"/>
              </a:spcBef>
              <a:spcAft>
                <a:spcPts val="600"/>
              </a:spcAft>
              <a:buFont typeface="Wingdings" panose="05000000000000000000" pitchFamily="2" charset="2"/>
              <a:buChar char="ü"/>
            </a:pPr>
            <a:r>
              <a:rPr lang="ru-RU" sz="1900" b="1" dirty="0">
                <a:solidFill>
                  <a:schemeClr val="tx1">
                    <a:lumMod val="75000"/>
                    <a:lumOff val="25000"/>
                  </a:schemeClr>
                </a:solidFill>
                <a:latin typeface="Arial Narrow" panose="020B0606020202030204" pitchFamily="34" charset="0"/>
              </a:rPr>
              <a:t>Главы муниципальных образований </a:t>
            </a:r>
          </a:p>
          <a:p>
            <a:pPr marL="285750" indent="-285750">
              <a:spcBef>
                <a:spcPts val="600"/>
              </a:spcBef>
              <a:spcAft>
                <a:spcPts val="600"/>
              </a:spcAft>
              <a:buFont typeface="Wingdings" panose="05000000000000000000" pitchFamily="2" charset="2"/>
              <a:buChar char="ü"/>
            </a:pPr>
            <a:r>
              <a:rPr lang="ru-RU" sz="1900" b="1" dirty="0">
                <a:solidFill>
                  <a:schemeClr val="tx1">
                    <a:lumMod val="75000"/>
                    <a:lumOff val="25000"/>
                  </a:schemeClr>
                </a:solidFill>
                <a:latin typeface="Arial Narrow" panose="020B0606020202030204" pitchFamily="34" charset="0"/>
              </a:rPr>
              <a:t>Руководители общественных организаций и объединений</a:t>
            </a:r>
          </a:p>
          <a:p>
            <a:pPr marL="285750" indent="-285750" algn="just">
              <a:spcBef>
                <a:spcPts val="600"/>
              </a:spcBef>
              <a:spcAft>
                <a:spcPts val="600"/>
              </a:spcAft>
              <a:buFont typeface="Wingdings" panose="05000000000000000000" pitchFamily="2" charset="2"/>
              <a:buChar char="ü"/>
            </a:pPr>
            <a:r>
              <a:rPr lang="ru-RU" sz="1900" b="1" dirty="0">
                <a:solidFill>
                  <a:schemeClr val="tx1">
                    <a:lumMod val="75000"/>
                    <a:lumOff val="25000"/>
                  </a:schemeClr>
                </a:solidFill>
                <a:latin typeface="Arial Narrow" panose="020B0606020202030204" pitchFamily="34" charset="0"/>
              </a:rPr>
              <a:t>Неравнодушные граждане республики</a:t>
            </a:r>
          </a:p>
        </p:txBody>
      </p:sp>
      <p:sp>
        <p:nvSpPr>
          <p:cNvPr id="23" name="TextBox 22">
            <a:extLst>
              <a:ext uri="{FF2B5EF4-FFF2-40B4-BE49-F238E27FC236}">
                <a16:creationId xmlns:a16="http://schemas.microsoft.com/office/drawing/2014/main" xmlns="" id="{6C8014EF-C85E-333D-C8A4-4A84513532F8}"/>
              </a:ext>
            </a:extLst>
          </p:cNvPr>
          <p:cNvSpPr txBox="1"/>
          <p:nvPr/>
        </p:nvSpPr>
        <p:spPr>
          <a:xfrm>
            <a:off x="329674" y="270299"/>
            <a:ext cx="5071132" cy="523220"/>
          </a:xfrm>
          <a:prstGeom prst="rect">
            <a:avLst/>
          </a:prstGeom>
          <a:noFill/>
        </p:spPr>
        <p:txBody>
          <a:bodyPr wrap="none" rtlCol="0">
            <a:spAutoFit/>
          </a:bodyPr>
          <a:lstStyle/>
          <a:p>
            <a:r>
              <a:rPr lang="ru-RU" sz="2800" dirty="0"/>
              <a:t>ПРИНЯЛИ УЧАСТИЕ в проекте:</a:t>
            </a:r>
            <a:endParaRPr lang="ru-RU" sz="2400" dirty="0"/>
          </a:p>
        </p:txBody>
      </p:sp>
      <p:pic>
        <p:nvPicPr>
          <p:cNvPr id="7" name="Рисунок 6">
            <a:extLst>
              <a:ext uri="{FF2B5EF4-FFF2-40B4-BE49-F238E27FC236}">
                <a16:creationId xmlns:a16="http://schemas.microsoft.com/office/drawing/2014/main" xmlns="" id="{FEFE19D9-D6EA-548B-C321-70EF2E8B7315}"/>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rcRect t="19815" b="6874"/>
          <a:stretch/>
        </p:blipFill>
        <p:spPr>
          <a:xfrm>
            <a:off x="3741093" y="4068761"/>
            <a:ext cx="3010795" cy="2207237"/>
          </a:xfrm>
          <a:prstGeom prst="rect">
            <a:avLst/>
          </a:prstGeom>
        </p:spPr>
      </p:pic>
      <p:sp>
        <p:nvSpPr>
          <p:cNvPr id="2" name="Прямоугольник 1"/>
          <p:cNvSpPr/>
          <p:nvPr/>
        </p:nvSpPr>
        <p:spPr>
          <a:xfrm>
            <a:off x="108409" y="6275998"/>
            <a:ext cx="6096000" cy="400110"/>
          </a:xfrm>
          <a:prstGeom prst="rect">
            <a:avLst/>
          </a:prstGeom>
        </p:spPr>
        <p:txBody>
          <a:bodyPr wrap="square">
            <a:spAutoFit/>
          </a:bodyPr>
          <a:lstStyle/>
          <a:p>
            <a:pPr lvl="0" algn="just">
              <a:spcBef>
                <a:spcPts val="600"/>
              </a:spcBef>
              <a:spcAft>
                <a:spcPts val="600"/>
              </a:spcAft>
            </a:pPr>
            <a:r>
              <a:rPr lang="ru-RU" sz="2000" b="1" dirty="0">
                <a:latin typeface="Arial Narrow" panose="020B0606020202030204" pitchFamily="34" charset="0"/>
              </a:rPr>
              <a:t>На 01.06.2023 участие в проекте приняло </a:t>
            </a:r>
            <a:r>
              <a:rPr lang="ru-RU" sz="2000" b="1" dirty="0" smtClean="0">
                <a:latin typeface="Arial Narrow" panose="020B0606020202030204" pitchFamily="34" charset="0"/>
              </a:rPr>
              <a:t>20</a:t>
            </a:r>
            <a:r>
              <a:rPr lang="ru-RU" sz="2000" b="1" dirty="0" smtClean="0">
                <a:latin typeface="Arial Narrow" panose="020B0606020202030204" pitchFamily="34" charset="0"/>
              </a:rPr>
              <a:t> </a:t>
            </a:r>
            <a:r>
              <a:rPr lang="ru-RU" sz="2000" b="1" dirty="0">
                <a:latin typeface="Arial Narrow" panose="020B0606020202030204" pitchFamily="34" charset="0"/>
              </a:rPr>
              <a:t>человек</a:t>
            </a:r>
            <a:r>
              <a:rPr lang="ru-RU" sz="2000" dirty="0">
                <a:solidFill>
                  <a:srgbClr val="000000">
                    <a:lumMod val="75000"/>
                    <a:lumOff val="25000"/>
                  </a:srgbClr>
                </a:solidFill>
                <a:latin typeface="Arial Narrow" panose="020B0606020202030204" pitchFamily="34" charset="0"/>
              </a:rPr>
              <a:t>.</a:t>
            </a:r>
          </a:p>
        </p:txBody>
      </p:sp>
    </p:spTree>
    <p:extLst>
      <p:ext uri="{BB962C8B-B14F-4D97-AF65-F5344CB8AC3E}">
        <p14:creationId xmlns:p14="http://schemas.microsoft.com/office/powerpoint/2010/main" val="782074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sz="quarter" idx="13"/>
          </p:nvPr>
        </p:nvPicPr>
        <p:blipFill rotWithShape="1">
          <a:blip r:embed="rId2"/>
          <a:srcRect l="17683" r="50000" b="63677"/>
          <a:stretch/>
        </p:blipFill>
        <p:spPr>
          <a:xfrm>
            <a:off x="813393" y="1089789"/>
            <a:ext cx="4679558" cy="2958584"/>
          </a:xfrm>
          <a:prstGeom prst="rect">
            <a:avLst/>
          </a:prstGeom>
          <a:ln>
            <a:solidFill>
              <a:schemeClr val="accent1"/>
            </a:solidFill>
          </a:ln>
        </p:spPr>
      </p:pic>
      <p:sp>
        <p:nvSpPr>
          <p:cNvPr id="3" name="TextBox 2">
            <a:extLst>
              <a:ext uri="{FF2B5EF4-FFF2-40B4-BE49-F238E27FC236}">
                <a16:creationId xmlns:a16="http://schemas.microsoft.com/office/drawing/2014/main" xmlns="" id="{2B0EB779-D844-03EF-9965-D47F20098662}"/>
              </a:ext>
            </a:extLst>
          </p:cNvPr>
          <p:cNvSpPr txBox="1"/>
          <p:nvPr/>
        </p:nvSpPr>
        <p:spPr>
          <a:xfrm>
            <a:off x="7901579" y="502850"/>
            <a:ext cx="2719334" cy="646331"/>
          </a:xfrm>
          <a:prstGeom prst="rect">
            <a:avLst/>
          </a:prstGeom>
          <a:noFill/>
        </p:spPr>
        <p:txBody>
          <a:bodyPr wrap="none" rtlCol="0">
            <a:spAutoFit/>
          </a:bodyPr>
          <a:lstStyle/>
          <a:p>
            <a:r>
              <a:rPr lang="ru-RU" b="1" u="sng" dirty="0"/>
              <a:t>Комментарии к проекту:</a:t>
            </a:r>
          </a:p>
          <a:p>
            <a:endParaRPr lang="ru-RU" b="1" u="sng" dirty="0"/>
          </a:p>
        </p:txBody>
      </p:sp>
      <p:sp>
        <p:nvSpPr>
          <p:cNvPr id="12" name="Прямоугольник 11"/>
          <p:cNvSpPr/>
          <p:nvPr/>
        </p:nvSpPr>
        <p:spPr>
          <a:xfrm>
            <a:off x="6184902" y="999838"/>
            <a:ext cx="5333838" cy="5355312"/>
          </a:xfrm>
          <a:prstGeom prst="rect">
            <a:avLst/>
          </a:prstGeom>
        </p:spPr>
        <p:txBody>
          <a:bodyPr wrap="square">
            <a:spAutoFit/>
          </a:bodyPr>
          <a:lstStyle/>
          <a:p>
            <a:r>
              <a:rPr lang="ru-RU" sz="1200" b="1" dirty="0">
                <a:solidFill>
                  <a:schemeClr val="accent6">
                    <a:lumMod val="50000"/>
                  </a:schemeClr>
                </a:solidFill>
              </a:rPr>
              <a:t>Альбина Газизуллина</a:t>
            </a:r>
          </a:p>
          <a:p>
            <a:r>
              <a:rPr lang="ru-RU" sz="1200" dirty="0"/>
              <a:t>16 мая 2023 в 22:04</a:t>
            </a:r>
          </a:p>
          <a:p>
            <a:r>
              <a:rPr lang="ru-RU" sz="1200" dirty="0"/>
              <a:t>Эксперт</a:t>
            </a:r>
          </a:p>
          <a:p>
            <a:r>
              <a:rPr lang="ru-RU" sz="1200" dirty="0"/>
              <a:t>Дополнение: Очень актуальная идея. Необходимо дополнить описание, как это реализуется сейчас, сколько людей уже обратилось, сколько людей поддержали инициативу, какие промежуточные результаты. Также было бы интересно видение по развитию подхода на территории всей страны. </a:t>
            </a:r>
          </a:p>
          <a:p>
            <a:endParaRPr lang="ru-RU" sz="1200" b="1" dirty="0"/>
          </a:p>
          <a:p>
            <a:r>
              <a:rPr lang="ru-RU" sz="1200" b="1" dirty="0" err="1">
                <a:solidFill>
                  <a:schemeClr val="accent6">
                    <a:lumMod val="50000"/>
                  </a:schemeClr>
                </a:solidFill>
              </a:rPr>
              <a:t>Lidia</a:t>
            </a:r>
            <a:r>
              <a:rPr lang="ru-RU" sz="1200" b="1" dirty="0">
                <a:solidFill>
                  <a:schemeClr val="accent6">
                    <a:lumMod val="50000"/>
                  </a:schemeClr>
                </a:solidFill>
              </a:rPr>
              <a:t> </a:t>
            </a:r>
            <a:r>
              <a:rPr lang="ru-RU" sz="1200" b="1" dirty="0" err="1">
                <a:solidFill>
                  <a:schemeClr val="accent6">
                    <a:lumMod val="50000"/>
                  </a:schemeClr>
                </a:solidFill>
              </a:rPr>
              <a:t>Afanasyeva</a:t>
            </a:r>
            <a:endParaRPr lang="ru-RU" sz="1200" b="1" dirty="0">
              <a:solidFill>
                <a:schemeClr val="accent6">
                  <a:lumMod val="50000"/>
                </a:schemeClr>
              </a:solidFill>
            </a:endParaRPr>
          </a:p>
          <a:p>
            <a:r>
              <a:rPr lang="ru-RU" sz="1200" dirty="0"/>
              <a:t>17 мая 2023 в 14:09</a:t>
            </a:r>
          </a:p>
          <a:p>
            <a:r>
              <a:rPr lang="ru-RU" sz="1200" dirty="0"/>
              <a:t>Дополнение: В настоящее время это актуально, поддерживаю данную идею. Таким семьям очень важна моральная поддержка. Тем более никаких затрат данный проект не требует.</a:t>
            </a:r>
          </a:p>
          <a:p>
            <a:endParaRPr lang="ru-RU" sz="1200" dirty="0"/>
          </a:p>
          <a:p>
            <a:r>
              <a:rPr lang="ru-RU" sz="1200" b="1" dirty="0">
                <a:solidFill>
                  <a:schemeClr val="accent6">
                    <a:lumMod val="50000"/>
                  </a:schemeClr>
                </a:solidFill>
              </a:rPr>
              <a:t>Ольга Красикова</a:t>
            </a:r>
          </a:p>
          <a:p>
            <a:r>
              <a:rPr lang="ru-RU" sz="1200" dirty="0"/>
              <a:t>20 мая 2023 в 13:01</a:t>
            </a:r>
          </a:p>
          <a:p>
            <a:r>
              <a:rPr lang="ru-RU" sz="1200" dirty="0"/>
              <a:t>Дополнение: Идея очень актуальная в связи с СВО. Я полностью поддерживаю этот проект и надеюсь что в его реализации проблем не настанет. Удачи в достижении цели.</a:t>
            </a:r>
          </a:p>
          <a:p>
            <a:pPr lvl="0" eaLnBrk="0" fontAlgn="base" hangingPunct="0">
              <a:spcBef>
                <a:spcPct val="0"/>
              </a:spcBef>
              <a:spcAft>
                <a:spcPct val="0"/>
              </a:spcAft>
            </a:pPr>
            <a:endParaRPr lang="ru-RU" altLang="ru-RU" sz="1200" b="1" dirty="0">
              <a:latin typeface="+mj-lt"/>
            </a:endParaRPr>
          </a:p>
          <a:p>
            <a:pPr lvl="0" eaLnBrk="0" fontAlgn="base" hangingPunct="0">
              <a:spcBef>
                <a:spcPct val="0"/>
              </a:spcBef>
              <a:spcAft>
                <a:spcPct val="0"/>
              </a:spcAft>
            </a:pPr>
            <a:r>
              <a:rPr lang="ru-RU" altLang="ru-RU" sz="1200" b="1" dirty="0">
                <a:solidFill>
                  <a:schemeClr val="accent6">
                    <a:lumMod val="50000"/>
                  </a:schemeClr>
                </a:solidFill>
                <a:latin typeface="+mj-lt"/>
              </a:rPr>
              <a:t>Александр Соболев</a:t>
            </a:r>
          </a:p>
          <a:p>
            <a:pPr lvl="0" eaLnBrk="0" fontAlgn="base" hangingPunct="0">
              <a:spcBef>
                <a:spcPct val="0"/>
              </a:spcBef>
              <a:spcAft>
                <a:spcPct val="0"/>
              </a:spcAft>
            </a:pPr>
            <a:r>
              <a:rPr lang="ru-RU" altLang="ru-RU" sz="1200" dirty="0">
                <a:solidFill>
                  <a:prstClr val="black"/>
                </a:solidFill>
                <a:latin typeface="+mj-lt"/>
              </a:rPr>
              <a:t>30 мая 2023 в 11:26</a:t>
            </a:r>
          </a:p>
          <a:p>
            <a:pPr lvl="0" eaLnBrk="0" fontAlgn="base" hangingPunct="0">
              <a:spcBef>
                <a:spcPct val="0"/>
              </a:spcBef>
              <a:spcAft>
                <a:spcPct val="0"/>
              </a:spcAft>
            </a:pPr>
            <a:r>
              <a:rPr lang="ru-RU" altLang="ru-RU" sz="1200" dirty="0">
                <a:solidFill>
                  <a:prstClr val="black"/>
                </a:solidFill>
                <a:latin typeface="+mj-lt"/>
              </a:rPr>
              <a:t>Дополнение: Отличная идея и актуальная.</a:t>
            </a:r>
          </a:p>
          <a:p>
            <a:pPr lvl="0" eaLnBrk="0" fontAlgn="base" hangingPunct="0">
              <a:spcBef>
                <a:spcPct val="0"/>
              </a:spcBef>
              <a:spcAft>
                <a:spcPct val="0"/>
              </a:spcAft>
            </a:pPr>
            <a:endParaRPr lang="ru-RU" sz="1200" dirty="0">
              <a:solidFill>
                <a:prstClr val="black"/>
              </a:solidFill>
              <a:latin typeface="Roboto"/>
            </a:endParaRPr>
          </a:p>
          <a:p>
            <a:r>
              <a:rPr lang="ru-RU" sz="1200" b="1" dirty="0" err="1">
                <a:solidFill>
                  <a:schemeClr val="accent6">
                    <a:lumMod val="50000"/>
                  </a:schemeClr>
                </a:solidFill>
              </a:rPr>
              <a:t>Anton</a:t>
            </a:r>
            <a:r>
              <a:rPr lang="ru-RU" sz="1200" b="1" dirty="0">
                <a:solidFill>
                  <a:schemeClr val="accent6">
                    <a:lumMod val="50000"/>
                  </a:schemeClr>
                </a:solidFill>
              </a:rPr>
              <a:t> </a:t>
            </a:r>
            <a:r>
              <a:rPr lang="ru-RU" sz="1200" b="1" dirty="0" err="1">
                <a:solidFill>
                  <a:schemeClr val="accent6">
                    <a:lumMod val="50000"/>
                  </a:schemeClr>
                </a:solidFill>
              </a:rPr>
              <a:t>Egorov</a:t>
            </a:r>
            <a:endParaRPr lang="ru-RU" sz="1200" b="1" dirty="0">
              <a:solidFill>
                <a:schemeClr val="accent6">
                  <a:lumMod val="50000"/>
                </a:schemeClr>
              </a:solidFill>
            </a:endParaRPr>
          </a:p>
          <a:p>
            <a:r>
              <a:rPr lang="ru-RU" sz="1200" dirty="0"/>
              <a:t>23 мая 2023 в 13:09</a:t>
            </a:r>
          </a:p>
          <a:p>
            <a:r>
              <a:rPr lang="ru-RU" sz="1200" dirty="0"/>
              <a:t>Дополнение: актуальная инициатива.</a:t>
            </a:r>
            <a:endParaRPr lang="ru-RU" sz="1800" dirty="0"/>
          </a:p>
          <a:p>
            <a:pPr lvl="0" eaLnBrk="0" fontAlgn="base" hangingPunct="0">
              <a:spcBef>
                <a:spcPct val="0"/>
              </a:spcBef>
              <a:spcAft>
                <a:spcPct val="0"/>
              </a:spcAft>
            </a:pPr>
            <a:endParaRPr lang="ru-RU" dirty="0"/>
          </a:p>
        </p:txBody>
      </p:sp>
      <p:sp>
        <p:nvSpPr>
          <p:cNvPr id="14" name="AutoShape 8" descr="https://xn--d1ach8g.xn--c1aenmdblfega.xn--p1ai/assets/default_avatar-2618e6b51497bff5b8b15c0260686c5990b159dc80fc42402f42bbfe74c2db8a.svg">
            <a:hlinkClick r:id="rId3"/>
          </p:cNvPr>
          <p:cNvSpPr>
            <a:spLocks noChangeAspect="1" noChangeArrowheads="1"/>
          </p:cNvSpPr>
          <p:nvPr/>
        </p:nvSpPr>
        <p:spPr bwMode="auto">
          <a:xfrm flipV="1">
            <a:off x="6957932" y="1259543"/>
            <a:ext cx="63687" cy="457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2" name="Рисунок 1">
            <a:extLst>
              <a:ext uri="{FF2B5EF4-FFF2-40B4-BE49-F238E27FC236}">
                <a16:creationId xmlns:a16="http://schemas.microsoft.com/office/drawing/2014/main" xmlns="" id="{70D9846E-F6C3-C6C9-E9AB-4DE199ABCA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4274" y="102116"/>
            <a:ext cx="723900" cy="723900"/>
          </a:xfrm>
          <a:prstGeom prst="rect">
            <a:avLst/>
          </a:prstGeom>
        </p:spPr>
      </p:pic>
      <p:sp>
        <p:nvSpPr>
          <p:cNvPr id="5" name="TextBox 4">
            <a:extLst>
              <a:ext uri="{FF2B5EF4-FFF2-40B4-BE49-F238E27FC236}">
                <a16:creationId xmlns:a16="http://schemas.microsoft.com/office/drawing/2014/main" xmlns="" id="{3A8782F2-502D-C8DC-5BF3-9CEB7CBFE50E}"/>
              </a:ext>
            </a:extLst>
          </p:cNvPr>
          <p:cNvSpPr txBox="1"/>
          <p:nvPr/>
        </p:nvSpPr>
        <p:spPr>
          <a:xfrm>
            <a:off x="329674" y="270299"/>
            <a:ext cx="4620945" cy="523220"/>
          </a:xfrm>
          <a:prstGeom prst="rect">
            <a:avLst/>
          </a:prstGeom>
          <a:noFill/>
        </p:spPr>
        <p:txBody>
          <a:bodyPr wrap="none" rtlCol="0">
            <a:spAutoFit/>
          </a:bodyPr>
          <a:lstStyle/>
          <a:p>
            <a:r>
              <a:rPr lang="ru-RU" sz="2800" dirty="0"/>
              <a:t>ТИРАЖИРОВАНИЕ проекта:</a:t>
            </a:r>
            <a:endParaRPr lang="ru-RU" sz="2400" dirty="0"/>
          </a:p>
        </p:txBody>
      </p:sp>
      <p:sp>
        <p:nvSpPr>
          <p:cNvPr id="7" name="TextBox 6">
            <a:extLst>
              <a:ext uri="{FF2B5EF4-FFF2-40B4-BE49-F238E27FC236}">
                <a16:creationId xmlns:a16="http://schemas.microsoft.com/office/drawing/2014/main" xmlns="" id="{FCA21856-B962-ADC4-8C64-E888AE72B6DD}"/>
              </a:ext>
            </a:extLst>
          </p:cNvPr>
          <p:cNvSpPr txBox="1"/>
          <p:nvPr/>
        </p:nvSpPr>
        <p:spPr>
          <a:xfrm>
            <a:off x="299244" y="4161597"/>
            <a:ext cx="2779479" cy="646331"/>
          </a:xfrm>
          <a:prstGeom prst="rect">
            <a:avLst/>
          </a:prstGeom>
          <a:noFill/>
        </p:spPr>
        <p:txBody>
          <a:bodyPr wrap="none" rtlCol="0">
            <a:spAutoFit/>
          </a:bodyPr>
          <a:lstStyle/>
          <a:p>
            <a:r>
              <a:rPr lang="ru-RU" b="1" u="sng" dirty="0"/>
              <a:t>Предложения экспертов:</a:t>
            </a:r>
          </a:p>
          <a:p>
            <a:endParaRPr lang="ru-RU" b="1" u="sng" dirty="0"/>
          </a:p>
        </p:txBody>
      </p:sp>
      <p:sp>
        <p:nvSpPr>
          <p:cNvPr id="9" name="TextBox 8">
            <a:extLst>
              <a:ext uri="{FF2B5EF4-FFF2-40B4-BE49-F238E27FC236}">
                <a16:creationId xmlns:a16="http://schemas.microsoft.com/office/drawing/2014/main" xmlns="" id="{1A3B0464-CF1F-B9F8-BDEB-3E23B7E1EEFB}"/>
              </a:ext>
            </a:extLst>
          </p:cNvPr>
          <p:cNvSpPr txBox="1"/>
          <p:nvPr/>
        </p:nvSpPr>
        <p:spPr>
          <a:xfrm>
            <a:off x="299244" y="4576495"/>
            <a:ext cx="5707856" cy="1938992"/>
          </a:xfrm>
          <a:prstGeom prst="rect">
            <a:avLst/>
          </a:prstGeom>
          <a:noFill/>
        </p:spPr>
        <p:txBody>
          <a:bodyPr wrap="square">
            <a:spAutoFit/>
          </a:bodyPr>
          <a:lstStyle/>
          <a:p>
            <a:r>
              <a:rPr lang="ru-RU" sz="1200" dirty="0">
                <a:solidFill>
                  <a:schemeClr val="accent6">
                    <a:lumMod val="50000"/>
                  </a:schemeClr>
                </a:solidFill>
              </a:rPr>
              <a:t>Вероника Смолина</a:t>
            </a:r>
          </a:p>
          <a:p>
            <a:r>
              <a:rPr lang="ru-RU" sz="1200" dirty="0"/>
              <a:t>Предложение: Поддерживаю Вашу идею. хотела бы узнать, по какому принципу выбираются семьи, которым "назначается" брат отца?  Являюсь бывшей супругой погибшего, воспитываю совместного сына.. Если этот проект не является простым пиаром для наших представителей власти, хотела бы и я ощутить на себе воплощение Вашей идеи.</a:t>
            </a:r>
          </a:p>
          <a:p>
            <a:endParaRPr lang="ru-RU" sz="1200" dirty="0">
              <a:latin typeface="+mj-lt"/>
            </a:endParaRPr>
          </a:p>
          <a:p>
            <a:r>
              <a:rPr lang="ru-RU" sz="1200" dirty="0" err="1">
                <a:solidFill>
                  <a:schemeClr val="accent6">
                    <a:lumMod val="50000"/>
                  </a:schemeClr>
                </a:solidFill>
                <a:latin typeface="+mj-lt"/>
              </a:rPr>
              <a:t>Alyona</a:t>
            </a:r>
            <a:r>
              <a:rPr lang="ru-RU" sz="1200" dirty="0">
                <a:solidFill>
                  <a:schemeClr val="accent6">
                    <a:lumMod val="50000"/>
                  </a:schemeClr>
                </a:solidFill>
                <a:latin typeface="+mj-lt"/>
              </a:rPr>
              <a:t> </a:t>
            </a:r>
            <a:r>
              <a:rPr lang="ru-RU" sz="1200" dirty="0" err="1">
                <a:solidFill>
                  <a:schemeClr val="accent6">
                    <a:lumMod val="50000"/>
                  </a:schemeClr>
                </a:solidFill>
                <a:latin typeface="+mj-lt"/>
              </a:rPr>
              <a:t>Badmazhapova</a:t>
            </a:r>
            <a:endParaRPr lang="ru-RU" sz="1200" dirty="0">
              <a:solidFill>
                <a:schemeClr val="accent6">
                  <a:lumMod val="50000"/>
                </a:schemeClr>
              </a:solidFill>
              <a:latin typeface="+mj-lt"/>
            </a:endParaRPr>
          </a:p>
          <a:p>
            <a:r>
              <a:rPr lang="ru-RU" sz="1200" dirty="0">
                <a:latin typeface="+mj-lt"/>
              </a:rPr>
              <a:t>Предложение [юр. лицо]:Здравствуйте! Очень хороший проект, сейчас это очень актуально. Я поддерживаю нашего Главу.</a:t>
            </a:r>
          </a:p>
        </p:txBody>
      </p:sp>
      <p:cxnSp>
        <p:nvCxnSpPr>
          <p:cNvPr id="11" name="Прямая соединительная линия 10">
            <a:extLst>
              <a:ext uri="{FF2B5EF4-FFF2-40B4-BE49-F238E27FC236}">
                <a16:creationId xmlns:a16="http://schemas.microsoft.com/office/drawing/2014/main" xmlns="" id="{CA99D494-8DB7-C98C-8131-F8E0D306D83B}"/>
              </a:ext>
            </a:extLst>
          </p:cNvPr>
          <p:cNvCxnSpPr/>
          <p:nvPr/>
        </p:nvCxnSpPr>
        <p:spPr>
          <a:xfrm>
            <a:off x="6096000" y="531909"/>
            <a:ext cx="0" cy="4122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a:extLst>
              <a:ext uri="{FF2B5EF4-FFF2-40B4-BE49-F238E27FC236}">
                <a16:creationId xmlns:a16="http://schemas.microsoft.com/office/drawing/2014/main" xmlns="" id="{D2200B82-77D6-7F9F-4A39-609BB124AF16}"/>
              </a:ext>
            </a:extLst>
          </p:cNvPr>
          <p:cNvCxnSpPr/>
          <p:nvPr/>
        </p:nvCxnSpPr>
        <p:spPr>
          <a:xfrm>
            <a:off x="228600" y="4048373"/>
            <a:ext cx="0" cy="21238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2780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Рисунок 4">
            <a:extLst>
              <a:ext uri="{FF2B5EF4-FFF2-40B4-BE49-F238E27FC236}">
                <a16:creationId xmlns:a16="http://schemas.microsoft.com/office/drawing/2014/main" xmlns="" id="{5E3224D4-4FF1-3155-BFF3-A88A7840768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6" t="20405" r="66559" b="33100"/>
          <a:stretch/>
        </p:blipFill>
        <p:spPr>
          <a:xfrm>
            <a:off x="6997701" y="2736987"/>
            <a:ext cx="4978400" cy="3740013"/>
          </a:xfrm>
          <a:prstGeom prst="rect">
            <a:avLst/>
          </a:prstGeom>
        </p:spPr>
      </p:pic>
      <p:pic>
        <p:nvPicPr>
          <p:cNvPr id="3" name="Рисунок 2">
            <a:extLst>
              <a:ext uri="{FF2B5EF4-FFF2-40B4-BE49-F238E27FC236}">
                <a16:creationId xmlns:a16="http://schemas.microsoft.com/office/drawing/2014/main" xmlns="" id="{033EFDEF-EF95-2D61-3535-F599C365D5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000" y="927100"/>
            <a:ext cx="1473200" cy="1473200"/>
          </a:xfrm>
          <a:prstGeom prst="rect">
            <a:avLst/>
          </a:prstGeom>
        </p:spPr>
      </p:pic>
      <p:sp>
        <p:nvSpPr>
          <p:cNvPr id="7" name="TextBox 6">
            <a:extLst>
              <a:ext uri="{FF2B5EF4-FFF2-40B4-BE49-F238E27FC236}">
                <a16:creationId xmlns:a16="http://schemas.microsoft.com/office/drawing/2014/main" xmlns="" id="{02101756-7EF8-9B82-F7F6-E71B58CAD40D}"/>
              </a:ext>
            </a:extLst>
          </p:cNvPr>
          <p:cNvSpPr txBox="1"/>
          <p:nvPr/>
        </p:nvSpPr>
        <p:spPr>
          <a:xfrm>
            <a:off x="1689100" y="1263134"/>
            <a:ext cx="4665060" cy="400110"/>
          </a:xfrm>
          <a:prstGeom prst="rect">
            <a:avLst/>
          </a:prstGeom>
          <a:noFill/>
        </p:spPr>
        <p:txBody>
          <a:bodyPr wrap="none" rtlCol="0">
            <a:spAutoFit/>
          </a:bodyPr>
          <a:lstStyle/>
          <a:p>
            <a:r>
              <a:rPr lang="ru-RU" sz="2000" dirty="0">
                <a:solidFill>
                  <a:schemeClr val="tx1">
                    <a:lumMod val="75000"/>
                    <a:lumOff val="25000"/>
                  </a:schemeClr>
                </a:solidFill>
                <a:effectLst>
                  <a:outerShdw blurRad="38100" dist="38100" dir="2700000" algn="tl">
                    <a:srgbClr val="000000">
                      <a:alpha val="43137"/>
                    </a:srgbClr>
                  </a:outerShdw>
                </a:effectLst>
                <a:latin typeface="Arial Narrow" panose="020B0606020202030204" pitchFamily="34" charset="0"/>
              </a:rPr>
              <a:t>ПРАВИТЕЛЬСТВО РЕСПУБЛИКИ БУРЯТИЯ</a:t>
            </a:r>
          </a:p>
        </p:txBody>
      </p:sp>
      <p:sp>
        <p:nvSpPr>
          <p:cNvPr id="2" name="Заголовок 1">
            <a:extLst>
              <a:ext uri="{FF2B5EF4-FFF2-40B4-BE49-F238E27FC236}">
                <a16:creationId xmlns:a16="http://schemas.microsoft.com/office/drawing/2014/main" xmlns="" id="{8428CC09-ED1D-DC5D-36C5-B4D26C31D5DC}"/>
              </a:ext>
            </a:extLst>
          </p:cNvPr>
          <p:cNvSpPr txBox="1">
            <a:spLocks/>
          </p:cNvSpPr>
          <p:nvPr/>
        </p:nvSpPr>
        <p:spPr>
          <a:xfrm>
            <a:off x="697675" y="2616200"/>
            <a:ext cx="6300026" cy="2978666"/>
          </a:xfrm>
          <a:prstGeom prst="rect">
            <a:avLst/>
          </a:prstGeom>
        </p:spPr>
        <p:txBody>
          <a:bodyPr vert="horz" lIns="91440" tIns="45720" rIns="91440" bIns="45720" rtlCol="0" anchor="b">
            <a:normAutofit fontScale="55000" lnSpcReduction="20000"/>
          </a:bodyPr>
          <a:lstStyle>
            <a:lvl1pPr algn="l" defTabSz="914400" rtl="0" eaLnBrk="1" latinLnBrk="0" hangingPunct="1">
              <a:lnSpc>
                <a:spcPct val="90000"/>
              </a:lnSpc>
              <a:spcBef>
                <a:spcPct val="0"/>
              </a:spcBef>
              <a:buNone/>
              <a:defRPr sz="5900" kern="1200" spc="-100" baseline="0">
                <a:solidFill>
                  <a:srgbClr val="FFFFFF"/>
                </a:solidFill>
                <a:latin typeface="+mj-lt"/>
                <a:ea typeface="+mj-ea"/>
                <a:cs typeface="+mj-cs"/>
              </a:defRPr>
            </a:lvl1pPr>
          </a:lstStyle>
          <a:p>
            <a:r>
              <a:rPr lang="ru-RU" sz="5100" dirty="0"/>
              <a:t>Министерство социальной защиты населения Республики Бурятия</a:t>
            </a:r>
          </a:p>
          <a:p>
            <a:r>
              <a:rPr lang="ru-RU" dirty="0"/>
              <a:t/>
            </a:r>
            <a:br>
              <a:rPr lang="ru-RU" dirty="0"/>
            </a:br>
            <a:r>
              <a:rPr lang="ru-RU" dirty="0"/>
              <a:t>Отдел по социальному сопровождению ветеранов боевых действий и членов их семей</a:t>
            </a:r>
          </a:p>
          <a:p>
            <a:r>
              <a:rPr lang="ru-RU" dirty="0"/>
              <a:t/>
            </a:r>
            <a:br>
              <a:rPr lang="ru-RU" dirty="0"/>
            </a:br>
            <a:r>
              <a:rPr lang="ru-RU" dirty="0"/>
              <a:t>тел. 44-93-55</a:t>
            </a:r>
          </a:p>
        </p:txBody>
      </p:sp>
    </p:spTree>
    <p:extLst>
      <p:ext uri="{BB962C8B-B14F-4D97-AF65-F5344CB8AC3E}">
        <p14:creationId xmlns:p14="http://schemas.microsoft.com/office/powerpoint/2010/main" val="740042869"/>
      </p:ext>
    </p:extLst>
  </p:cSld>
  <p:clrMapOvr>
    <a:masterClrMapping/>
  </p:clrMapOvr>
</p:sld>
</file>

<file path=ppt/theme/theme1.xml><?xml version="1.0" encoding="utf-8"?>
<a:theme xmlns:a="http://schemas.openxmlformats.org/drawingml/2006/main" name="Рамка">
  <a:themeElements>
    <a:clrScheme name="Рамка">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Рамка">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Рамка">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emplate>TM03457475[[fn=Рамка]]</Template>
  <TotalTime>463</TotalTime>
  <Words>520</Words>
  <Application>Microsoft Office PowerPoint</Application>
  <PresentationFormat>Широкоэкранный</PresentationFormat>
  <Paragraphs>63</Paragraphs>
  <Slides>7</Slides>
  <Notes>0</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7</vt:i4>
      </vt:variant>
    </vt:vector>
  </HeadingPairs>
  <TitlesOfParts>
    <vt:vector size="17" baseType="lpstr">
      <vt:lpstr>SimSun</vt:lpstr>
      <vt:lpstr>Arial Black</vt:lpstr>
      <vt:lpstr>Arial Narrow</vt:lpstr>
      <vt:lpstr>Bahnschrift Condensed</vt:lpstr>
      <vt:lpstr>Corbel</vt:lpstr>
      <vt:lpstr>Roboto</vt:lpstr>
      <vt:lpstr>Times New Roman</vt:lpstr>
      <vt:lpstr>Wingdings</vt:lpstr>
      <vt:lpstr>Wingdings 2</vt:lpstr>
      <vt:lpstr>Рамка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36</cp:revision>
  <dcterms:created xsi:type="dcterms:W3CDTF">2023-05-25T02:43:12Z</dcterms:created>
  <dcterms:modified xsi:type="dcterms:W3CDTF">2023-06-21T05:32:03Z</dcterms:modified>
</cp:coreProperties>
</file>