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782" r:id="rId2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6FD08-6CC8-40A0-9F8C-97409E1E1496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2AF12-4E46-475D-8D69-AB5E6A67D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373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641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DB14C9-7C1D-4B50-9C4C-874F238442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A7ED24D-1086-425E-B81A-183022DB0D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06B8D26-EBB9-4207-94BD-AEC307AF3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46F5-2956-4FE6-BFFA-7FDFDD3DB474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0166926-42A6-4039-B180-BA5228C6D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F03F65D-EF7D-4DA8-B320-E8BC752CC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ADE38-5679-4EAF-8536-B8D9B730B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755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616ED0-D7D7-49F2-9674-4AC80DF34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E043753-0087-49CD-8B88-7D0B8533E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D5F30F7-2FE3-497A-A1CF-243575795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46F5-2956-4FE6-BFFA-7FDFDD3DB474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C2CE160-C0D5-4FE4-9746-F23544E4B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5A51D40-B0BC-4704-A945-8B1ED0022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ADE38-5679-4EAF-8536-B8D9B730B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095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46700CD-580C-4330-80FA-BECFF319A5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9EAAFE0-44B0-46EF-B8EA-08FECE1FE1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625B6CB-8148-4D6E-BF8B-9381E506E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46F5-2956-4FE6-BFFA-7FDFDD3DB474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309778E-A91E-45B2-8EE9-B7040A560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645F0C0-2856-4560-B20B-B67EC0ED3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ADE38-5679-4EAF-8536-B8D9B730B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892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506" y="365125"/>
            <a:ext cx="8363232" cy="43497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27317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74713" y="1002082"/>
            <a:ext cx="10442575" cy="0"/>
          </a:xfrm>
          <a:prstGeom prst="line">
            <a:avLst/>
          </a:prstGeom>
          <a:ln>
            <a:solidFill>
              <a:srgbClr val="273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2">
            <a:extLst>
              <a:ext uri="{FF2B5EF4-FFF2-40B4-BE49-F238E27FC236}">
                <a16:creationId xmlns:a16="http://schemas.microsoft.com/office/drawing/2014/main" xmlns="" id="{8D71E5FC-E57F-487B-89AF-DCAA6006AE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22485" y="423068"/>
            <a:ext cx="1931315" cy="22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277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4">
          <p15:clr>
            <a:srgbClr val="FBAE40"/>
          </p15:clr>
        </p15:guide>
        <p15:guide id="2" pos="551">
          <p15:clr>
            <a:srgbClr val="FBAE40"/>
          </p15:clr>
        </p15:guide>
        <p15:guide id="3" pos="7129">
          <p15:clr>
            <a:srgbClr val="FBAE40"/>
          </p15:clr>
        </p15:guide>
        <p15:guide id="4" orient="horz" pos="867">
          <p15:clr>
            <a:srgbClr val="FBAE40"/>
          </p15:clr>
        </p15:guide>
        <p15:guide id="5" pos="892">
          <p15:clr>
            <a:srgbClr val="FBAE40"/>
          </p15:clr>
        </p15:guide>
        <p15:guide id="6" orient="horz" pos="255">
          <p15:clr>
            <a:srgbClr val="FBAE40"/>
          </p15:clr>
        </p15:guide>
        <p15:guide id="7" orient="horz" pos="415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A92717-6D6B-40ED-94B6-2E624EF40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2A56269-E1DE-4B47-B352-3B9DF49C9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26398CD-89A0-4DE9-84A2-01DED8773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46F5-2956-4FE6-BFFA-7FDFDD3DB474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C4E9531-A617-4B2B-B9F3-49C442303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183D4EC-FBF9-4362-BB8A-FB5FE86C7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ADE38-5679-4EAF-8536-B8D9B730B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627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5ACDEC-1CE5-41F9-ADE4-71B21EC0C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6DB3DF2-0D4D-4356-9738-6720FD1DE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76153E6-DBEA-44D1-9B45-88539EB9F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46F5-2956-4FE6-BFFA-7FDFDD3DB474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51D4629-1717-42BE-ADFF-00A9EB433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BD41E1B-6E82-4DE8-9B86-1C8B83E8E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ADE38-5679-4EAF-8536-B8D9B730B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419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2FE809-3096-4FA3-8061-3B77A3F98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F6ADFFB-B858-41A9-9FB5-1DDC040A09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1D923C2-C545-4E4C-BB2A-9FC880FF94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86060BF-8DA5-4986-9571-B701D0EA5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46F5-2956-4FE6-BFFA-7FDFDD3DB474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D16AFD0-843A-4134-9DD8-BE58909D7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46D3279-CF45-4EDD-82A7-2379D8947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ADE38-5679-4EAF-8536-B8D9B730B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05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712D97-6A9A-4FD7-85B7-1423EB735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1E9BA57-0E4D-442B-8467-E062E56F11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103F038-6D9B-43BA-86E2-DBE5317899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B44FFA2-C3E7-4FF1-8068-C9B1DB720D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D2D2453-995A-47E2-8013-F85EDCC3FD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9CC5E193-B610-4B0B-B8B3-C29116A65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46F5-2956-4FE6-BFFA-7FDFDD3DB474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56C4819-8BD0-42DF-BF95-878595060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1EBA979-AFB7-4E0D-BC31-9E938BAC5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ADE38-5679-4EAF-8536-B8D9B730B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263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388D78-58C2-4B34-BF53-74FC02619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9D50EAE-B9EB-47BE-898F-2A4153CB2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46F5-2956-4FE6-BFFA-7FDFDD3DB474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68C6049-7B7D-4DEF-8B8E-468480851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C4119C7-57D4-45AF-9F6C-DA0A93300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ADE38-5679-4EAF-8536-B8D9B730B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832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C030396-444C-4F13-9A23-812BFE14D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46F5-2956-4FE6-BFFA-7FDFDD3DB474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2E6263A-1A48-4B88-86D4-A30EC150D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E72EA2F-D77E-4B40-9CFE-4353E0278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ADE38-5679-4EAF-8536-B8D9B730B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706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61332E-6D97-4946-B385-2455E2A4A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001B46A-5E59-4C5D-B595-BAE6D9C02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9D9E912-9B8A-49AB-9904-AC284043D1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69E1543-BD4B-493F-A25F-3787F6E14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46F5-2956-4FE6-BFFA-7FDFDD3DB474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8B52AC1-D5B5-41EC-8D1A-469DAB1A2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E71A1C2-3FA5-499A-ACE6-66176650A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ADE38-5679-4EAF-8536-B8D9B730B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820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496457-57D5-40A6-9725-F064F4673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0A5D884-BF96-4E9A-A493-CE163CDBBD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568AFDA-AE2B-4A0B-853D-F50596637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626980A-5714-49A6-8F8A-367BF9B65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46F5-2956-4FE6-BFFA-7FDFDD3DB474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7BC2852-1A02-4867-8C5F-95D99DF7D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9B60491-29EF-42CB-9548-1116880EB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ADE38-5679-4EAF-8536-B8D9B730B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116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697A88-E082-4660-AF8B-5042406AF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9D86895-B100-4909-A690-85F958A27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F9776B2-47DC-404B-8710-47764ACA47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346F5-2956-4FE6-BFFA-7FDFDD3DB474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A527093-9F6D-4151-AF73-6DFE3DC4DC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F8423D9-924F-4C69-A310-F533004E4C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ADE38-5679-4EAF-8536-B8D9B730B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234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conom@govirk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hyperlink" Target="mailto:e.ilina@govirk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Прямоугольник 231">
            <a:extLst>
              <a:ext uri="{FF2B5EF4-FFF2-40B4-BE49-F238E27FC236}">
                <a16:creationId xmlns:a16="http://schemas.microsoft.com/office/drawing/2014/main" xmlns="" id="{A5F53EC2-3897-9E49-A162-15632362ED34}"/>
              </a:ext>
            </a:extLst>
          </p:cNvPr>
          <p:cNvSpPr/>
          <p:nvPr/>
        </p:nvSpPr>
        <p:spPr>
          <a:xfrm>
            <a:off x="0" y="0"/>
            <a:ext cx="324000" cy="1042039"/>
          </a:xfrm>
          <a:prstGeom prst="rect">
            <a:avLst/>
          </a:prstGeom>
          <a:solidFill>
            <a:srgbClr val="E30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krobat ExtraLight" panose="0000040000000000000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8094" y="513300"/>
            <a:ext cx="8363232" cy="434975"/>
          </a:xfrm>
        </p:spPr>
        <p:txBody>
          <a:bodyPr rtlCol="0" anchor="t">
            <a:noAutofit/>
          </a:bodyPr>
          <a:lstStyle/>
          <a:p>
            <a:pPr>
              <a:defRPr/>
            </a:pPr>
            <a:r>
              <a:rPr lang="ru-RU" sz="1300" b="1" spc="-15" dirty="0">
                <a:solidFill>
                  <a:srgbClr val="FF0000"/>
                </a:solidFill>
                <a:latin typeface="Akrobat ExtraLight" panose="00000400000000000000"/>
                <a:cs typeface="Calibri Light"/>
              </a:rPr>
              <a:t>Рабочая группа по оказанию </a:t>
            </a:r>
            <a:r>
              <a:rPr lang="ru-RU" sz="1300" b="1" spc="-15" dirty="0" err="1">
                <a:solidFill>
                  <a:srgbClr val="FF0000"/>
                </a:solidFill>
                <a:latin typeface="Akrobat ExtraLight" panose="00000400000000000000"/>
                <a:cs typeface="Calibri Light"/>
              </a:rPr>
              <a:t>экспортно</a:t>
            </a:r>
            <a:r>
              <a:rPr lang="ru-RU" sz="1300" b="1" spc="-15" dirty="0">
                <a:solidFill>
                  <a:srgbClr val="FF0000"/>
                </a:solidFill>
                <a:latin typeface="Akrobat ExtraLight" panose="00000400000000000000"/>
                <a:cs typeface="Calibri Light"/>
              </a:rPr>
              <a:t> ориентированным хозяйствующим субъектам в Иркутской области содействия в продвижении на зарубежные рынки «Экспортный десант»</a:t>
            </a:r>
            <a:br>
              <a:rPr lang="ru-RU" sz="1300" b="1" spc="-15" dirty="0">
                <a:solidFill>
                  <a:srgbClr val="FF0000"/>
                </a:solidFill>
                <a:latin typeface="Akrobat ExtraLight" panose="00000400000000000000"/>
                <a:cs typeface="Calibri Light"/>
              </a:rPr>
            </a:br>
            <a:endParaRPr lang="ru-RU" sz="1300" b="1" dirty="0">
              <a:solidFill>
                <a:srgbClr val="FF0000"/>
              </a:solidFill>
              <a:latin typeface="Akrobat ExtraLight" panose="00000400000000000000"/>
            </a:endParaRPr>
          </a:p>
        </p:txBody>
      </p:sp>
      <p:sp>
        <p:nvSpPr>
          <p:cNvPr id="201" name="Прямоугольник 200">
            <a:extLst>
              <a:ext uri="{FF2B5EF4-FFF2-40B4-BE49-F238E27FC236}">
                <a16:creationId xmlns:a16="http://schemas.microsoft.com/office/drawing/2014/main" xmlns="" id="{3D273254-31E3-465A-B718-A645C8ABF795}"/>
              </a:ext>
            </a:extLst>
          </p:cNvPr>
          <p:cNvSpPr/>
          <p:nvPr/>
        </p:nvSpPr>
        <p:spPr>
          <a:xfrm>
            <a:off x="0" y="1042039"/>
            <a:ext cx="324000" cy="58159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krobat ExtraLight" panose="00000400000000000000"/>
            </a:endParaRPr>
          </a:p>
        </p:txBody>
      </p:sp>
      <p:sp>
        <p:nvSpPr>
          <p:cNvPr id="224" name="Прямоугольник 223">
            <a:extLst>
              <a:ext uri="{FF2B5EF4-FFF2-40B4-BE49-F238E27FC236}">
                <a16:creationId xmlns:a16="http://schemas.microsoft.com/office/drawing/2014/main" xmlns="" id="{B3DFCA30-23F9-424A-B075-5EE7339F182D}"/>
              </a:ext>
            </a:extLst>
          </p:cNvPr>
          <p:cNvSpPr/>
          <p:nvPr/>
        </p:nvSpPr>
        <p:spPr>
          <a:xfrm rot="16200000">
            <a:off x="-2301472" y="4109383"/>
            <a:ext cx="491133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050" b="1" cap="all" dirty="0">
                <a:solidFill>
                  <a:srgbClr val="FF0000"/>
                </a:solidFill>
                <a:latin typeface="Akrobat ExtraLight" panose="00000400000000000000"/>
                <a:cs typeface="Calibri" panose="020F0502020204030204" pitchFamily="34" charset="0"/>
              </a:rPr>
              <a:t>Дополнительные практики развития экспорта</a:t>
            </a:r>
            <a:endParaRPr kumimoji="0" lang="ru-RU" sz="1050" b="1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krobat ExtraLight" panose="00000400000000000000"/>
              <a:cs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3315" y="1541970"/>
            <a:ext cx="586940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05"/>
              </a:spcBef>
            </a:pPr>
            <a:endParaRPr lang="ru-RU" sz="900" dirty="0">
              <a:solidFill>
                <a:prstClr val="black"/>
              </a:solidFill>
              <a:latin typeface="Akrobat ExtraLight" panose="00000400000000000000"/>
              <a:cs typeface="Calibri Light" panose="020F0302020204030204" pitchFamily="34" charset="0"/>
            </a:endParaRPr>
          </a:p>
        </p:txBody>
      </p:sp>
      <p:sp>
        <p:nvSpPr>
          <p:cNvPr id="184" name="Прямоугольник 183">
            <a:extLst>
              <a:ext uri="{FF2B5EF4-FFF2-40B4-BE49-F238E27FC236}">
                <a16:creationId xmlns:a16="http://schemas.microsoft.com/office/drawing/2014/main" xmlns="" id="{21A1FB34-81A7-464A-AE4A-D9BEC16E5A68}"/>
              </a:ext>
            </a:extLst>
          </p:cNvPr>
          <p:cNvSpPr/>
          <p:nvPr/>
        </p:nvSpPr>
        <p:spPr>
          <a:xfrm>
            <a:off x="7147276" y="6108307"/>
            <a:ext cx="106952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all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krobat ExtraLight" panose="00000400000000000000"/>
                <a:cs typeface="Calibri" panose="020F0502020204030204" pitchFamily="34" charset="0"/>
              </a:rPr>
              <a:t>РЕГИОН-ДОНОР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48BE3A27-9AE3-4E18-B388-96195DFFF983}"/>
              </a:ext>
            </a:extLst>
          </p:cNvPr>
          <p:cNvSpPr/>
          <p:nvPr/>
        </p:nvSpPr>
        <p:spPr>
          <a:xfrm>
            <a:off x="746737" y="1329091"/>
            <a:ext cx="5809580" cy="88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05"/>
              </a:spcBef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krobat ExtraLight" panose="00000400000000000000"/>
                <a:cs typeface="Calibri Light" panose="020F0302020204030204" pitchFamily="34" charset="0"/>
              </a:rPr>
              <a:t>ОПИСАНИЕ ПРАКТИКИ</a:t>
            </a:r>
          </a:p>
          <a:p>
            <a:pPr lvl="0" algn="just">
              <a:spcBef>
                <a:spcPts val="105"/>
              </a:spcBef>
            </a:pPr>
            <a:r>
              <a:rPr lang="ru-RU" sz="1000" dirty="0">
                <a:latin typeface="Akrobat ExtraLight" panose="00000400000000000000"/>
                <a:ea typeface="Calibri" panose="020F0502020204030204" pitchFamily="34" charset="0"/>
              </a:rPr>
              <a:t>«Экспортный десант» - инициативный инструмент по вовлечению новых компаний Иркутской области в экспортную деятельность, оказанию предприятиям региона консультационно-методической поддержки по вопросам развития производственной, экспортной и инвестиционной деятельности. </a:t>
            </a:r>
            <a:endParaRPr lang="ru-RU" sz="1000" dirty="0">
              <a:solidFill>
                <a:srgbClr val="FF0000"/>
              </a:solidFill>
              <a:latin typeface="Akrobat ExtraLight" panose="00000400000000000000"/>
              <a:cs typeface="Calibri Light" panose="020F0302020204030204" pitchFamily="34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850CE2D9-6E33-4B99-873B-10E108C75790}"/>
              </a:ext>
            </a:extLst>
          </p:cNvPr>
          <p:cNvSpPr/>
          <p:nvPr/>
        </p:nvSpPr>
        <p:spPr>
          <a:xfrm>
            <a:off x="746737" y="2214817"/>
            <a:ext cx="387732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05"/>
              </a:spcBef>
            </a:pPr>
            <a:r>
              <a:rPr lang="ru-RU" sz="1000" b="1" dirty="0">
                <a:solidFill>
                  <a:srgbClr val="FF0000"/>
                </a:solidFill>
                <a:latin typeface="Akrobat ExtraLight" panose="00000400000000000000"/>
                <a:cs typeface="Calibri Light" panose="020F0302020204030204" pitchFamily="34" charset="0"/>
              </a:rPr>
              <a:t>МЕХАНИЗМ РЕАЛИЗАЦИИ ПРАКТИКИ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931D6379-E024-4753-898D-EA90A4675B33}"/>
              </a:ext>
            </a:extLst>
          </p:cNvPr>
          <p:cNvSpPr/>
          <p:nvPr/>
        </p:nvSpPr>
        <p:spPr>
          <a:xfrm>
            <a:off x="751984" y="3308617"/>
            <a:ext cx="387732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05"/>
              </a:spcBef>
            </a:pPr>
            <a:r>
              <a:rPr lang="ru-RU" sz="1000" b="1" dirty="0">
                <a:solidFill>
                  <a:srgbClr val="FF0000"/>
                </a:solidFill>
                <a:latin typeface="Akrobat ExtraLight" panose="00000400000000000000"/>
                <a:cs typeface="Calibri Light" panose="020F0302020204030204" pitchFamily="34" charset="0"/>
              </a:rPr>
              <a:t>РЕЗУЛЬТАТЫ РЕАЛИЗАЦИИ ПРАКТИКИ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B20662AB-E60D-44B0-BF55-E040F961F68E}"/>
              </a:ext>
            </a:extLst>
          </p:cNvPr>
          <p:cNvSpPr/>
          <p:nvPr/>
        </p:nvSpPr>
        <p:spPr>
          <a:xfrm>
            <a:off x="746738" y="5078889"/>
            <a:ext cx="387732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05"/>
              </a:spcBef>
            </a:pPr>
            <a:r>
              <a:rPr lang="ru-RU" sz="1000" b="1" dirty="0">
                <a:solidFill>
                  <a:srgbClr val="FF0000"/>
                </a:solidFill>
                <a:latin typeface="Akrobat ExtraLight" panose="00000400000000000000"/>
                <a:cs typeface="Calibri Light" panose="020F0302020204030204" pitchFamily="34" charset="0"/>
              </a:rPr>
              <a:t>ТРЕБУЕМЫЕ РЕСУРСЫ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D168FFDB-FE27-4D86-B8ED-3A551E7AA5FF}"/>
              </a:ext>
            </a:extLst>
          </p:cNvPr>
          <p:cNvSpPr/>
          <p:nvPr/>
        </p:nvSpPr>
        <p:spPr>
          <a:xfrm>
            <a:off x="7043357" y="1217224"/>
            <a:ext cx="387732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05"/>
              </a:spcBef>
            </a:pPr>
            <a:r>
              <a:rPr lang="ru-RU" sz="1000" b="1" dirty="0">
                <a:solidFill>
                  <a:srgbClr val="FF0000"/>
                </a:solidFill>
                <a:latin typeface="Akrobat ExtraLight" panose="00000400000000000000"/>
                <a:cs typeface="Calibri Light" panose="020F0302020204030204" pitchFamily="34" charset="0"/>
              </a:rPr>
              <a:t>УЧАСТНИКИ ВНЕДРЕНИЯ ПРАКТИКИ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E7BFD9DA-1256-492D-803A-AEABC79A551A}"/>
              </a:ext>
            </a:extLst>
          </p:cNvPr>
          <p:cNvSpPr/>
          <p:nvPr/>
        </p:nvSpPr>
        <p:spPr>
          <a:xfrm>
            <a:off x="7123165" y="5127255"/>
            <a:ext cx="38575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05"/>
              </a:spcBef>
            </a:pPr>
            <a:r>
              <a:rPr lang="ru-RU" sz="1000" b="1" dirty="0">
                <a:solidFill>
                  <a:srgbClr val="FF0000"/>
                </a:solidFill>
                <a:latin typeface="Akrobat ExtraLight" panose="00000400000000000000"/>
                <a:cs typeface="Calibri Light" panose="020F0302020204030204" pitchFamily="34" charset="0"/>
              </a:rPr>
              <a:t>ОТВЕТСТВЕННЫЕ ЛИЦА И ИХ КОНТАКТЫ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C06F5FE6-D552-4664-A9EC-AA319FA05013}"/>
              </a:ext>
            </a:extLst>
          </p:cNvPr>
          <p:cNvSpPr/>
          <p:nvPr/>
        </p:nvSpPr>
        <p:spPr>
          <a:xfrm>
            <a:off x="7067765" y="2555738"/>
            <a:ext cx="387732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05"/>
              </a:spcBef>
            </a:pPr>
            <a:r>
              <a:rPr lang="ru-RU" sz="1000" b="1" dirty="0">
                <a:solidFill>
                  <a:srgbClr val="FF0000"/>
                </a:solidFill>
                <a:latin typeface="Akrobat ExtraLight" panose="00000400000000000000"/>
                <a:cs typeface="Calibri Light" panose="020F0302020204030204" pitchFamily="34" charset="0"/>
              </a:rPr>
              <a:t>СРОК ВНЕДРЕНИЯ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A3AD7E34-C78F-4C65-A7DA-E751711E8DA6}"/>
              </a:ext>
            </a:extLst>
          </p:cNvPr>
          <p:cNvSpPr/>
          <p:nvPr/>
        </p:nvSpPr>
        <p:spPr>
          <a:xfrm>
            <a:off x="7081251" y="3012557"/>
            <a:ext cx="387732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05"/>
              </a:spcBef>
            </a:pPr>
            <a:r>
              <a:rPr lang="ru-RU" sz="1000" b="1" dirty="0">
                <a:solidFill>
                  <a:srgbClr val="FF0000"/>
                </a:solidFill>
                <a:latin typeface="Akrobat ExtraLight" panose="00000400000000000000"/>
                <a:cs typeface="Calibri Light" panose="020F0302020204030204" pitchFamily="34" charset="0"/>
              </a:rPr>
              <a:t>РЕКОМЕНДАЦИИ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0920C2C7-BAF7-4299-824A-DE9E4CC14945}"/>
              </a:ext>
            </a:extLst>
          </p:cNvPr>
          <p:cNvSpPr/>
          <p:nvPr/>
        </p:nvSpPr>
        <p:spPr>
          <a:xfrm>
            <a:off x="7147276" y="6283283"/>
            <a:ext cx="47034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05"/>
              </a:spcBef>
            </a:pPr>
            <a:r>
              <a:rPr lang="ru-RU" sz="1000" dirty="0">
                <a:latin typeface="Akrobat ExtraLight" panose="00000400000000000000"/>
                <a:ea typeface="Calibri" panose="020F0502020204030204" pitchFamily="34" charset="0"/>
              </a:rPr>
              <a:t>Иркутская область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07A761D6-ABB4-4662-B927-59F73CD31541}"/>
              </a:ext>
            </a:extLst>
          </p:cNvPr>
          <p:cNvSpPr/>
          <p:nvPr/>
        </p:nvSpPr>
        <p:spPr>
          <a:xfrm>
            <a:off x="7067765" y="2718069"/>
            <a:ext cx="47034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Akrobat ExtraLight" panose="00000400000000000000"/>
                <a:ea typeface="Calibri" panose="020F0502020204030204" pitchFamily="34" charset="0"/>
              </a:rPr>
              <a:t>Календарный год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32027" y="2449043"/>
            <a:ext cx="57937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latin typeface="Akrobat ExtraLight" panose="00000400000000000000"/>
                <a:ea typeface="Calibri" panose="020F0502020204030204" pitchFamily="34" charset="0"/>
              </a:rPr>
              <a:t>Формат деятельности рабочей группы предполагает выезд на территории муниципальных образований </a:t>
            </a:r>
            <a:r>
              <a:rPr lang="ru-RU" sz="1000" dirty="0" err="1">
                <a:latin typeface="Akrobat ExtraLight" panose="00000400000000000000"/>
                <a:ea typeface="Calibri" panose="020F0502020204030204" pitchFamily="34" charset="0"/>
              </a:rPr>
              <a:t>Приангарья</a:t>
            </a:r>
            <a:r>
              <a:rPr lang="ru-RU" sz="1000" dirty="0">
                <a:latin typeface="Akrobat ExtraLight" panose="00000400000000000000"/>
                <a:ea typeface="Calibri" panose="020F0502020204030204" pitchFamily="34" charset="0"/>
              </a:rPr>
              <a:t> с целью рассмотрения на местах мер государственной поддержки экспортеров, обсуждения проблемных вопросов, сдерживающих развитие экспортной деятельности предприятий, и выработки совместных путей решения.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1634" y="3570783"/>
            <a:ext cx="580547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latin typeface="Akrobat ExtraLight" panose="00000400000000000000"/>
                <a:ea typeface="Calibri" panose="020F0502020204030204" pitchFamily="34" charset="0"/>
              </a:rPr>
              <a:t>В течение 2022 года рабочая группа «Экспортный десант» посетила</a:t>
            </a:r>
            <a:br>
              <a:rPr lang="ru-RU" sz="1000" dirty="0">
                <a:latin typeface="Akrobat ExtraLight" panose="00000400000000000000"/>
                <a:ea typeface="Calibri" panose="020F0502020204030204" pitchFamily="34" charset="0"/>
              </a:rPr>
            </a:br>
            <a:r>
              <a:rPr lang="ru-RU" sz="1000" dirty="0">
                <a:latin typeface="Akrobat ExtraLight" panose="00000400000000000000"/>
                <a:ea typeface="Calibri" panose="020F0502020204030204" pitchFamily="34" charset="0"/>
              </a:rPr>
              <a:t>9 муниципальных образований Иркутской области, проведены 200 консультаций, 52 компании получили меры поддержки в региональном Центре «Мой бизнес», 4 компании </a:t>
            </a:r>
            <a:r>
              <a:rPr lang="ru-RU" sz="1000" dirty="0">
                <a:latin typeface="Akrobat ExtraLight" panose="00000400000000000000"/>
                <a:ea typeface="Calibri" panose="020F0502020204030204" pitchFamily="34" charset="0"/>
              </a:rPr>
              <a:t>заключили экспортный </a:t>
            </a:r>
            <a:r>
              <a:rPr lang="ru-RU" sz="1000" dirty="0">
                <a:latin typeface="Akrobat ExtraLight" panose="00000400000000000000"/>
                <a:ea typeface="Calibri" panose="020F0502020204030204" pitchFamily="34" charset="0"/>
              </a:rPr>
              <a:t>контракт </a:t>
            </a:r>
            <a:r>
              <a:rPr lang="ru-RU" sz="1000" dirty="0">
                <a:latin typeface="Akrobat ExtraLight" panose="00000400000000000000"/>
                <a:ea typeface="Calibri" panose="020F0502020204030204" pitchFamily="34" charset="0"/>
              </a:rPr>
              <a:t>на </a:t>
            </a:r>
            <a:r>
              <a:rPr lang="ru-RU" sz="1000" dirty="0">
                <a:latin typeface="Akrobat ExtraLight" panose="00000400000000000000"/>
                <a:ea typeface="Calibri" panose="020F0502020204030204" pitchFamily="34" charset="0"/>
              </a:rPr>
              <a:t>общую сумму </a:t>
            </a:r>
            <a:r>
              <a:rPr lang="ru-RU" sz="1000" dirty="0">
                <a:latin typeface="Akrobat ExtraLight" panose="00000400000000000000"/>
                <a:ea typeface="Calibri" panose="020F0502020204030204" pitchFamily="34" charset="0"/>
              </a:rPr>
              <a:t>52,2 тыс</a:t>
            </a:r>
            <a:r>
              <a:rPr lang="ru-RU" sz="1000" dirty="0">
                <a:latin typeface="Akrobat ExtraLight" panose="00000400000000000000"/>
                <a:ea typeface="Calibri" panose="020F0502020204030204" pitchFamily="34" charset="0"/>
              </a:rPr>
              <a:t>. долл. США.</a:t>
            </a:r>
          </a:p>
          <a:p>
            <a:pPr algn="just"/>
            <a:r>
              <a:rPr lang="ru-RU" sz="1000" dirty="0">
                <a:latin typeface="Akrobat ExtraLight" panose="00000400000000000000"/>
                <a:ea typeface="Calibri" panose="020F0502020204030204" pitchFamily="34" charset="0"/>
              </a:rPr>
              <a:t>С начала 2023 года состоялось посещение 6 муниципальных образований, проведено 95 консультаций, 3 компании готовы выйти на экспорт. </a:t>
            </a:r>
            <a:endParaRPr lang="ru-RU" sz="1000" dirty="0">
              <a:latin typeface="Akrobat ExtraLight" panose="00000400000000000000"/>
              <a:ea typeface="Calibri" panose="020F0502020204030204" pitchFamily="34" charset="0"/>
            </a:endParaRPr>
          </a:p>
          <a:p>
            <a:pPr algn="just"/>
            <a:r>
              <a:rPr lang="ru-RU" sz="1000" dirty="0">
                <a:latin typeface="Akrobat ExtraLight" panose="00000400000000000000"/>
                <a:ea typeface="Calibri" panose="020F0502020204030204" pitchFamily="34" charset="0"/>
              </a:rPr>
              <a:t>По </a:t>
            </a:r>
            <a:r>
              <a:rPr lang="ru-RU" sz="1000" dirty="0">
                <a:latin typeface="Akrobat ExtraLight" panose="00000400000000000000"/>
                <a:ea typeface="Calibri" panose="020F0502020204030204" pitchFamily="34" charset="0"/>
              </a:rPr>
              <a:t>результатам работы «Экспортного десанта» получены положительные отзывы от компаний региона. </a:t>
            </a:r>
          </a:p>
          <a:p>
            <a:pPr algn="just"/>
            <a:endParaRPr lang="ru-RU" sz="1000" dirty="0">
              <a:latin typeface="Akrobat ExtraLight" panose="00000400000000000000"/>
              <a:ea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34592" y="1397329"/>
            <a:ext cx="48731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latin typeface="Akrobat ExtraLight" panose="00000400000000000000"/>
                <a:ea typeface="Calibri" panose="020F0502020204030204" pitchFamily="34" charset="0"/>
              </a:rPr>
              <a:t>Представители исполнительных органов государственной власти Иркутской области, </a:t>
            </a:r>
            <a:r>
              <a:rPr lang="ru-RU" sz="1000" dirty="0" err="1">
                <a:latin typeface="Akrobat ExtraLight" panose="00000400000000000000"/>
                <a:ea typeface="Calibri" panose="020F0502020204030204" pitchFamily="34" charset="0"/>
              </a:rPr>
              <a:t>Россельхознадзора</a:t>
            </a:r>
            <a:r>
              <a:rPr lang="ru-RU" sz="1000" dirty="0">
                <a:latin typeface="Akrobat ExtraLight" panose="00000400000000000000"/>
                <a:ea typeface="Calibri" panose="020F0502020204030204" pitchFamily="34" charset="0"/>
              </a:rPr>
              <a:t>, ФГБУ «Иркутская межобластная ветеринарная лаборатория», Федеральной налоговой службы, Иркутской таможни, АО «РЖД», институтов поддержки предпринимательства региона, общественных объединений, сотрудники муниципальных образований, ответственные за экономическое развитие территорий.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100072" y="3214694"/>
            <a:ext cx="48731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latin typeface="Akrobat ExtraLight" panose="00000400000000000000"/>
                <a:ea typeface="Calibri" panose="020F0502020204030204" pitchFamily="34" charset="0"/>
              </a:rPr>
              <a:t>Необходимо формировать состав выездной рабочей группы с учетом экономической направленности муниципального образования. Так, при планировании выезда в территории с развитым промышленным производством в состав группы включаются представители АО «Корпорации развития Иркутской области», Фонда развития промышленности Иркутской области, </a:t>
            </a:r>
            <a:r>
              <a:rPr lang="ru-RU" sz="1000" dirty="0" err="1">
                <a:latin typeface="Akrobat ExtraLight" panose="00000400000000000000"/>
                <a:ea typeface="Calibri" panose="020F0502020204030204" pitchFamily="34" charset="0"/>
              </a:rPr>
              <a:t>ресурсоснабжающих</a:t>
            </a:r>
            <a:r>
              <a:rPr lang="ru-RU" sz="1000" dirty="0">
                <a:latin typeface="Akrobat ExtraLight" panose="00000400000000000000"/>
                <a:ea typeface="Calibri" panose="020F0502020204030204" pitchFamily="34" charset="0"/>
              </a:rPr>
              <a:t> организаций.  Для территорий с развитым сельскохозяйственным и лесопромышленным комплексом необходимо включать представителей Управления Федеральной службы по ветеринарному и фитосанитарному надзору по Иркутской области и Республике Бурятия, ФГБУ «Иркутская межобластная ветеринарная лаборатория».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118893" y="5319757"/>
            <a:ext cx="483547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latin typeface="Akrobat ExtraLight" panose="00000400000000000000"/>
                <a:ea typeface="Calibri" panose="020F0502020204030204" pitchFamily="34" charset="0"/>
              </a:rPr>
              <a:t>Гершун Наталья Геннадьевна, министр экономического развития и промышленности Иркутской области, 8 (3952) 25-62-44, </a:t>
            </a:r>
            <a:br>
              <a:rPr lang="ru-RU" sz="1000" dirty="0">
                <a:latin typeface="Akrobat ExtraLight" panose="00000400000000000000"/>
                <a:ea typeface="Calibri" panose="020F0502020204030204" pitchFamily="34" charset="0"/>
              </a:rPr>
            </a:br>
            <a:r>
              <a:rPr lang="ru-RU" sz="1000" dirty="0">
                <a:latin typeface="Akrobat ExtraLight" panose="00000400000000000000"/>
                <a:ea typeface="Calibri" panose="020F0502020204030204" pitchFamily="34" charset="0"/>
              </a:rPr>
              <a:t>25-65-27, </a:t>
            </a:r>
            <a:r>
              <a:rPr lang="en-US" sz="1000" dirty="0">
                <a:latin typeface="Akrobat ExtraLight" panose="00000400000000000000"/>
                <a:ea typeface="Calibri" panose="020F0502020204030204" pitchFamily="34" charset="0"/>
                <a:hlinkClick r:id="rId3"/>
              </a:rPr>
              <a:t>econom@govirk.ru</a:t>
            </a:r>
            <a:r>
              <a:rPr lang="ru-RU" sz="1000" dirty="0">
                <a:latin typeface="Akrobat ExtraLight" panose="00000400000000000000"/>
                <a:ea typeface="Calibri" panose="020F0502020204030204" pitchFamily="34" charset="0"/>
              </a:rPr>
              <a:t>, </a:t>
            </a:r>
            <a:r>
              <a:rPr lang="en-US" sz="1000" dirty="0">
                <a:latin typeface="Akrobat ExtraLight" panose="00000400000000000000"/>
                <a:ea typeface="Calibri" panose="020F0502020204030204" pitchFamily="34" charset="0"/>
                <a:hlinkClick r:id="rId4"/>
              </a:rPr>
              <a:t>e</a:t>
            </a:r>
            <a:r>
              <a:rPr lang="ru-RU" sz="1000" dirty="0">
                <a:latin typeface="Akrobat ExtraLight" panose="00000400000000000000"/>
                <a:ea typeface="Calibri" panose="020F0502020204030204" pitchFamily="34" charset="0"/>
                <a:hlinkClick r:id="rId4"/>
              </a:rPr>
              <a:t>.</a:t>
            </a:r>
            <a:r>
              <a:rPr lang="en-US" sz="1000" dirty="0" err="1">
                <a:latin typeface="Akrobat ExtraLight" panose="00000400000000000000"/>
                <a:ea typeface="Calibri" panose="020F0502020204030204" pitchFamily="34" charset="0"/>
                <a:hlinkClick r:id="rId4"/>
              </a:rPr>
              <a:t>ilina</a:t>
            </a:r>
            <a:r>
              <a:rPr lang="ru-RU" sz="1000" dirty="0">
                <a:latin typeface="Akrobat ExtraLight" panose="00000400000000000000"/>
                <a:ea typeface="Calibri" panose="020F0502020204030204" pitchFamily="34" charset="0"/>
                <a:hlinkClick r:id="rId4"/>
              </a:rPr>
              <a:t>@</a:t>
            </a:r>
            <a:r>
              <a:rPr lang="en-US" sz="1000" dirty="0" err="1">
                <a:latin typeface="Akrobat ExtraLight" panose="00000400000000000000"/>
                <a:ea typeface="Calibri" panose="020F0502020204030204" pitchFamily="34" charset="0"/>
                <a:hlinkClick r:id="rId4"/>
              </a:rPr>
              <a:t>govirk</a:t>
            </a:r>
            <a:r>
              <a:rPr lang="ru-RU" sz="1000" dirty="0">
                <a:latin typeface="Akrobat ExtraLight" panose="00000400000000000000"/>
                <a:ea typeface="Calibri" panose="020F0502020204030204" pitchFamily="34" charset="0"/>
                <a:hlinkClick r:id="rId4"/>
              </a:rPr>
              <a:t>.</a:t>
            </a:r>
            <a:r>
              <a:rPr lang="en-US" sz="1000" dirty="0" err="1">
                <a:latin typeface="Akrobat ExtraLight" panose="00000400000000000000"/>
                <a:ea typeface="Calibri" panose="020F0502020204030204" pitchFamily="34" charset="0"/>
                <a:hlinkClick r:id="rId4"/>
              </a:rPr>
              <a:t>ru</a:t>
            </a:r>
            <a:r>
              <a:rPr lang="en-US" sz="1000" dirty="0">
                <a:latin typeface="Akrobat ExtraLight" panose="00000400000000000000"/>
                <a:ea typeface="Calibri" panose="020F0502020204030204" pitchFamily="34" charset="0"/>
              </a:rPr>
              <a:t> </a:t>
            </a:r>
            <a:endParaRPr lang="ru-RU" sz="1000" dirty="0">
              <a:latin typeface="Akrobat ExtraLight" panose="00000400000000000000"/>
              <a:ea typeface="Calibri" panose="020F0502020204030204" pitchFamily="34" charset="0"/>
            </a:endParaRPr>
          </a:p>
        </p:txBody>
      </p:sp>
      <p:pic>
        <p:nvPicPr>
          <p:cNvPr id="1026" name="Picture 2" descr="Герб Иркутской област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160" y="5928865"/>
            <a:ext cx="682629" cy="85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48908" y="5319757"/>
            <a:ext cx="57600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latin typeface="Akrobat ExtraLight" panose="00000400000000000000"/>
                <a:ea typeface="Calibri" panose="020F0502020204030204" pitchFamily="34" charset="0"/>
              </a:rPr>
              <a:t>Финансовые - командировочные затраты членов рабочей группы на проезд, оплату гостиниц, суточные (в отдаленные муниципальные </a:t>
            </a:r>
            <a:r>
              <a:rPr lang="ru-RU" sz="1000" dirty="0" smtClean="0">
                <a:latin typeface="Akrobat ExtraLight" panose="00000400000000000000"/>
                <a:ea typeface="Calibri" panose="020F0502020204030204" pitchFamily="34" charset="0"/>
              </a:rPr>
              <a:t>образования</a:t>
            </a:r>
            <a:r>
              <a:rPr lang="en-US" sz="1000" dirty="0">
                <a:latin typeface="Akrobat ExtraLight" panose="00000400000000000000"/>
                <a:ea typeface="Calibri" panose="020F0502020204030204" pitchFamily="34" charset="0"/>
              </a:rPr>
              <a:t>)</a:t>
            </a:r>
            <a:r>
              <a:rPr lang="ru-RU" sz="1000" dirty="0" smtClean="0">
                <a:latin typeface="Akrobat ExtraLight" panose="00000400000000000000"/>
                <a:ea typeface="Calibri" panose="020F0502020204030204" pitchFamily="34" charset="0"/>
              </a:rPr>
              <a:t>.</a:t>
            </a:r>
            <a:endParaRPr lang="ru-RU" sz="1000" dirty="0">
              <a:latin typeface="Akrobat ExtraLight" panose="00000400000000000000"/>
              <a:ea typeface="Calibri" panose="020F0502020204030204" pitchFamily="34" charset="0"/>
            </a:endParaRPr>
          </a:p>
          <a:p>
            <a:pPr algn="just"/>
            <a:r>
              <a:rPr lang="ru-RU" sz="1000" dirty="0">
                <a:latin typeface="Akrobat ExtraLight" panose="00000400000000000000"/>
                <a:ea typeface="Calibri" panose="020F0502020204030204" pitchFamily="34" charset="0"/>
              </a:rPr>
              <a:t>Административные - издание правового акта о создании и утверждении состава рабочей группы. Утверждение графика выезда рабочей группы в муниципальные образования.</a:t>
            </a:r>
          </a:p>
          <a:p>
            <a:pPr algn="just"/>
            <a:r>
              <a:rPr lang="ru-RU" sz="1000" dirty="0">
                <a:latin typeface="Akrobat ExtraLight" panose="00000400000000000000"/>
                <a:ea typeface="Calibri" panose="020F0502020204030204" pitchFamily="34" charset="0"/>
              </a:rPr>
              <a:t>Материально-технические - транспорт (в близлежащие муниципальные образования), конференц-зал для проведения мероприятия, оборудование для проведения конференции с </a:t>
            </a:r>
            <a:r>
              <a:rPr lang="ru-RU" sz="1000" dirty="0" err="1">
                <a:latin typeface="Akrobat ExtraLight" panose="00000400000000000000"/>
                <a:ea typeface="Calibri" panose="020F0502020204030204" pitchFamily="34" charset="0"/>
              </a:rPr>
              <a:t>экспортно</a:t>
            </a:r>
            <a:r>
              <a:rPr lang="ru-RU" sz="1000" dirty="0">
                <a:latin typeface="Akrobat ExtraLight" panose="00000400000000000000"/>
                <a:ea typeface="Calibri" panose="020F0502020204030204" pitchFamily="34" charset="0"/>
              </a:rPr>
              <a:t> ориентированными </a:t>
            </a:r>
            <a:r>
              <a:rPr lang="ru-RU" sz="1000" dirty="0" smtClean="0">
                <a:latin typeface="Akrobat ExtraLight" panose="00000400000000000000"/>
                <a:ea typeface="Calibri" panose="020F0502020204030204" pitchFamily="34" charset="0"/>
              </a:rPr>
              <a:t>компаниями</a:t>
            </a:r>
            <a:r>
              <a:rPr lang="ru-RU" sz="1000" dirty="0">
                <a:latin typeface="Akrobat ExtraLight" panose="00000400000000000000"/>
                <a:ea typeface="Calibri" panose="020F0502020204030204" pitchFamily="34" charset="0"/>
              </a:rPr>
              <a:t>.</a:t>
            </a:r>
            <a:endParaRPr lang="ru-RU" sz="1000" dirty="0">
              <a:latin typeface="Akrobat ExtraLight" panose="0000040000000000000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7541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339</Words>
  <Application>Microsoft Office PowerPoint</Application>
  <PresentationFormat>Широкоэкранный</PresentationFormat>
  <Paragraphs>24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Akrobat ExtraLight</vt:lpstr>
      <vt:lpstr>Arial</vt:lpstr>
      <vt:lpstr>Calibri</vt:lpstr>
      <vt:lpstr>Calibri Light</vt:lpstr>
      <vt:lpstr>Тема Office</vt:lpstr>
      <vt:lpstr>Рабочая группа по оказанию экспортно ориентированным хозяйствующим субъектам в Иркутской области содействия в продвижении на зарубежные рынки «Экспортный десант»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Внедрение системы добровольной сертификации «Сделано на Дону»</dc:title>
  <dc:creator>Воронцова Анастасия Эдуардовна</dc:creator>
  <cp:lastModifiedBy>Елена Владимировна Харинаева</cp:lastModifiedBy>
  <cp:revision>57</cp:revision>
  <cp:lastPrinted>2023-01-17T13:08:40Z</cp:lastPrinted>
  <dcterms:created xsi:type="dcterms:W3CDTF">2023-01-12T12:51:40Z</dcterms:created>
  <dcterms:modified xsi:type="dcterms:W3CDTF">2023-08-23T09:04:49Z</dcterms:modified>
</cp:coreProperties>
</file>