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8" r:id="rId2"/>
    <p:sldId id="293" r:id="rId3"/>
  </p:sldIdLst>
  <p:sldSz cx="10691813" cy="7559675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030"/>
    <a:srgbClr val="4D6E8B"/>
    <a:srgbClr val="8497B0"/>
    <a:srgbClr val="9B1828"/>
    <a:srgbClr val="548235"/>
    <a:srgbClr val="A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717" autoAdjust="0"/>
  </p:normalViewPr>
  <p:slideViewPr>
    <p:cSldViewPr snapToGrid="0">
      <p:cViewPr varScale="1">
        <p:scale>
          <a:sx n="137" d="100"/>
          <a:sy n="137" d="100"/>
        </p:scale>
        <p:origin x="1728" y="96"/>
      </p:cViewPr>
      <p:guideLst>
        <p:guide orient="horz" pos="2381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D36F-08D1-4230-B0B2-D616E06F23CE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2DBC9-E864-4879-B8E0-294FF06275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06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0691813" cy="7576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02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5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175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0">
            <a:extLst>
              <a:ext uri="{FF2B5EF4-FFF2-40B4-BE49-F238E27FC236}">
                <a16:creationId xmlns:a16="http://schemas.microsoft.com/office/drawing/2014/main" id="{2A24AC31-751F-4EBB-9A41-51FDB1ACBD7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789605" y="6916420"/>
            <a:ext cx="2419385" cy="402483"/>
          </a:xfrm>
        </p:spPr>
        <p:txBody>
          <a:bodyPr/>
          <a:lstStyle>
            <a:lvl1pPr>
              <a:defRPr sz="1400">
                <a:latin typeface="TT Moscow Economy Normal" panose="020B0103030101020204" pitchFamily="34" charset="0"/>
              </a:defRPr>
            </a:lvl1pPr>
          </a:lstStyle>
          <a:p>
            <a:fld id="{A88D2426-383D-40DD-9AEA-6E98E21E7F9C}" type="slidenum">
              <a:rPr lang="ru-RU" smtClean="0">
                <a:solidFill>
                  <a:srgbClr val="7F7F7F"/>
                </a:solidFill>
              </a:rPr>
              <a:pPr/>
              <a:t>‹#›</a:t>
            </a:fld>
            <a:endParaRPr lang="ru-RU" dirty="0">
              <a:solidFill>
                <a:srgbClr val="7F7F7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6503" y="336534"/>
            <a:ext cx="3218168" cy="64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34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9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6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37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85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10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0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6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8C3F8-CCAC-4518-BB73-F7F594CB8AE5}" type="datetimeFigureOut">
              <a:rPr lang="ru-RU" smtClean="0"/>
              <a:pPr/>
              <a:t>01.09.2023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932CF-3B52-4186-B3BC-A24C8F6B41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20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2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EC6C0B3-03DE-43A4-9EF5-4A3BE3DC8349}"/>
              </a:ext>
            </a:extLst>
          </p:cNvPr>
          <p:cNvSpPr/>
          <p:nvPr/>
        </p:nvSpPr>
        <p:spPr>
          <a:xfrm>
            <a:off x="6098145" y="1531657"/>
            <a:ext cx="4079130" cy="594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T Moscow Economy Normal"/>
              </a:rPr>
              <a:t>На уведомлении, направленному пользователю земельного участка, добавлен </a:t>
            </a:r>
            <a:r>
              <a:rPr lang="en-US" sz="2000" b="1" dirty="0">
                <a:solidFill>
                  <a:srgbClr val="C00000"/>
                </a:solidFill>
                <a:latin typeface="TT Moscow Economy Normal"/>
              </a:rPr>
              <a:t>QR-</a:t>
            </a:r>
            <a:r>
              <a:rPr lang="ru-RU" sz="2000" b="1" dirty="0">
                <a:solidFill>
                  <a:srgbClr val="C00000"/>
                </a:solidFill>
                <a:latin typeface="TT Moscow Economy Normal"/>
              </a:rPr>
              <a:t>код:</a:t>
            </a:r>
          </a:p>
        </p:txBody>
      </p:sp>
      <p:cxnSp>
        <p:nvCxnSpPr>
          <p:cNvPr id="7" name="Соединитель: изогнутый 6">
            <a:extLst>
              <a:ext uri="{FF2B5EF4-FFF2-40B4-BE49-F238E27FC236}">
                <a16:creationId xmlns:a16="http://schemas.microsoft.com/office/drawing/2014/main" id="{D1AB7C30-C171-498A-8EE3-943B1BC6DE7D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1390918" y="5042392"/>
            <a:ext cx="5474740" cy="1725458"/>
          </a:xfrm>
          <a:prstGeom prst="curved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46D4D2FB-FBAD-4D2B-9E96-469A6847DE0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11" t="4990" r="17882" b="3618"/>
          <a:stretch/>
        </p:blipFill>
        <p:spPr bwMode="auto">
          <a:xfrm>
            <a:off x="7742936" y="3082987"/>
            <a:ext cx="2318197" cy="22505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763B376-D6FB-46E7-A786-0E44D1E671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273" y="3307622"/>
            <a:ext cx="1734770" cy="1734770"/>
          </a:xfrm>
          <a:prstGeom prst="rect">
            <a:avLst/>
          </a:prstGeom>
        </p:spPr>
      </p:pic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60B8BDB9-D1F1-47C9-BA36-FC00CAB80F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815995"/>
              </p:ext>
            </p:extLst>
          </p:nvPr>
        </p:nvGraphicFramePr>
        <p:xfrm>
          <a:off x="1273903" y="1300606"/>
          <a:ext cx="4199492" cy="6138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5" imgW="6461640" imgH="9637560" progId="Word.Document.12">
                  <p:embed/>
                </p:oleObj>
              </mc:Choice>
              <mc:Fallback>
                <p:oleObj name="Document" r:id="rId5" imgW="6461640" imgH="9637560" progId="Word.Document.12">
                  <p:embed/>
                  <p:pic>
                    <p:nvPicPr>
                      <p:cNvPr id="2" name="Объект 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3903" y="1300606"/>
                        <a:ext cx="4199492" cy="6138184"/>
                      </a:xfrm>
                      <a:prstGeom prst="rect">
                        <a:avLst/>
                      </a:prstGeom>
                      <a:ln w="3175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4B6B01AE-C835-44AC-A3F2-49B844E03325}"/>
              </a:ext>
            </a:extLst>
          </p:cNvPr>
          <p:cNvSpPr/>
          <p:nvPr/>
        </p:nvSpPr>
        <p:spPr>
          <a:xfrm>
            <a:off x="5946819" y="6290598"/>
            <a:ext cx="4381783" cy="5943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  <a:latin typeface="TT Moscow Economy Normal"/>
              </a:rPr>
              <a:t>Данный инструмент позволяет создать доступное информационное поле для детального изучения потенциальных вопросов</a:t>
            </a:r>
          </a:p>
        </p:txBody>
      </p:sp>
    </p:spTree>
    <p:extLst>
      <p:ext uri="{BB962C8B-B14F-4D97-AF65-F5344CB8AC3E}">
        <p14:creationId xmlns:p14="http://schemas.microsoft.com/office/powerpoint/2010/main" val="3087076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322F774-B2D4-428C-8379-13F1A356CA96}"/>
              </a:ext>
            </a:extLst>
          </p:cNvPr>
          <p:cNvSpPr/>
          <p:nvPr/>
        </p:nvSpPr>
        <p:spPr>
          <a:xfrm>
            <a:off x="0" y="6332273"/>
            <a:ext cx="10691813" cy="1216830"/>
          </a:xfrm>
          <a:prstGeom prst="rect">
            <a:avLst/>
          </a:prstGeom>
          <a:solidFill>
            <a:srgbClr val="A2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7EEC394-A303-44F3-B862-5B7D64B6B6DD}"/>
              </a:ext>
            </a:extLst>
          </p:cNvPr>
          <p:cNvSpPr/>
          <p:nvPr/>
        </p:nvSpPr>
        <p:spPr>
          <a:xfrm>
            <a:off x="4361272" y="0"/>
            <a:ext cx="5475362" cy="1303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400" b="1" dirty="0">
                <a:solidFill>
                  <a:srgbClr val="C00000"/>
                </a:solidFill>
                <a:latin typeface="TT Moscow Economy Normal"/>
              </a:rPr>
              <a:t>На ресурсе  размещены </a:t>
            </a:r>
          </a:p>
          <a:p>
            <a:pPr algn="r"/>
            <a:r>
              <a:rPr lang="ru-RU" sz="2400" b="1" dirty="0">
                <a:solidFill>
                  <a:srgbClr val="C00000"/>
                </a:solidFill>
                <a:latin typeface="TT Moscow Economy Normal"/>
              </a:rPr>
              <a:t>часто задаваемые вопросы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0039144-1F50-4696-9E1F-3912152D17BB}"/>
              </a:ext>
            </a:extLst>
          </p:cNvPr>
          <p:cNvSpPr/>
          <p:nvPr/>
        </p:nvSpPr>
        <p:spPr>
          <a:xfrm>
            <a:off x="0" y="1126155"/>
            <a:ext cx="1348951" cy="1945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4D6E8B"/>
                </a:solidFill>
              </a:rPr>
              <a:t>ПРИМЕР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5B43BCD-5DA7-4A03-8267-B51AA909FA77}"/>
              </a:ext>
            </a:extLst>
          </p:cNvPr>
          <p:cNvSpPr/>
          <p:nvPr/>
        </p:nvSpPr>
        <p:spPr>
          <a:xfrm>
            <a:off x="1386916" y="6486399"/>
            <a:ext cx="79179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T Moscow Economy Bold" panose="020B0103030101020204" pitchFamily="34" charset="0"/>
              </a:rPr>
              <a:t>В результате:</a:t>
            </a:r>
            <a:endParaRPr lang="ru-RU" sz="1200" b="1" dirty="0">
              <a:solidFill>
                <a:schemeClr val="bg1"/>
              </a:solidFill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Сокращение сроков </a:t>
            </a:r>
            <a:r>
              <a:rPr lang="ru-RU" sz="1600">
                <a:solidFill>
                  <a:schemeClr val="bg1"/>
                </a:solidFill>
              </a:rPr>
              <a:t>по устранению </a:t>
            </a:r>
            <a:r>
              <a:rPr lang="ru-RU" sz="1600" dirty="0">
                <a:solidFill>
                  <a:schemeClr val="bg1"/>
                </a:solidFill>
              </a:rPr>
              <a:t>нарушений пользователями земельных участков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bg1"/>
                </a:solidFill>
              </a:rPr>
              <a:t>Снижение нагрузки на электронный документооборот и на горячую линию</a:t>
            </a:r>
          </a:p>
          <a:p>
            <a:pPr marL="171450" lvl="0" indent="-171450" defTabSz="91440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C97255E-1E9D-429B-9543-B2C624DF0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527" y="1420117"/>
            <a:ext cx="8736758" cy="471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51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4526</TotalTime>
  <Words>51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TT Moscow Economy Bold</vt:lpstr>
      <vt:lpstr>TT Moscow Economy Normal</vt:lpstr>
      <vt:lpstr>Тема Office</vt:lpstr>
      <vt:lpstr>Document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кампания по продвижению конкурса мурал-арта «Мы формируем новый облик Москвы</dc:title>
  <dc:creator>Матюхина Елена Сергеевна</dc:creator>
  <cp:lastModifiedBy>Лащенкова Анна Александровна</cp:lastModifiedBy>
  <cp:revision>236</cp:revision>
  <cp:lastPrinted>2023-03-02T10:43:24Z</cp:lastPrinted>
  <dcterms:created xsi:type="dcterms:W3CDTF">2021-10-21T14:18:37Z</dcterms:created>
  <dcterms:modified xsi:type="dcterms:W3CDTF">2023-09-01T14:54:22Z</dcterms:modified>
</cp:coreProperties>
</file>